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1" r:id="rId2"/>
    <p:sldId id="275" r:id="rId3"/>
    <p:sldId id="276" r:id="rId4"/>
    <p:sldId id="277" r:id="rId5"/>
    <p:sldId id="278" r:id="rId6"/>
    <p:sldId id="273" r:id="rId7"/>
    <p:sldId id="263" r:id="rId8"/>
    <p:sldId id="262" r:id="rId9"/>
    <p:sldId id="279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EEFA"/>
    <a:srgbClr val="B4828A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11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1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6A0CD-9603-48B3-BDA0-66554BACF47A}" type="datetimeFigureOut">
              <a:rPr lang="it-IT" smtClean="0"/>
              <a:pPr/>
              <a:t>15/10/2019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857DE-F967-43FA-96D2-4FCFE32C0B0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4525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C08B-2EA5-4445-B780-F56BC334AC23}" type="datetimeFigureOut">
              <a:rPr lang="it-IT" smtClean="0"/>
              <a:pPr/>
              <a:t>15/10/2019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CDB1-72A0-4F20-838B-FB7951110A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550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C08B-2EA5-4445-B780-F56BC334AC23}" type="datetimeFigureOut">
              <a:rPr lang="it-IT" smtClean="0"/>
              <a:pPr/>
              <a:t>15/10/2019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CDB1-72A0-4F20-838B-FB7951110A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8021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C08B-2EA5-4445-B780-F56BC334AC23}" type="datetimeFigureOut">
              <a:rPr lang="it-IT" smtClean="0"/>
              <a:pPr/>
              <a:t>15/10/2019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CDB1-72A0-4F20-838B-FB7951110A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3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C08B-2EA5-4445-B780-F56BC334AC23}" type="datetimeFigureOut">
              <a:rPr lang="it-IT" smtClean="0"/>
              <a:pPr/>
              <a:t>15/10/2019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CDB1-72A0-4F20-838B-FB7951110A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184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C08B-2EA5-4445-B780-F56BC334AC23}" type="datetimeFigureOut">
              <a:rPr lang="it-IT" smtClean="0"/>
              <a:pPr/>
              <a:t>15/10/2019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CDB1-72A0-4F20-838B-FB7951110A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8261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C08B-2EA5-4445-B780-F56BC334AC23}" type="datetimeFigureOut">
              <a:rPr lang="it-IT" smtClean="0"/>
              <a:pPr/>
              <a:t>15/10/2019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CDB1-72A0-4F20-838B-FB7951110A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789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C08B-2EA5-4445-B780-F56BC334AC23}" type="datetimeFigureOut">
              <a:rPr lang="it-IT" smtClean="0"/>
              <a:pPr/>
              <a:t>15/10/2019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CDB1-72A0-4F20-838B-FB7951110A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607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C08B-2EA5-4445-B780-F56BC334AC23}" type="datetimeFigureOut">
              <a:rPr lang="it-IT" smtClean="0"/>
              <a:pPr/>
              <a:t>15/10/2019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CDB1-72A0-4F20-838B-FB7951110A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531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C08B-2EA5-4445-B780-F56BC334AC23}" type="datetimeFigureOut">
              <a:rPr lang="it-IT" smtClean="0"/>
              <a:pPr/>
              <a:t>15/10/2019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CDB1-72A0-4F20-838B-FB7951110A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7367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C08B-2EA5-4445-B780-F56BC334AC23}" type="datetimeFigureOut">
              <a:rPr lang="it-IT" smtClean="0"/>
              <a:pPr/>
              <a:t>15/10/2019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CDB1-72A0-4F20-838B-FB7951110A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171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8C08B-2EA5-4445-B780-F56BC334AC23}" type="datetimeFigureOut">
              <a:rPr lang="it-IT" smtClean="0"/>
              <a:pPr/>
              <a:t>15/10/2019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CDB1-72A0-4F20-838B-FB7951110A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9176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8C08B-2EA5-4445-B780-F56BC334AC23}" type="datetimeFigureOut">
              <a:rPr lang="it-IT" smtClean="0"/>
              <a:pPr/>
              <a:t>15/10/2019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CCDB1-72A0-4F20-838B-FB7951110A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731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24E5685D-AB02-4BFC-BC4C-E7BAF6614321}"/>
              </a:ext>
            </a:extLst>
          </p:cNvPr>
          <p:cNvSpPr/>
          <p:nvPr/>
        </p:nvSpPr>
        <p:spPr>
          <a:xfrm>
            <a:off x="199451" y="75391"/>
            <a:ext cx="88290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7746" cy="68580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lc="http://schemas.openxmlformats.org/drawingml/2006/lockedCanvas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6500682D-895D-4241-A323-55BE4CC03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3" y="5987620"/>
            <a:ext cx="2027428" cy="763306"/>
          </a:xfrm>
          <a:prstGeom prst="rect">
            <a:avLst/>
          </a:prstGeom>
          <a:solidFill>
            <a:schemeClr val="tx2">
              <a:lumMod val="20000"/>
              <a:lumOff val="80000"/>
              <a:alpha val="42000"/>
            </a:schemeClr>
          </a:solidFill>
          <a:extLst/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2A5568A6-8F47-4A2A-8116-AF19176E6B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452" y="6010542"/>
            <a:ext cx="1238082" cy="434472"/>
          </a:xfrm>
          <a:prstGeom prst="rect">
            <a:avLst/>
          </a:prstGeom>
        </p:spPr>
      </p:pic>
      <p:pic>
        <p:nvPicPr>
          <p:cNvPr id="22" name="Immagine 21" descr="C:\Users\Anna\Pictures\LOGO UE 2.jpg">
            <a:extLst>
              <a:ext uri="{FF2B5EF4-FFF2-40B4-BE49-F238E27FC236}">
                <a16:creationId xmlns:a16="http://schemas.microsoft.com/office/drawing/2014/main" xmlns="" id="{0CFA16B7-7E02-4C08-A3D8-9ABF6884928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518" y="6004667"/>
            <a:ext cx="897623" cy="59079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ttangolo 27"/>
          <p:cNvSpPr/>
          <p:nvPr/>
        </p:nvSpPr>
        <p:spPr>
          <a:xfrm>
            <a:off x="0" y="5675868"/>
            <a:ext cx="2344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www.galgargano.com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715" y="5954080"/>
            <a:ext cx="1120937" cy="102316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093" y="6028731"/>
            <a:ext cx="746028" cy="105472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748" y="6052163"/>
            <a:ext cx="856635" cy="705725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28543" y="275446"/>
            <a:ext cx="889995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PESCA 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SOSTENIBILE </a:t>
            </a:r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E 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PERCORSI CONDIVISI NELLA DEFINIZIONE </a:t>
            </a:r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DEI 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PIANI DI </a:t>
            </a:r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GESTIONE </a:t>
            </a:r>
          </a:p>
          <a:p>
            <a:pPr algn="ctr"/>
            <a:r>
              <a:rPr lang="it-IT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ISOLE TREMITI AREA MARINA PROTETTA  - SAN DOMINO - 12 LUGLIO 2019</a:t>
            </a:r>
            <a:endParaRPr lang="it-IT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00" y="5987620"/>
            <a:ext cx="688542" cy="81164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521" y="5761248"/>
            <a:ext cx="2012947" cy="139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327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1899" y="125182"/>
            <a:ext cx="8319371" cy="884468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piccola pesca nelle AMP e Riserve marine della Regione Puglia</a:t>
            </a:r>
            <a:endParaRPr lang="it-IT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egnaposto contenuto 6">
            <a:extLst>
              <a:ext uri="{FF2B5EF4-FFF2-40B4-BE49-F238E27FC236}">
                <a16:creationId xmlns="" xmlns:a16="http://schemas.microsoft.com/office/drawing/2014/main" id="{5C59CE8C-426E-4E83-873D-C740055810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06960" y="2019300"/>
            <a:ext cx="6686550" cy="4360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endParaRPr lang="it-IT" sz="172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  <a:p>
            <a:pPr algn="ctr">
              <a:lnSpc>
                <a:spcPct val="70000"/>
              </a:lnSpc>
            </a:pPr>
            <a:endParaRPr lang="it-IT" sz="172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  <a:p>
            <a:pPr algn="ctr">
              <a:lnSpc>
                <a:spcPct val="70000"/>
              </a:lnSpc>
            </a:pPr>
            <a:endParaRPr lang="it-IT" sz="172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  <a:p>
            <a:pPr algn="ctr">
              <a:lnSpc>
                <a:spcPct val="70000"/>
              </a:lnSpc>
            </a:pPr>
            <a:endParaRPr lang="it-IT" sz="172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  <a:p>
            <a:pPr algn="ctr">
              <a:lnSpc>
                <a:spcPct val="70000"/>
              </a:lnSpc>
            </a:pPr>
            <a:endParaRPr lang="it-IT" sz="172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  <a:p>
            <a:pPr algn="ctr">
              <a:lnSpc>
                <a:spcPct val="70000"/>
              </a:lnSpc>
            </a:pPr>
            <a:endParaRPr lang="it-IT" sz="172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  <a:p>
            <a:pPr algn="ctr">
              <a:lnSpc>
                <a:spcPct val="70000"/>
              </a:lnSpc>
            </a:pPr>
            <a:endParaRPr lang="it-IT" sz="172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  <a:p>
            <a:pPr algn="ctr">
              <a:lnSpc>
                <a:spcPct val="70000"/>
              </a:lnSpc>
            </a:pPr>
            <a:endParaRPr lang="it-IT" sz="172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  <a:p>
            <a:pPr algn="ctr">
              <a:lnSpc>
                <a:spcPct val="70000"/>
              </a:lnSpc>
            </a:pPr>
            <a:endParaRPr lang="it-IT" sz="172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  <a:p>
            <a:pPr algn="ctr">
              <a:lnSpc>
                <a:spcPct val="70000"/>
              </a:lnSpc>
            </a:pPr>
            <a:endParaRPr lang="it-IT" sz="172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  <a:p>
            <a:pPr algn="ctr">
              <a:lnSpc>
                <a:spcPct val="70000"/>
              </a:lnSpc>
            </a:pPr>
            <a:endParaRPr lang="it-IT" sz="172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  <a:p>
            <a:pPr algn="ctr">
              <a:lnSpc>
                <a:spcPct val="70000"/>
              </a:lnSpc>
            </a:pPr>
            <a:endParaRPr lang="it-IT" sz="172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  <a:p>
            <a:pPr algn="ctr">
              <a:lnSpc>
                <a:spcPct val="70000"/>
              </a:lnSpc>
            </a:pPr>
            <a:endParaRPr lang="it-IT" sz="172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  <a:p>
            <a:pPr marL="0" indent="0" algn="ctr">
              <a:lnSpc>
                <a:spcPct val="70000"/>
              </a:lnSpc>
              <a:buNone/>
            </a:pPr>
            <a:endParaRPr lang="it-IT" sz="172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SlabW01-900" panose="02000000000000000000" pitchFamily="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64" y="4964368"/>
            <a:ext cx="3652952" cy="1872138"/>
          </a:xfrm>
          <a:prstGeom prst="rect">
            <a:avLst/>
          </a:prstGeom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3590488" y="5008699"/>
            <a:ext cx="5478011" cy="16916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it-IT" sz="15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it-IT" sz="15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nelle AMP </a:t>
            </a:r>
            <a:r>
              <a:rPr lang="it-IT" sz="15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mondo della piccola pesca vive della bellezza dei luoghi, della ricchezza dei servizi </a:t>
            </a:r>
            <a:r>
              <a:rPr lang="it-IT" sz="15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ecosistemici</a:t>
            </a:r>
            <a:r>
              <a:rPr lang="it-IT" sz="15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delle opportunità di diversificazione; ad una iniziale accesa ostilità  ora  se </a:t>
            </a:r>
            <a:r>
              <a:rPr lang="it-IT" sz="15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</a:t>
            </a:r>
            <a:r>
              <a:rPr lang="it-IT" sz="15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riconosce </a:t>
            </a:r>
            <a:r>
              <a:rPr lang="it-IT" sz="15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l’importanza, </a:t>
            </a:r>
            <a:r>
              <a:rPr lang="it-IT" sz="15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soprattutto se le scelte per la pianificazione sono condivise, consentendo una maggiore efficacia nella «</a:t>
            </a:r>
            <a:r>
              <a:rPr lang="it-IT" sz="15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governace</a:t>
            </a:r>
            <a:r>
              <a:rPr lang="it-IT" sz="15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ambientale» degli ambienti tutelati. (Angelo </a:t>
            </a:r>
            <a:r>
              <a:rPr lang="it-IT" sz="15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Petruzzella</a:t>
            </a:r>
            <a:r>
              <a:rPr lang="it-IT" sz="15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rappresentante </a:t>
            </a:r>
            <a:r>
              <a:rPr lang="it-IT" sz="15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LegaCoop</a:t>
            </a:r>
            <a:r>
              <a:rPr lang="it-IT" sz="1500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Alleanza </a:t>
            </a:r>
            <a:r>
              <a:rPr lang="it-IT" sz="15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Cooperative Italiane in </a:t>
            </a:r>
            <a:r>
              <a:rPr lang="it-IT" sz="15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FederParchi</a:t>
            </a:r>
            <a:r>
              <a:rPr lang="it-IT" sz="15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t-IT" sz="15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46745" y="3723023"/>
            <a:ext cx="69376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Argomenti da sviluppare in vista degli Stati Generali della Pesca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98431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6182686"/>
          </a:xfrm>
        </p:spPr>
      </p:pic>
      <p:sp>
        <p:nvSpPr>
          <p:cNvPr id="4" name="CasellaDiTesto 3"/>
          <p:cNvSpPr txBox="1"/>
          <p:nvPr/>
        </p:nvSpPr>
        <p:spPr>
          <a:xfrm>
            <a:off x="201336" y="6249625"/>
            <a:ext cx="8440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TERRITORIO FEMAP FLAG/GAL Terra d’Arneo: 4 comuni - risorse del PAL 1.450.000,00 €</a:t>
            </a:r>
            <a:endParaRPr lang="it-IT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361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069165"/>
          </a:xfrm>
        </p:spPr>
      </p:pic>
      <p:sp>
        <p:nvSpPr>
          <p:cNvPr id="5" name="CasellaDiTesto 4"/>
          <p:cNvSpPr txBox="1"/>
          <p:nvPr/>
        </p:nvSpPr>
        <p:spPr>
          <a:xfrm>
            <a:off x="201336" y="6249625"/>
            <a:ext cx="8334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TERRITORIO FEMAP FLAG/GAL Alto </a:t>
            </a: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alento: 3 comuni - risorse del PAL 1.050.000,00 </a:t>
            </a: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</a:t>
            </a:r>
          </a:p>
          <a:p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4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72961"/>
          </a:xfrm>
        </p:spPr>
      </p:pic>
      <p:sp>
        <p:nvSpPr>
          <p:cNvPr id="3" name="CasellaDiTesto 2"/>
          <p:cNvSpPr txBox="1"/>
          <p:nvPr/>
        </p:nvSpPr>
        <p:spPr>
          <a:xfrm>
            <a:off x="628650" y="6153421"/>
            <a:ext cx="8347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TERRITORIO FEMAP FLAG/GAL GARGANO: 12 comuni - risorse del PAL 1.650.000,00  </a:t>
            </a: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</a:t>
            </a:r>
          </a:p>
          <a:p>
            <a:endParaRPr lang="it-IT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397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24E5685D-AB02-4BFC-BC4C-E7BAF6614321}"/>
              </a:ext>
            </a:extLst>
          </p:cNvPr>
          <p:cNvSpPr/>
          <p:nvPr/>
        </p:nvSpPr>
        <p:spPr>
          <a:xfrm>
            <a:off x="199451" y="75391"/>
            <a:ext cx="88290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6" y="0"/>
            <a:ext cx="9217746" cy="68580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21991">
            <a:off x="2842347" y="3194171"/>
            <a:ext cx="6283058" cy="3481829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161334" y="2122558"/>
            <a:ext cx="7593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SIC/ZPS ISOLE TREMITI 1466 Ha – AREA MARINA PROTETTA</a:t>
            </a:r>
          </a:p>
          <a:p>
            <a:r>
              <a:rPr lang="it-IT" b="1" dirty="0" smtClean="0">
                <a:solidFill>
                  <a:srgbClr val="FFFF00"/>
                </a:solidFill>
              </a:rPr>
              <a:t>Distanza 14/15 miglia dai canali </a:t>
            </a:r>
            <a:r>
              <a:rPr lang="it-IT" b="1" dirty="0" err="1" smtClean="0">
                <a:solidFill>
                  <a:srgbClr val="FFFF00"/>
                </a:solidFill>
              </a:rPr>
              <a:t>Acquarotta</a:t>
            </a:r>
            <a:r>
              <a:rPr lang="it-IT" b="1" dirty="0" smtClean="0">
                <a:solidFill>
                  <a:srgbClr val="FFFF00"/>
                </a:solidFill>
              </a:rPr>
              <a:t> e </a:t>
            </a:r>
            <a:r>
              <a:rPr lang="it-IT" b="1" dirty="0" err="1" smtClean="0">
                <a:solidFill>
                  <a:srgbClr val="FFFF00"/>
                </a:solidFill>
              </a:rPr>
              <a:t>Schiapparo</a:t>
            </a:r>
            <a:r>
              <a:rPr lang="it-IT" b="1" dirty="0" smtClean="0">
                <a:solidFill>
                  <a:srgbClr val="FFFF00"/>
                </a:solidFill>
              </a:rPr>
              <a:t> – Laguna di Lesina</a:t>
            </a:r>
          </a:p>
          <a:p>
            <a:r>
              <a:rPr lang="it-IT" b="1" dirty="0" smtClean="0">
                <a:solidFill>
                  <a:srgbClr val="FFFF00"/>
                </a:solidFill>
              </a:rPr>
              <a:t>Canale </a:t>
            </a:r>
            <a:r>
              <a:rPr lang="it-IT" b="1" dirty="0" err="1" smtClean="0">
                <a:solidFill>
                  <a:srgbClr val="FFFF00"/>
                </a:solidFill>
              </a:rPr>
              <a:t>Capojale</a:t>
            </a:r>
            <a:r>
              <a:rPr lang="it-IT" b="1" dirty="0" smtClean="0">
                <a:solidFill>
                  <a:srgbClr val="FFFF00"/>
                </a:solidFill>
              </a:rPr>
              <a:t> Laguna di Varano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4099" y="4340855"/>
            <a:ext cx="6157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94EE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SIC-ZCS Dune e Laguna di Lesina IT 91100015 – 9823 Ha</a:t>
            </a:r>
          </a:p>
          <a:p>
            <a:r>
              <a:rPr lang="it-IT" sz="2000" b="1" dirty="0" smtClean="0">
                <a:solidFill>
                  <a:srgbClr val="94EE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Mis.1.44 Regione Puglia Acque interne</a:t>
            </a:r>
            <a:endParaRPr lang="it-IT" sz="2000" b="1" dirty="0">
              <a:solidFill>
                <a:srgbClr val="94EE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5443" y="5612076"/>
            <a:ext cx="6342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SIC-ZCS Isola e Laguna di Varano IT 9110001 – 8156 Ha</a:t>
            </a:r>
            <a:endParaRPr lang="it-IT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4099" y="5170453"/>
            <a:ext cx="5740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SIC-ZCS TORRE MILETO IT 9110036 </a:t>
            </a:r>
            <a:r>
              <a:rPr lang="it-IT" b="1" dirty="0" smtClean="0">
                <a:solidFill>
                  <a:srgbClr val="00B0F0"/>
                </a:solidFill>
              </a:rPr>
              <a:t> 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20" name="Ovale 19"/>
          <p:cNvSpPr/>
          <p:nvPr/>
        </p:nvSpPr>
        <p:spPr>
          <a:xfrm rot="20896526">
            <a:off x="3593475" y="3472590"/>
            <a:ext cx="1593908" cy="689354"/>
          </a:xfrm>
          <a:prstGeom prst="ellipse">
            <a:avLst/>
          </a:prstGeom>
          <a:noFill/>
          <a:ln w="57150">
            <a:solidFill>
              <a:srgbClr val="94EE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94EEFA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23" name="Ovale 22"/>
          <p:cNvSpPr/>
          <p:nvPr/>
        </p:nvSpPr>
        <p:spPr>
          <a:xfrm>
            <a:off x="5794414" y="3311409"/>
            <a:ext cx="1146212" cy="846294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5317762" y="3317834"/>
            <a:ext cx="399685" cy="259631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161334" y="291287"/>
            <a:ext cx="8867163" cy="1015663"/>
          </a:xfrm>
          <a:prstGeom prst="rect">
            <a:avLst/>
          </a:prstGeom>
          <a:solidFill>
            <a:schemeClr val="accent1">
              <a:lumMod val="40000"/>
              <a:lumOff val="60000"/>
              <a:alpha val="29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</a:t>
            </a:r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%* del FLAG/GAL GARGANO opera nel territorio del Parco </a:t>
            </a: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Nazionale </a:t>
            </a:r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 Isole Tremiti, </a:t>
            </a:r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zone di  tutela </a:t>
            </a: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quali: riserve naturali dello stato, zone a protezione speciale (ZPS) e siti di importanza comunitaria (SIC</a:t>
            </a:r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it-I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61334" y="6062931"/>
            <a:ext cx="87096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*CASO PILOT - Nei confronti dello Stato italiano: (…) in particolare, la CE e ha evidenziato il fatto che la rete Natura 2000 risulta particolarmente carente nell'ambiente marino e, pertanto, ha sollecitato gli Stati membri a individuare nuovi siti per alcune specie o habitat di particolare rilievo</a:t>
            </a:r>
          </a:p>
        </p:txBody>
      </p:sp>
    </p:spTree>
    <p:extLst>
      <p:ext uri="{BB962C8B-B14F-4D97-AF65-F5344CB8AC3E}">
        <p14:creationId xmlns:p14="http://schemas.microsoft.com/office/powerpoint/2010/main" val="87148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84620">
            <a:off x="142966" y="4068291"/>
            <a:ext cx="4434829" cy="284689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0"/>
          <a:stretch/>
        </p:blipFill>
        <p:spPr>
          <a:xfrm>
            <a:off x="0" y="-172414"/>
            <a:ext cx="4737536" cy="3733891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4F833CBD-6653-4679-B91F-40CEC8E6317D}"/>
              </a:ext>
            </a:extLst>
          </p:cNvPr>
          <p:cNvSpPr/>
          <p:nvPr/>
        </p:nvSpPr>
        <p:spPr>
          <a:xfrm>
            <a:off x="0" y="1973828"/>
            <a:ext cx="85242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it-IT" b="1" dirty="0">
              <a:latin typeface="Nixie One" panose="02000503080000020004" pitchFamily="2" charset="0"/>
            </a:endParaRPr>
          </a:p>
          <a:p>
            <a:pPr>
              <a:lnSpc>
                <a:spcPct val="150000"/>
              </a:lnSpc>
            </a:pPr>
            <a:endParaRPr lang="it-IT" b="1" dirty="0">
              <a:latin typeface="Nixie One" panose="02000503080000020004" pitchFamily="2" charset="0"/>
            </a:endParaRPr>
          </a:p>
          <a:p>
            <a:r>
              <a:rPr lang="it-IT" b="1" dirty="0">
                <a:latin typeface="Nixie One" panose="02000503080000020004" pitchFamily="2" charset="0"/>
              </a:rPr>
              <a:t/>
            </a:r>
            <a:br>
              <a:rPr lang="it-IT" b="1" dirty="0">
                <a:latin typeface="Nixie One" panose="02000503080000020004" pitchFamily="2" charset="0"/>
              </a:rPr>
            </a:br>
            <a:endParaRPr lang="it-IT" b="1" dirty="0"/>
          </a:p>
          <a:p>
            <a:r>
              <a:rPr lang="it-IT" b="1" dirty="0"/>
              <a:t/>
            </a:r>
            <a:br>
              <a:rPr lang="it-IT" b="1" dirty="0"/>
            </a:br>
            <a:endParaRPr lang="it-IT" b="1" dirty="0"/>
          </a:p>
          <a:p>
            <a:endParaRPr lang="it-IT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650" y="0"/>
            <a:ext cx="4404350" cy="3706829"/>
          </a:xfrm>
          <a:prstGeom prst="rect">
            <a:avLst/>
          </a:prstGeom>
        </p:spPr>
      </p:pic>
      <p:sp>
        <p:nvSpPr>
          <p:cNvPr id="10" name="Ovale 9"/>
          <p:cNvSpPr/>
          <p:nvPr/>
        </p:nvSpPr>
        <p:spPr>
          <a:xfrm>
            <a:off x="6623016" y="942154"/>
            <a:ext cx="498908" cy="4369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59127" y="-100925"/>
            <a:ext cx="2152356" cy="2115990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3713870" y="330041"/>
            <a:ext cx="2166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FF00"/>
                </a:solidFill>
              </a:rPr>
              <a:t>- </a:t>
            </a:r>
            <a:r>
              <a:rPr lang="it-IT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Volanti reti </a:t>
            </a:r>
          </a:p>
          <a:p>
            <a:r>
              <a:rPr lang="it-IT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traino</a:t>
            </a:r>
          </a:p>
          <a:p>
            <a:endParaRPr lang="it-IT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Circuizione</a:t>
            </a:r>
            <a:endParaRPr lang="it-IT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790214"/>
              </p:ext>
            </p:extLst>
          </p:nvPr>
        </p:nvGraphicFramePr>
        <p:xfrm>
          <a:off x="4674557" y="3617748"/>
          <a:ext cx="4469443" cy="324025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19295"/>
                <a:gridCol w="2250148"/>
              </a:tblGrid>
              <a:tr h="3240251">
                <a:tc>
                  <a:txBody>
                    <a:bodyPr/>
                    <a:lstStyle/>
                    <a:p>
                      <a:pPr marL="63500" marR="11684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it-IT" sz="1400" dirty="0" smtClean="0">
                        <a:effectLst/>
                      </a:endParaRPr>
                    </a:p>
                    <a:p>
                      <a:pPr marL="63500" marR="11684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6 </a:t>
                      </a:r>
                      <a:r>
                        <a:rPr lang="it-IT" sz="1400" dirty="0">
                          <a:effectLst/>
                        </a:rPr>
                        <a:t>– Preservare e tutelare l’ambiente e promuovere l’uso efficiente delle </a:t>
                      </a:r>
                      <a:r>
                        <a:rPr lang="it-IT" sz="1400" dirty="0" smtClean="0">
                          <a:effectLst/>
                        </a:rPr>
                        <a:t>risorse</a:t>
                      </a:r>
                    </a:p>
                    <a:p>
                      <a:pPr marL="63500" marR="11684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it-IT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0" marR="11684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INTERVENTI PER LE AREE SIC - ZCS</a:t>
                      </a:r>
                    </a:p>
                    <a:p>
                      <a:pPr marL="63500" marR="11684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it-IT" sz="1400" b="1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0" marR="11684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AMP</a:t>
                      </a:r>
                      <a:r>
                        <a:rPr lang="it-IT" sz="1400" b="1" baseline="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TREMITI</a:t>
                      </a:r>
                    </a:p>
                    <a:p>
                      <a:pPr marL="63500" marR="11684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it-IT" sz="1400" b="1" baseline="0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0" marR="11684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400" b="1" baseline="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(LAGUNA DI LESINA)</a:t>
                      </a:r>
                    </a:p>
                    <a:p>
                      <a:pPr marL="63500" marR="11684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it-IT" sz="1400" b="1" baseline="0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0" marR="11684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400" b="1" baseline="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LAGUNA DI VARANO</a:t>
                      </a:r>
                    </a:p>
                    <a:p>
                      <a:pPr marL="63500" marR="11684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it-IT" sz="1400" b="1" baseline="0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0" marR="11684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it-IT" sz="1400" b="1" baseline="0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0" marR="11684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4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(*) Il Flag/Gal Gargano è l’unico ad avere nella sua strategia  un intervento PAL sulla pianificazione</a:t>
                      </a:r>
                    </a:p>
                    <a:p>
                      <a:pPr marL="63500" marR="11684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1168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solidFill>
                            <a:srgbClr val="FFFF00"/>
                          </a:solidFill>
                          <a:effectLst/>
                        </a:rPr>
                        <a:t>1.1 – Elaborazione di piani di gestione locali delle attività connesse alla pesca e all’acquacoltura in siti natura 2000 e in zone soggette a misure protezione speciale</a:t>
                      </a:r>
                      <a:r>
                        <a:rPr lang="it-IT" sz="1400" dirty="0" smtClean="0">
                          <a:solidFill>
                            <a:srgbClr val="FFFF00"/>
                          </a:solidFill>
                          <a:effectLst/>
                        </a:rPr>
                        <a:t>. </a:t>
                      </a:r>
                      <a:r>
                        <a:rPr lang="it-IT" sz="1400" dirty="0" smtClean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</a:p>
                    <a:p>
                      <a:pPr marL="63500" marR="1168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250.000,00 euro</a:t>
                      </a:r>
                    </a:p>
                    <a:p>
                      <a:pPr marL="63500" marR="1168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 FINANZIARE CON IL PAL – FLAG GARGANO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7" name="CasellaDiTesto 16"/>
          <p:cNvSpPr txBox="1"/>
          <p:nvPr/>
        </p:nvSpPr>
        <p:spPr>
          <a:xfrm>
            <a:off x="2767718" y="2441782"/>
            <a:ext cx="40551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Proposta di una buffer–zone di protezione, </a:t>
            </a:r>
            <a:r>
              <a:rPr lang="it-IT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it-IT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mersa su proposta del </a:t>
            </a:r>
            <a:r>
              <a:rPr lang="it-IT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sindaco Comune Isole </a:t>
            </a:r>
            <a:r>
              <a:rPr lang="it-IT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Tremiti nella Fase di preparazione della SSL e ora allo studio di ISPRA </a:t>
            </a:r>
            <a:endParaRPr lang="it-IT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952625" y="715823"/>
            <a:ext cx="2900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FF00"/>
                </a:solidFill>
              </a:rPr>
              <a:t>Pressioni esterne</a:t>
            </a:r>
            <a:endParaRPr lang="it-IT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24E5685D-AB02-4BFC-BC4C-E7BAF6614321}"/>
              </a:ext>
            </a:extLst>
          </p:cNvPr>
          <p:cNvSpPr/>
          <p:nvPr/>
        </p:nvSpPr>
        <p:spPr>
          <a:xfrm>
            <a:off x="163398" y="178427"/>
            <a:ext cx="8829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fa Slab One" panose="02000507050000020004" pitchFamily="2" charset="0"/>
              </a:rPr>
              <a:t>TITOLO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4F833CBD-6653-4679-B91F-40CEC8E6317D}"/>
              </a:ext>
            </a:extLst>
          </p:cNvPr>
          <p:cNvSpPr/>
          <p:nvPr/>
        </p:nvSpPr>
        <p:spPr>
          <a:xfrm>
            <a:off x="0" y="1973828"/>
            <a:ext cx="85242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b="1" dirty="0">
                <a:latin typeface="MuseoSlabW01-900" panose="02000000000000000000" pitchFamily="2" charset="0"/>
              </a:rPr>
              <a:t>testo</a:t>
            </a:r>
          </a:p>
          <a:p>
            <a:pPr>
              <a:lnSpc>
                <a:spcPct val="150000"/>
              </a:lnSpc>
            </a:pPr>
            <a:endParaRPr lang="it-IT" b="1" dirty="0">
              <a:latin typeface="Nixie One" panose="02000503080000020004" pitchFamily="2" charset="0"/>
            </a:endParaRPr>
          </a:p>
          <a:p>
            <a:pPr>
              <a:lnSpc>
                <a:spcPct val="150000"/>
              </a:lnSpc>
            </a:pPr>
            <a:endParaRPr lang="it-IT" b="1" dirty="0">
              <a:latin typeface="Nixie One" panose="02000503080000020004" pitchFamily="2" charset="0"/>
            </a:endParaRPr>
          </a:p>
          <a:p>
            <a:r>
              <a:rPr lang="it-IT" b="1" dirty="0">
                <a:latin typeface="Nixie One" panose="02000503080000020004" pitchFamily="2" charset="0"/>
              </a:rPr>
              <a:t/>
            </a:r>
            <a:br>
              <a:rPr lang="it-IT" b="1" dirty="0">
                <a:latin typeface="Nixie One" panose="02000503080000020004" pitchFamily="2" charset="0"/>
              </a:rPr>
            </a:br>
            <a:endParaRPr lang="it-IT" b="1" dirty="0"/>
          </a:p>
          <a:p>
            <a:r>
              <a:rPr lang="it-IT" b="1" dirty="0"/>
              <a:t/>
            </a:r>
            <a:br>
              <a:rPr lang="it-IT" b="1" dirty="0"/>
            </a:br>
            <a:endParaRPr lang="it-IT" b="1" dirty="0"/>
          </a:p>
          <a:p>
            <a:endParaRPr lang="it-IT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385"/>
            <a:ext cx="9268923" cy="6985146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4350434" y="1277912"/>
            <a:ext cx="47187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solidFill>
                  <a:srgbClr val="FFFF00"/>
                </a:solidFill>
              </a:rPr>
              <a:t>QUALI BENEFICI SI ATTENDONO DA UN SISTEMA DI AREE DI PROTEZIONE DELLA PESCA, DA GESTIRE CON L’AUSILIO E LE CONOSCENZE SCIENTIFICHE, CON LE ABILITA’ DEI PESCATORI LOCALI? – COSA SOSTENERE CON LA NUOVA PROGRAMMAZIONE FEAMP 2020/2027 ?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-45968" y="3469327"/>
            <a:ext cx="9144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SERVIZI AMBIENTALI PER LA TUTELA DEGLI ECOSISTEMI MARINO COSTIERI – (habitat e </a:t>
            </a:r>
            <a:r>
              <a:rPr lang="it-IT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fishing</a:t>
            </a:r>
            <a:r>
              <a:rPr lang="it-IT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it-IT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litter</a:t>
            </a:r>
            <a:r>
              <a:rPr lang="it-IT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it-IT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SFUGGIRE E CONTRASTARE LA PESCA ILLEGALE NON DICHIARATA E NON REGOLAMENTATA – INN </a:t>
            </a:r>
          </a:p>
          <a:p>
            <a:pPr marL="285750" indent="-285750">
              <a:buFontTx/>
              <a:buChar char="-"/>
            </a:pPr>
            <a:r>
              <a:rPr lang="it-IT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MANTENIMENTO e/o INCREMENTO DELLA RISORSA ITTICA</a:t>
            </a:r>
          </a:p>
          <a:p>
            <a:pPr marL="285750" indent="-285750">
              <a:buFontTx/>
              <a:buChar char="-"/>
            </a:pPr>
            <a:r>
              <a:rPr lang="it-IT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PESCATURISMO</a:t>
            </a:r>
          </a:p>
          <a:p>
            <a:pPr marL="285750" indent="-285750">
              <a:buFontTx/>
              <a:buChar char="-"/>
            </a:pPr>
            <a:r>
              <a:rPr lang="it-IT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ITTITURISMO</a:t>
            </a:r>
          </a:p>
          <a:p>
            <a:pPr marL="285750" indent="-285750">
              <a:buFontTx/>
              <a:buChar char="-"/>
            </a:pPr>
            <a:r>
              <a:rPr lang="it-IT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CERTIFICAZIONE QUALITÀ E TRACCIABILITÀ  PRODOTTI DELLA PICCOLA PESCA  E ACQUACOLTURA </a:t>
            </a:r>
            <a:endParaRPr lang="it-IT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94083" y="5602248"/>
            <a:ext cx="908075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L’INTERVENTO 2.3 A TITOLARITÀ DEL GAL PREVEDE LO SVILUPPO DI QUESTI </a:t>
            </a:r>
            <a:r>
              <a:rPr lang="it-IT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TEMI E INCONTRI 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</a:t>
            </a:r>
            <a:r>
              <a:rPr lang="it-IT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 OPERATORI, IL 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COINVOLGIMENTO </a:t>
            </a:r>
            <a:r>
              <a:rPr lang="it-IT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ESPERTI, 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SOSTEGNO DEL </a:t>
            </a:r>
            <a:r>
              <a:rPr lang="it-IT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PARTENARIATO TECNICO-SCIENTIFICO–ISTITUTUZIONALE</a:t>
            </a:r>
            <a:r>
              <a:rPr lang="it-IT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OBIETTIVO: RAFFORZARE </a:t>
            </a:r>
            <a:r>
              <a:rPr lang="it-IT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COMPETENZE AMBIENTALI - GESTIONALI DELLE IMPRESE DI PESCA E ACQUACOLTURA. </a:t>
            </a:r>
            <a:endParaRPr lang="it-IT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99449" y="88039"/>
            <a:ext cx="87555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chemeClr val="bg1"/>
                </a:solidFill>
              </a:rPr>
              <a:t>Obiettivo Tematico (O.T. 6) Tutelare l'ambiente e promuovere l'uso efficiente delle risorse - </a:t>
            </a:r>
            <a:r>
              <a:rPr lang="it-IT" b="1" dirty="0">
                <a:solidFill>
                  <a:srgbClr val="FFFF00"/>
                </a:solidFill>
              </a:rPr>
              <a:t>Quadro Strategico Programmazione 2014/2020. Art. 40 Reg. (UE) n. 508/2014</a:t>
            </a:r>
            <a:r>
              <a:rPr lang="it-IT" b="1" dirty="0">
                <a:solidFill>
                  <a:schemeClr val="bg1"/>
                </a:solidFill>
              </a:rPr>
              <a:t>: Proteggere e ripristinare la biodiversità e gli ecosistemi marini nell'ambito di attività di pesca </a:t>
            </a:r>
            <a:r>
              <a:rPr lang="it-IT" b="1" dirty="0" smtClean="0">
                <a:solidFill>
                  <a:schemeClr val="bg1"/>
                </a:solidFill>
              </a:rPr>
              <a:t>sostenibili.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42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24E5685D-AB02-4BFC-BC4C-E7BAF6614321}"/>
              </a:ext>
            </a:extLst>
          </p:cNvPr>
          <p:cNvSpPr/>
          <p:nvPr/>
        </p:nvSpPr>
        <p:spPr>
          <a:xfrm>
            <a:off x="199451" y="75391"/>
            <a:ext cx="88290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00507050000020004" pitchFamily="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7746" cy="68580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lc="http://schemas.openxmlformats.org/drawingml/2006/lockedCanvas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6500682D-895D-4241-A323-55BE4CC03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3" y="5987620"/>
            <a:ext cx="2027428" cy="763306"/>
          </a:xfrm>
          <a:prstGeom prst="rect">
            <a:avLst/>
          </a:prstGeom>
          <a:solidFill>
            <a:schemeClr val="tx2">
              <a:lumMod val="20000"/>
              <a:lumOff val="80000"/>
              <a:alpha val="42000"/>
            </a:schemeClr>
          </a:solidFill>
          <a:extLst/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2A5568A6-8F47-4A2A-8116-AF19176E6B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452" y="6010542"/>
            <a:ext cx="1238082" cy="434472"/>
          </a:xfrm>
          <a:prstGeom prst="rect">
            <a:avLst/>
          </a:prstGeom>
        </p:spPr>
      </p:pic>
      <p:pic>
        <p:nvPicPr>
          <p:cNvPr id="22" name="Immagine 21" descr="C:\Users\Anna\Pictures\LOGO UE 2.jpg">
            <a:extLst>
              <a:ext uri="{FF2B5EF4-FFF2-40B4-BE49-F238E27FC236}">
                <a16:creationId xmlns:a16="http://schemas.microsoft.com/office/drawing/2014/main" xmlns="" id="{0CFA16B7-7E02-4C08-A3D8-9ABF6884928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518" y="6004667"/>
            <a:ext cx="897623" cy="59079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ttangolo 27"/>
          <p:cNvSpPr/>
          <p:nvPr/>
        </p:nvSpPr>
        <p:spPr>
          <a:xfrm>
            <a:off x="0" y="5675868"/>
            <a:ext cx="2344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www.galgargano.com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715" y="5954080"/>
            <a:ext cx="1120937" cy="102316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093" y="6028731"/>
            <a:ext cx="746028" cy="105472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748" y="6052163"/>
            <a:ext cx="856635" cy="705725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633751" y="475501"/>
            <a:ext cx="88999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Grazie per l’attenzione e per </a:t>
            </a:r>
          </a:p>
          <a:p>
            <a:r>
              <a:rPr lang="it-IT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i vostri contributi !</a:t>
            </a:r>
            <a:endParaRPr lang="it-IT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00" y="5987620"/>
            <a:ext cx="688542" cy="81164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521" y="5761248"/>
            <a:ext cx="2012947" cy="1390395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2648978" y="3565990"/>
            <a:ext cx="649502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Gli habitat marino-costieri rappresentano l’esempio di come l’interesse per la conservazione della biodiversità coincide (o dovrebbe) con l’interesse per uno sviluppo economico duraturo, fondato sull’uso sostenibile di quelle risorse non rinnovabili: buono stato di salute dell’acqua, sistemi </a:t>
            </a:r>
            <a:r>
              <a:rPr lang="it-IT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dunali</a:t>
            </a:r>
            <a:r>
              <a:rPr lang="it-IT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, coste rocciose.</a:t>
            </a:r>
          </a:p>
          <a:p>
            <a:pPr algn="r"/>
            <a:r>
              <a:rPr lang="it-IT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(dal manuale buone pratiche life Zone Umide Sipontine)</a:t>
            </a:r>
            <a:endParaRPr lang="it-IT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143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1037</TotalTime>
  <Words>683</Words>
  <Application>Microsoft Office PowerPoint</Application>
  <PresentationFormat>Presentazione su schermo (4:3)</PresentationFormat>
  <Paragraphs>77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Alfa Slab One</vt:lpstr>
      <vt:lpstr>Arial</vt:lpstr>
      <vt:lpstr>Calibri</vt:lpstr>
      <vt:lpstr>Calibri Light</vt:lpstr>
      <vt:lpstr>MuseoSlabW01-900</vt:lpstr>
      <vt:lpstr>Nixie One</vt:lpstr>
      <vt:lpstr>Times New Roman</vt:lpstr>
      <vt:lpstr>Tema di Office</vt:lpstr>
      <vt:lpstr>Presentazione standard di PowerPoint</vt:lpstr>
      <vt:lpstr>La piccola pesca nelle AMP e Riserve marine della Regione Puglia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_</dc:creator>
  <cp:lastModifiedBy>User</cp:lastModifiedBy>
  <cp:revision>70</cp:revision>
  <dcterms:created xsi:type="dcterms:W3CDTF">2019-04-26T16:29:03Z</dcterms:created>
  <dcterms:modified xsi:type="dcterms:W3CDTF">2019-10-15T13:24:19Z</dcterms:modified>
</cp:coreProperties>
</file>