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47"/>
  </p:notesMasterIdLst>
  <p:sldIdLst>
    <p:sldId id="354" r:id="rId3"/>
    <p:sldId id="352" r:id="rId4"/>
    <p:sldId id="311" r:id="rId5"/>
    <p:sldId id="289" r:id="rId6"/>
    <p:sldId id="257" r:id="rId7"/>
    <p:sldId id="290" r:id="rId8"/>
    <p:sldId id="367" r:id="rId9"/>
    <p:sldId id="279" r:id="rId10"/>
    <p:sldId id="291" r:id="rId11"/>
    <p:sldId id="280" r:id="rId12"/>
    <p:sldId id="281" r:id="rId13"/>
    <p:sldId id="356" r:id="rId14"/>
    <p:sldId id="307" r:id="rId15"/>
    <p:sldId id="282" r:id="rId16"/>
    <p:sldId id="283" r:id="rId17"/>
    <p:sldId id="357" r:id="rId18"/>
    <p:sldId id="288" r:id="rId19"/>
    <p:sldId id="293" r:id="rId20"/>
    <p:sldId id="355" r:id="rId21"/>
    <p:sldId id="368" r:id="rId22"/>
    <p:sldId id="320" r:id="rId23"/>
    <p:sldId id="338" r:id="rId24"/>
    <p:sldId id="345" r:id="rId25"/>
    <p:sldId id="346" r:id="rId26"/>
    <p:sldId id="342" r:id="rId27"/>
    <p:sldId id="343" r:id="rId28"/>
    <p:sldId id="344" r:id="rId29"/>
    <p:sldId id="339" r:id="rId30"/>
    <p:sldId id="340" r:id="rId31"/>
    <p:sldId id="341" r:id="rId32"/>
    <p:sldId id="317" r:id="rId33"/>
    <p:sldId id="360" r:id="rId34"/>
    <p:sldId id="361" r:id="rId35"/>
    <p:sldId id="362" r:id="rId36"/>
    <p:sldId id="359" r:id="rId37"/>
    <p:sldId id="301" r:id="rId38"/>
    <p:sldId id="363" r:id="rId39"/>
    <p:sldId id="364" r:id="rId40"/>
    <p:sldId id="366" r:id="rId41"/>
    <p:sldId id="365" r:id="rId42"/>
    <p:sldId id="334" r:id="rId43"/>
    <p:sldId id="358" r:id="rId44"/>
    <p:sldId id="335" r:id="rId45"/>
    <p:sldId id="351" r:id="rId4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131" autoAdjust="0"/>
    <p:restoredTop sz="93060" autoAdjust="0"/>
  </p:normalViewPr>
  <p:slideViewPr>
    <p:cSldViewPr>
      <p:cViewPr varScale="1">
        <p:scale>
          <a:sx n="106" d="100"/>
          <a:sy n="106" d="100"/>
        </p:scale>
        <p:origin x="1308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delle note</a:t>
            </a:r>
          </a:p>
        </p:txBody>
      </p:sp>
      <p:sp>
        <p:nvSpPr>
          <p:cNvPr id="8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&lt;intestazione&gt;</a:t>
            </a:r>
          </a:p>
        </p:txBody>
      </p:sp>
      <p:sp>
        <p:nvSpPr>
          <p:cNvPr id="8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&lt;data/ora&gt;</a:t>
            </a:r>
          </a:p>
        </p:txBody>
      </p:sp>
      <p:sp>
        <p:nvSpPr>
          <p:cNvPr id="8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&lt;piè di pagina&gt;</a:t>
            </a:r>
          </a:p>
        </p:txBody>
      </p:sp>
      <p:sp>
        <p:nvSpPr>
          <p:cNvPr id="9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2ECB6680-C2FE-4A38-BA30-1CA99EBF5B91}" type="slidenum"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‹N›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2218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9444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790" y="4345644"/>
            <a:ext cx="5026421" cy="4112878"/>
          </a:xfrm>
          <a:noFill/>
          <a:ln w="9525"/>
        </p:spPr>
        <p:txBody>
          <a:bodyPr lIns="92409" tIns="46205" rIns="92409" bIns="46205"/>
          <a:lstStyle/>
          <a:p>
            <a:pPr algn="just" eaLnBrk="1" hangingPunct="1">
              <a:spcBef>
                <a:spcPct val="50000"/>
              </a:spcBef>
            </a:pPr>
            <a:endParaRPr lang="en-US" altLang="it-IT" sz="2000" smtClean="0"/>
          </a:p>
        </p:txBody>
      </p:sp>
    </p:spTree>
    <p:extLst>
      <p:ext uri="{BB962C8B-B14F-4D97-AF65-F5344CB8AC3E}">
        <p14:creationId xmlns:p14="http://schemas.microsoft.com/office/powerpoint/2010/main" val="866502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790" y="4345644"/>
            <a:ext cx="5026421" cy="4112878"/>
          </a:xfrm>
          <a:noFill/>
          <a:ln w="9525"/>
        </p:spPr>
        <p:txBody>
          <a:bodyPr lIns="92409" tIns="46205" rIns="92409" bIns="46205"/>
          <a:lstStyle/>
          <a:p>
            <a:pPr algn="just" eaLnBrk="1" hangingPunct="1">
              <a:spcBef>
                <a:spcPct val="50000"/>
              </a:spcBef>
            </a:pPr>
            <a:endParaRPr lang="en-US" altLang="it-IT" sz="2000" smtClean="0"/>
          </a:p>
        </p:txBody>
      </p:sp>
    </p:spTree>
    <p:extLst>
      <p:ext uri="{BB962C8B-B14F-4D97-AF65-F5344CB8AC3E}">
        <p14:creationId xmlns:p14="http://schemas.microsoft.com/office/powerpoint/2010/main" val="866502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790" y="4345644"/>
            <a:ext cx="5026421" cy="4112878"/>
          </a:xfrm>
          <a:noFill/>
          <a:ln w="9525"/>
        </p:spPr>
        <p:txBody>
          <a:bodyPr lIns="92409" tIns="46205" rIns="92409" bIns="46205"/>
          <a:lstStyle/>
          <a:p>
            <a:pPr algn="just" eaLnBrk="1" hangingPunct="1">
              <a:spcBef>
                <a:spcPct val="50000"/>
              </a:spcBef>
            </a:pPr>
            <a:endParaRPr lang="en-US" altLang="it-IT" sz="2000" smtClean="0"/>
          </a:p>
        </p:txBody>
      </p:sp>
    </p:spTree>
    <p:extLst>
      <p:ext uri="{BB962C8B-B14F-4D97-AF65-F5344CB8AC3E}">
        <p14:creationId xmlns:p14="http://schemas.microsoft.com/office/powerpoint/2010/main" val="866502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24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690229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790" y="4345644"/>
            <a:ext cx="5026421" cy="4112878"/>
          </a:xfrm>
          <a:noFill/>
          <a:ln w="9525"/>
        </p:spPr>
        <p:txBody>
          <a:bodyPr lIns="92409" tIns="46205" rIns="92409" bIns="46205"/>
          <a:lstStyle/>
          <a:p>
            <a:pPr algn="just" eaLnBrk="1" hangingPunct="1">
              <a:spcBef>
                <a:spcPct val="50000"/>
              </a:spcBef>
            </a:pPr>
            <a:endParaRPr lang="en-US" altLang="it-IT" sz="2000" smtClean="0"/>
          </a:p>
        </p:txBody>
      </p:sp>
    </p:spTree>
    <p:extLst>
      <p:ext uri="{BB962C8B-B14F-4D97-AF65-F5344CB8AC3E}">
        <p14:creationId xmlns:p14="http://schemas.microsoft.com/office/powerpoint/2010/main" val="3046193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D0B5B9AE-F271-4511-9458-161657A0CA8B}" type="slidenum"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>
                <a:lnSpc>
                  <a:spcPct val="100000"/>
                </a:lnSpc>
              </a:pPr>
              <a:t>5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2656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790" y="4345644"/>
            <a:ext cx="5026421" cy="4112878"/>
          </a:xfrm>
          <a:noFill/>
          <a:ln w="9525"/>
        </p:spPr>
        <p:txBody>
          <a:bodyPr lIns="92409" tIns="46205" rIns="92409" bIns="46205"/>
          <a:lstStyle/>
          <a:p>
            <a:pPr algn="just" eaLnBrk="1" hangingPunct="1">
              <a:spcBef>
                <a:spcPct val="50000"/>
              </a:spcBef>
            </a:pPr>
            <a:endParaRPr lang="en-US" altLang="it-IT" sz="2000" smtClean="0"/>
          </a:p>
        </p:txBody>
      </p:sp>
    </p:spTree>
    <p:extLst>
      <p:ext uri="{BB962C8B-B14F-4D97-AF65-F5344CB8AC3E}">
        <p14:creationId xmlns:p14="http://schemas.microsoft.com/office/powerpoint/2010/main" val="866502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790" y="4345644"/>
            <a:ext cx="5026421" cy="4112878"/>
          </a:xfrm>
          <a:noFill/>
          <a:ln w="9525"/>
        </p:spPr>
        <p:txBody>
          <a:bodyPr lIns="92409" tIns="46205" rIns="92409" bIns="46205"/>
          <a:lstStyle/>
          <a:p>
            <a:pPr algn="just" eaLnBrk="1" hangingPunct="1">
              <a:spcBef>
                <a:spcPct val="50000"/>
              </a:spcBef>
            </a:pPr>
            <a:endParaRPr lang="en-US" altLang="it-IT" sz="2000" smtClean="0"/>
          </a:p>
        </p:txBody>
      </p:sp>
    </p:spTree>
    <p:extLst>
      <p:ext uri="{BB962C8B-B14F-4D97-AF65-F5344CB8AC3E}">
        <p14:creationId xmlns:p14="http://schemas.microsoft.com/office/powerpoint/2010/main" val="866502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790" y="4345644"/>
            <a:ext cx="5026421" cy="4112878"/>
          </a:xfrm>
          <a:noFill/>
          <a:ln w="9525"/>
        </p:spPr>
        <p:txBody>
          <a:bodyPr lIns="92409" tIns="46205" rIns="92409" bIns="46205"/>
          <a:lstStyle/>
          <a:p>
            <a:pPr algn="just" eaLnBrk="1" hangingPunct="1">
              <a:spcBef>
                <a:spcPct val="50000"/>
              </a:spcBef>
            </a:pPr>
            <a:endParaRPr lang="en-US" altLang="it-IT" sz="2000" smtClean="0"/>
          </a:p>
        </p:txBody>
      </p:sp>
    </p:spTree>
    <p:extLst>
      <p:ext uri="{BB962C8B-B14F-4D97-AF65-F5344CB8AC3E}">
        <p14:creationId xmlns:p14="http://schemas.microsoft.com/office/powerpoint/2010/main" val="866502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790" y="4345644"/>
            <a:ext cx="5026421" cy="4112878"/>
          </a:xfrm>
          <a:noFill/>
          <a:ln w="9525"/>
        </p:spPr>
        <p:txBody>
          <a:bodyPr lIns="92409" tIns="46205" rIns="92409" bIns="46205"/>
          <a:lstStyle/>
          <a:p>
            <a:pPr algn="just" eaLnBrk="1" hangingPunct="1">
              <a:spcBef>
                <a:spcPct val="50000"/>
              </a:spcBef>
            </a:pPr>
            <a:endParaRPr lang="en-US" altLang="it-IT" sz="2000" smtClean="0"/>
          </a:p>
        </p:txBody>
      </p:sp>
    </p:spTree>
    <p:extLst>
      <p:ext uri="{BB962C8B-B14F-4D97-AF65-F5344CB8AC3E}">
        <p14:creationId xmlns:p14="http://schemas.microsoft.com/office/powerpoint/2010/main" val="866502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790" y="4345644"/>
            <a:ext cx="5026421" cy="4112878"/>
          </a:xfrm>
          <a:noFill/>
          <a:ln w="9525"/>
        </p:spPr>
        <p:txBody>
          <a:bodyPr lIns="92409" tIns="46205" rIns="92409" bIns="46205"/>
          <a:lstStyle/>
          <a:p>
            <a:pPr algn="just" eaLnBrk="1" hangingPunct="1">
              <a:spcBef>
                <a:spcPct val="50000"/>
              </a:spcBef>
            </a:pPr>
            <a:endParaRPr lang="en-US" altLang="it-IT" sz="2000" smtClean="0"/>
          </a:p>
        </p:txBody>
      </p:sp>
    </p:spTree>
    <p:extLst>
      <p:ext uri="{BB962C8B-B14F-4D97-AF65-F5344CB8AC3E}">
        <p14:creationId xmlns:p14="http://schemas.microsoft.com/office/powerpoint/2010/main" val="866502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pic>
        <p:nvPicPr>
          <p:cNvPr id="41" name="Immagine 40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2" name="Immagine 41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7200" y="704160"/>
            <a:ext cx="830556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pic>
        <p:nvPicPr>
          <p:cNvPr id="84" name="Immagine 83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5" name="Immagine 84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9144000" cy="774371"/>
          </a:xfrm>
          <a:prstGeom prst="rect">
            <a:avLst/>
          </a:prstGeom>
          <a:solidFill>
            <a:srgbClr val="15395B"/>
          </a:solidFill>
          <a:ln w="12700">
            <a:solidFill>
              <a:srgbClr val="15395B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pic>
        <p:nvPicPr>
          <p:cNvPr id="16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47836" y="353"/>
            <a:ext cx="1182237" cy="788159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5930073" y="163602"/>
            <a:ext cx="3587758" cy="459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 b="1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GUARDIA</a:t>
            </a:r>
            <a:r>
              <a:rPr>
                <a:solidFill>
                  <a:srgbClr val="000000"/>
                </a:solidFill>
              </a:rPr>
              <a:t> </a:t>
            </a:r>
            <a:r>
              <a:t>COSTIERA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251466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704160"/>
            <a:ext cx="830556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2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162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 rot="21435600">
            <a:off x="-18720" y="201960"/>
            <a:ext cx="9162720" cy="648720"/>
          </a:xfrm>
          <a:custGeom>
            <a:avLst/>
            <a:gdLst/>
            <a:ahLst/>
            <a:cxnLst/>
            <a:rect l="l" t="t" r="r" b="b"/>
            <a:pathLst>
              <a:path w="5772" h="1055">
                <a:moveTo>
                  <a:pt x="0" y="966"/>
                </a:moveTo>
                <a:cubicBezTo>
                  <a:pt x="282" y="738"/>
                  <a:pt x="923" y="275"/>
                  <a:pt x="1608" y="282"/>
                </a:cubicBezTo>
                <a:cubicBezTo>
                  <a:pt x="2293" y="289"/>
                  <a:pt x="3416" y="1055"/>
                  <a:pt x="4110" y="1008"/>
                </a:cubicBezTo>
                <a:cubicBezTo>
                  <a:pt x="4804" y="961"/>
                  <a:pt x="5426" y="210"/>
                  <a:pt x="5772" y="0"/>
                </a:cubicBezTo>
              </a:path>
            </a:pathLst>
          </a:custGeom>
          <a:noFill/>
          <a:ln w="10800">
            <a:solidFill>
              <a:srgbClr val="204C6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 rot="21435600">
            <a:off x="-14040" y="275400"/>
            <a:ext cx="9175320" cy="529920"/>
          </a:xfrm>
          <a:custGeom>
            <a:avLst/>
            <a:gdLst/>
            <a:ahLst/>
            <a:cxnLst/>
            <a:rect l="l" t="t" r="r" b="b"/>
            <a:pathLst>
              <a:path w="5766" h="854">
                <a:moveTo>
                  <a:pt x="0" y="732"/>
                </a:moveTo>
                <a:cubicBezTo>
                  <a:pt x="273" y="647"/>
                  <a:pt x="951" y="214"/>
                  <a:pt x="1638" y="228"/>
                </a:cubicBezTo>
                <a:cubicBezTo>
                  <a:pt x="2325" y="242"/>
                  <a:pt x="3434" y="854"/>
                  <a:pt x="4122" y="816"/>
                </a:cubicBezTo>
                <a:cubicBezTo>
                  <a:pt x="4810" y="778"/>
                  <a:pt x="5424" y="170"/>
                  <a:pt x="5766" y="0"/>
                </a:cubicBezTo>
              </a:path>
            </a:pathLst>
          </a:custGeom>
          <a:noFill/>
          <a:ln w="9360">
            <a:solidFill>
              <a:srgbClr val="AE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it-IT" sz="1200" b="0" strike="noStrike" spc="-1">
                <a:solidFill>
                  <a:srgbClr val="221D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06/09/16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9152E0D6-C57B-496F-B8E5-7A748464E5EB}" type="slidenum">
              <a:rPr lang="it-IT" sz="1200" b="0" strike="noStrike" spc="-1">
                <a:solidFill>
                  <a:srgbClr val="221D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pPr algn="r">
                <a:lnSpc>
                  <a:spcPct val="100000"/>
                </a:lnSpc>
              </a:pPr>
              <a:t>‹N›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Fai clic per modificare il formato del testo del titolo</a:t>
            </a: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Sesto livello struttura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CustomShape 2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162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3"/>
          <p:cNvSpPr/>
          <p:nvPr/>
        </p:nvSpPr>
        <p:spPr>
          <a:xfrm rot="21435600">
            <a:off x="-18720" y="201960"/>
            <a:ext cx="9162720" cy="648720"/>
          </a:xfrm>
          <a:custGeom>
            <a:avLst/>
            <a:gdLst/>
            <a:ahLst/>
            <a:cxnLst/>
            <a:rect l="l" t="t" r="r" b="b"/>
            <a:pathLst>
              <a:path w="5772" h="1055">
                <a:moveTo>
                  <a:pt x="0" y="966"/>
                </a:moveTo>
                <a:cubicBezTo>
                  <a:pt x="282" y="738"/>
                  <a:pt x="923" y="275"/>
                  <a:pt x="1608" y="282"/>
                </a:cubicBezTo>
                <a:cubicBezTo>
                  <a:pt x="2293" y="289"/>
                  <a:pt x="3416" y="1055"/>
                  <a:pt x="4110" y="1008"/>
                </a:cubicBezTo>
                <a:cubicBezTo>
                  <a:pt x="4804" y="961"/>
                  <a:pt x="5426" y="210"/>
                  <a:pt x="5772" y="0"/>
                </a:cubicBezTo>
              </a:path>
            </a:pathLst>
          </a:custGeom>
          <a:noFill/>
          <a:ln w="10800">
            <a:solidFill>
              <a:srgbClr val="204C6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4"/>
          <p:cNvSpPr/>
          <p:nvPr/>
        </p:nvSpPr>
        <p:spPr>
          <a:xfrm rot="21435600">
            <a:off x="-14040" y="275400"/>
            <a:ext cx="9175320" cy="529920"/>
          </a:xfrm>
          <a:custGeom>
            <a:avLst/>
            <a:gdLst/>
            <a:ahLst/>
            <a:cxnLst/>
            <a:rect l="l" t="t" r="r" b="b"/>
            <a:pathLst>
              <a:path w="5766" h="854">
                <a:moveTo>
                  <a:pt x="0" y="732"/>
                </a:moveTo>
                <a:cubicBezTo>
                  <a:pt x="273" y="647"/>
                  <a:pt x="951" y="214"/>
                  <a:pt x="1638" y="228"/>
                </a:cubicBezTo>
                <a:cubicBezTo>
                  <a:pt x="2325" y="242"/>
                  <a:pt x="3434" y="854"/>
                  <a:pt x="4122" y="816"/>
                </a:cubicBezTo>
                <a:cubicBezTo>
                  <a:pt x="4810" y="778"/>
                  <a:pt x="5424" y="170"/>
                  <a:pt x="5766" y="0"/>
                </a:cubicBezTo>
              </a:path>
            </a:pathLst>
          </a:custGeom>
          <a:noFill/>
          <a:ln w="9360">
            <a:solidFill>
              <a:srgbClr val="AE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PlaceHolder 5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bIns="0" anchor="b"/>
          <a:lstStyle/>
          <a:p>
            <a:pPr>
              <a:lnSpc>
                <a:spcPct val="100000"/>
              </a:lnSpc>
            </a:pPr>
            <a:r>
              <a:rPr lang="it-IT" sz="5000" b="0" strike="noStrike" spc="-1">
                <a:solidFill>
                  <a:srgbClr val="241F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Fare clic per modificare lo stile del titolo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it-IT" sz="1200" b="0" strike="noStrike" spc="-1">
                <a:solidFill>
                  <a:srgbClr val="221D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06/09/16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0" name="PlaceHolder 8"/>
          <p:cNvSpPr>
            <a:spLocks noGrp="1"/>
          </p:cNvSpPr>
          <p:nvPr>
            <p:ph type="sldNum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C490CF89-85D5-409F-83BD-FA29C6CE2AF3}" type="slidenum">
              <a:rPr lang="it-IT" sz="1200" b="0" strike="noStrike" spc="-1">
                <a:solidFill>
                  <a:srgbClr val="221D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pPr algn="r">
                <a:lnSpc>
                  <a:spcPct val="100000"/>
                </a:lnSpc>
              </a:pPr>
              <a:t>‹N›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1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Sesto livello struttura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11" Type="http://schemas.openxmlformats.org/officeDocument/2006/relationships/image" Target="../media/image10.jpg"/><Relationship Id="rId5" Type="http://schemas.openxmlformats.org/officeDocument/2006/relationships/image" Target="../media/image6.jpeg"/><Relationship Id="rId10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0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8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10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611560" y="3573016"/>
            <a:ext cx="7918450" cy="1"/>
          </a:xfrm>
          <a:prstGeom prst="line">
            <a:avLst/>
          </a:prstGeom>
          <a:ln w="25400">
            <a:solidFill>
              <a:schemeClr val="accent1"/>
            </a:solidFill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" name="CasellaDiTesto 3"/>
          <p:cNvSpPr txBox="1"/>
          <p:nvPr/>
        </p:nvSpPr>
        <p:spPr>
          <a:xfrm>
            <a:off x="611560" y="2213571"/>
            <a:ext cx="7992888" cy="1077214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itchFamily="34" charset="0"/>
                <a:cs typeface="Calibri" pitchFamily="34" charset="0"/>
                <a:sym typeface="Helvetica Neue"/>
              </a:rPr>
              <a:t>TRACCIABILITA’ </a:t>
            </a:r>
            <a:r>
              <a:rPr lang="it-IT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Helvetica Neue"/>
              </a:rPr>
              <a:t>ED ETICHETTATURA </a:t>
            </a:r>
            <a:r>
              <a:rPr kumimoji="0" lang="it-IT" sz="3200" b="1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itchFamily="34" charset="0"/>
                <a:cs typeface="Calibri" pitchFamily="34" charset="0"/>
                <a:sym typeface="Helvetica Neue"/>
              </a:rPr>
              <a:t>DEI PRODOTTI ITTICI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23528" y="6005316"/>
            <a:ext cx="3432487" cy="400105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Livorno, 7-8 marzo 2018</a:t>
            </a:r>
            <a:endParaRPr kumimoji="0" lang="it-IT" sz="2000" b="1" i="1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libri" pitchFamily="34" charset="0"/>
              <a:cs typeface="Calibri" pitchFamily="34" charset="0"/>
              <a:sym typeface="Helvetica Neue"/>
            </a:endParaRPr>
          </a:p>
        </p:txBody>
      </p:sp>
      <p:sp>
        <p:nvSpPr>
          <p:cNvPr id="10" name="Shape 65"/>
          <p:cNvSpPr/>
          <p:nvPr/>
        </p:nvSpPr>
        <p:spPr>
          <a:xfrm>
            <a:off x="161763" y="38593"/>
            <a:ext cx="3756015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r">
              <a:defRPr sz="2000" i="1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/>
            <a:r>
              <a:rPr lang="it-IT" sz="1800" b="1" dirty="0" smtClean="0">
                <a:solidFill>
                  <a:schemeClr val="bg1"/>
                </a:solidFill>
              </a:rPr>
              <a:t>Centro di Formazione Specialistica</a:t>
            </a:r>
          </a:p>
          <a:p>
            <a:pPr algn="just"/>
            <a:r>
              <a:rPr lang="it-IT" sz="1800" b="1" dirty="0">
                <a:solidFill>
                  <a:schemeClr val="bg1"/>
                </a:solidFill>
              </a:rPr>
              <a:t>"Bruno GREGORETTI" </a:t>
            </a:r>
            <a:r>
              <a:rPr lang="it-IT" sz="1800" b="1" dirty="0" smtClean="0">
                <a:solidFill>
                  <a:schemeClr val="bg1"/>
                </a:solidFill>
              </a:rPr>
              <a:t>- LIVORNO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61763" y="3789040"/>
            <a:ext cx="8730717" cy="523216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it-IT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"Disposizioni e documentazione di riferimento"</a:t>
            </a:r>
            <a:endParaRPr kumimoji="0" lang="it-IT" sz="2000" b="1" i="1" u="none" strike="noStrike" cap="none" spc="0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libri" pitchFamily="34" charset="0"/>
              <a:cs typeface="Calibri" pitchFamily="34" charset="0"/>
              <a:sym typeface="Helvetica Neue"/>
            </a:endParaRPr>
          </a:p>
        </p:txBody>
      </p:sp>
      <p:sp>
        <p:nvSpPr>
          <p:cNvPr id="11" name="CasellaDiTesto 9"/>
          <p:cNvSpPr txBox="1"/>
          <p:nvPr/>
        </p:nvSpPr>
        <p:spPr>
          <a:xfrm>
            <a:off x="5041267" y="5912982"/>
            <a:ext cx="3851213" cy="584771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8" tIns="45718" rIns="45718" bIns="45718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6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Primo Maresciallo NP/PES BASILE Giuseppe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6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Helvetica Neue"/>
              </a:rPr>
              <a:t>  E-mail: g.basile@mit.gov.it</a:t>
            </a:r>
            <a:endParaRPr kumimoji="0" lang="it-IT" sz="1600" b="1" i="1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libri" pitchFamily="34" charset="0"/>
              <a:cs typeface="Calibri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3853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-36360" y="4965120"/>
            <a:ext cx="9180000" cy="639000"/>
          </a:xfrm>
          <a:prstGeom prst="rect">
            <a:avLst/>
          </a:prstGeom>
          <a:noFill/>
          <a:ln w="936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2238480" y="3244320"/>
            <a:ext cx="4666320" cy="20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8" y="716235"/>
            <a:ext cx="8239125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6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-36360" y="4965120"/>
            <a:ext cx="9180000" cy="639000"/>
          </a:xfrm>
          <a:prstGeom prst="rect">
            <a:avLst/>
          </a:prstGeom>
          <a:noFill/>
          <a:ln w="936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2238480" y="3244320"/>
            <a:ext cx="4666320" cy="20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94027"/>
            <a:ext cx="7488832" cy="547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6993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727684" y="680821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ESENZIONI</a:t>
            </a:r>
          </a:p>
          <a:p>
            <a:pPr algn="ctr"/>
            <a:r>
              <a:rPr lang="it-IT" sz="1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DECRETO MINISTERIALE 1 MARZO 2012</a:t>
            </a:r>
            <a:endParaRPr lang="it-IT" sz="1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749849" y="2240489"/>
            <a:ext cx="717090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771624" y="2535389"/>
            <a:ext cx="717090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749849" y="2840303"/>
            <a:ext cx="655845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1692059" y="3464625"/>
            <a:ext cx="622869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778568" y="3751899"/>
            <a:ext cx="285732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2710755" y="1616167"/>
            <a:ext cx="14286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6588224" y="4462378"/>
            <a:ext cx="135430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749849" y="4774160"/>
            <a:ext cx="7192677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760736" y="5062192"/>
            <a:ext cx="597150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6993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719572" y="2128568"/>
            <a:ext cx="7704856" cy="135421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222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1016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DECRETO DEL MINISTERO DELLE POLITICHE AGRICOLE ALIMENTARI E FORESTALI DEL 28 LUGLIO 2016</a:t>
            </a:r>
          </a:p>
          <a:p>
            <a:pPr algn="just"/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«Misure tecniche per prevenire, scoraggiare ed eliminare la pesca illegale, non dichiarata e non regolamentata.»</a:t>
            </a:r>
            <a:endParaRPr lang="it-IT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19572" y="112474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OBBLIGHI RELATIVI AI MOTOPESCA IN REGIME DI ESENZIONE</a:t>
            </a:r>
          </a:p>
          <a:p>
            <a:pPr algn="ctr"/>
            <a:r>
              <a:rPr lang="it-IT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(LOGBOOK ELETTRONICO E A.C.S.)</a:t>
            </a:r>
            <a:endParaRPr lang="it-IT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Risultati immagini per peschereccio pesca illega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7" y="3789040"/>
            <a:ext cx="6867525" cy="2562226"/>
          </a:xfrm>
          <a:prstGeom prst="rect">
            <a:avLst/>
          </a:prstGeom>
          <a:noFill/>
          <a:effectLst>
            <a:outerShdw blurRad="50800" dist="101600" algn="l" rotWithShape="0">
              <a:prstClr val="black">
                <a:alpha val="40000"/>
              </a:prst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251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792088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6993"/>
          </a:xfrm>
          <a:prstGeom prst="rect">
            <a:avLst/>
          </a:prstGeom>
        </p:spPr>
      </p:pic>
      <p:cxnSp>
        <p:nvCxnSpPr>
          <p:cNvPr id="7" name="Connettore 1 6"/>
          <p:cNvCxnSpPr/>
          <p:nvPr/>
        </p:nvCxnSpPr>
        <p:spPr>
          <a:xfrm>
            <a:off x="3995178" y="2711699"/>
            <a:ext cx="352915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4260993" y="4477790"/>
            <a:ext cx="3695383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840234" y="4762285"/>
            <a:ext cx="171402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863984" y="5966966"/>
            <a:ext cx="709239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847230" y="6237312"/>
            <a:ext cx="43463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2606342" y="4153375"/>
            <a:ext cx="197677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683568" y="951691"/>
            <a:ext cx="7848872" cy="646331"/>
          </a:xfrm>
          <a:prstGeom prst="rect">
            <a:avLst/>
          </a:prstGeom>
          <a:noFill/>
          <a:ln w="2222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DECRETO DEL MINISTERO DELLE POLITICHE AGRICOLE ALIMENTARI E FORESTALI DEL 28 LUGLIO 2016</a:t>
            </a:r>
            <a:endParaRPr lang="it-IT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-36360" y="4965120"/>
            <a:ext cx="9180000" cy="639000"/>
          </a:xfrm>
          <a:prstGeom prst="rect">
            <a:avLst/>
          </a:prstGeom>
          <a:noFill/>
          <a:ln w="936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2238480" y="3244320"/>
            <a:ext cx="4666320" cy="20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29925"/>
          <a:stretch/>
        </p:blipFill>
        <p:spPr bwMode="auto">
          <a:xfrm>
            <a:off x="60602" y="1311252"/>
            <a:ext cx="8903885" cy="433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6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-36360" y="4965120"/>
            <a:ext cx="9180000" cy="639000"/>
          </a:xfrm>
          <a:prstGeom prst="rect">
            <a:avLst/>
          </a:prstGeom>
          <a:noFill/>
          <a:ln w="936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699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853340" y="778088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PESATURA ALLO SBARCO</a:t>
            </a:r>
            <a:endParaRPr lang="it-IT" sz="24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59539" y="1497558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Uno 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Stato membro assicura che </a:t>
            </a:r>
            <a:r>
              <a:rPr lang="it-IT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tutti i prodotti della pesca siano pesati con sistemi approvati dalle autorità competenti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 meno che non abbia adottato un piano di campionamento approvato dalla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Commissione.</a:t>
            </a:r>
            <a:endParaRPr lang="it-IT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188613" y="1196752"/>
            <a:ext cx="67667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ART. 60 – REGOLAMENTO CE </a:t>
            </a:r>
            <a:r>
              <a:rPr lang="it-IT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1224/2009 – CIRCOLARE MIPAAF NR. 25798 DEL 12.12.2014</a:t>
            </a:r>
            <a:endParaRPr lang="it-IT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94733" y="2674640"/>
            <a:ext cx="8154548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2225">
            <a:solidFill>
              <a:srgbClr val="0000FF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it-IT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L’Italia ha adottato il sopracitato Piano di campionamento, approvato dalla Commissione Europea, e pertanto è autorizzata ad eseguire la pesatura anche attraverso Sistemi di pesatura </a:t>
            </a:r>
            <a:r>
              <a:rPr lang="it-IT" sz="1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non approvati</a:t>
            </a:r>
            <a:r>
              <a:rPr lang="it-IT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ma </a:t>
            </a:r>
            <a:r>
              <a:rPr lang="it-IT" sz="1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certificati</a:t>
            </a:r>
            <a:r>
              <a:rPr lang="it-IT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76366" y="3933056"/>
            <a:ext cx="8154548" cy="15696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2225">
            <a:solidFill>
              <a:srgbClr val="0000FF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it-IT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Pertanto, allo sbarco, il Comandante di un peschereccio, qualora abbia sbarcato il pescato per le successive operazioni di pesatura, </a:t>
            </a:r>
            <a:r>
              <a:rPr lang="it-IT" sz="1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 l’obbligo</a:t>
            </a:r>
            <a:r>
              <a:rPr lang="it-IT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prima di riprendere il mare per una nuova battuta di pesca, </a:t>
            </a:r>
            <a:r>
              <a:rPr lang="it-IT" sz="1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 compilare la dichiarazione di sbarco</a:t>
            </a:r>
            <a:r>
              <a:rPr lang="it-IT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it-IT" sz="1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peso riportato nella dichiarazione di sbarco non deve differire in misura maggiore del 10% di quello riportato nel Giornale di pesca (</a:t>
            </a:r>
            <a:r>
              <a:rPr lang="it-IT" sz="1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Logbook</a:t>
            </a:r>
            <a:r>
              <a:rPr lang="it-IT" sz="1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cartaceo o elettronico). </a:t>
            </a:r>
            <a:r>
              <a:rPr lang="it-IT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(art. 14 comma 3 Regolamento CE 1224/2009)</a:t>
            </a:r>
            <a:endParaRPr lang="it-IT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76366" y="5733256"/>
            <a:ext cx="8154548" cy="338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2225">
            <a:solidFill>
              <a:srgbClr val="0000FF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t-IT" sz="16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it-IT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risultati della pesatura </a:t>
            </a:r>
            <a:r>
              <a:rPr lang="it-IT" sz="16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 utilizzati per compilare </a:t>
            </a:r>
            <a:r>
              <a:rPr lang="it-IT" sz="1600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dichiarazione </a:t>
            </a:r>
            <a:r>
              <a:rPr lang="it-IT" sz="16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lang="it-IT" sz="1600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sbarco</a:t>
            </a:r>
            <a:r>
              <a:rPr lang="it-IT" sz="16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16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699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853340" y="764704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PESATURA SUCCESSIVA ALLO SBARCO</a:t>
            </a:r>
            <a:endParaRPr lang="it-IT" sz="24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41172" y="1497558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Gli </a:t>
            </a:r>
            <a:r>
              <a:rPr lang="it-IT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acquirenti registrati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i </a:t>
            </a:r>
            <a:r>
              <a:rPr lang="it-IT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centri d’asta registrati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 gli altri </a:t>
            </a:r>
            <a:r>
              <a:rPr lang="it-IT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organismi o persone responsabili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della </a:t>
            </a:r>
            <a:r>
              <a:rPr lang="it-IT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prima immissione sul mercato dei prodotti della pesca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uno Stato membro sono responsabili dell’accuratezza dell’operazione di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pesatura.</a:t>
            </a:r>
            <a:endParaRPr lang="it-IT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02919" y="2420888"/>
            <a:ext cx="8154548" cy="132343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2225">
            <a:solidFill>
              <a:srgbClr val="0000FF"/>
            </a:solidFill>
          </a:ln>
          <a:effectLst>
            <a:outerShdw blurRad="50800" dist="101600" dir="30000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it-IT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Pertanto, i responsabili della prima immissione sul mercato dei prodotti della pesca, pesano nuovamente i predetti prodotti con sistemi di pesatura certificati e, sulla scorta di ciò, devono compilare i relativi documenti previsti dal Regolamento (CE) 1224/2009 (</a:t>
            </a:r>
            <a:r>
              <a:rPr lang="it-IT" sz="1600" b="1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documento </a:t>
            </a:r>
            <a:r>
              <a:rPr lang="it-IT" sz="16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di trasporto</a:t>
            </a:r>
            <a:r>
              <a:rPr lang="it-IT" sz="1600" i="1" u="sng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600" b="1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nota </a:t>
            </a:r>
            <a:r>
              <a:rPr lang="it-IT" sz="16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di vendita</a:t>
            </a:r>
            <a:r>
              <a:rPr lang="it-IT" sz="1600" i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it-IT" sz="1600" b="1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dichiarazione </a:t>
            </a:r>
            <a:r>
              <a:rPr lang="it-IT" sz="16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di assunzione in </a:t>
            </a:r>
            <a:r>
              <a:rPr lang="it-IT" sz="1600" b="1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carico)</a:t>
            </a:r>
            <a:r>
              <a:rPr lang="it-IT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ottemperando agli obblighi di tracciabilità di cui all’art. 58 del Regolamento CE 1224/2009.</a:t>
            </a:r>
            <a:endParaRPr lang="it-IT" sz="16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02919" y="3861048"/>
            <a:ext cx="8154548" cy="5847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2225">
            <a:solidFill>
              <a:srgbClr val="0000FF"/>
            </a:solidFill>
          </a:ln>
          <a:effectLst>
            <a:outerShdw blurRad="50800" dist="101600" dir="30000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t-IT" sz="1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it-IT" sz="1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risultati della pesatura sono utilizzati per compilare i</a:t>
            </a:r>
            <a:r>
              <a:rPr lang="it-IT" sz="1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 </a:t>
            </a:r>
            <a:r>
              <a:rPr lang="it-IT" sz="1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documento di trasporto</a:t>
            </a:r>
            <a:r>
              <a:rPr lang="it-IT" sz="16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it-IT" sz="16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nota </a:t>
            </a:r>
            <a:r>
              <a:rPr lang="it-IT" sz="1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 vendita</a:t>
            </a:r>
            <a:r>
              <a:rPr lang="it-IT" sz="16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it-IT" sz="1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sz="1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dichiarazione </a:t>
            </a:r>
            <a:r>
              <a:rPr lang="it-IT" sz="1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 assunzione in </a:t>
            </a:r>
            <a:r>
              <a:rPr lang="it-IT" sz="1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carico.</a:t>
            </a:r>
            <a:endParaRPr lang="it-IT" sz="16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188613" y="1196752"/>
            <a:ext cx="67667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ART. 60 – REGOLAMENTO CE </a:t>
            </a:r>
            <a:r>
              <a:rPr lang="it-IT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1224/2009 – CIRCOLARE MIPAAF NR. 25798 DEL 12.12.2014</a:t>
            </a:r>
            <a:endParaRPr lang="it-IT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502919" y="4590256"/>
            <a:ext cx="8181544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2225">
            <a:solidFill>
              <a:srgbClr val="0000FF"/>
            </a:solidFill>
          </a:ln>
          <a:effectLst>
            <a:outerShdw blurRad="50800" dist="101600" dir="30000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t-IT" sz="1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Ai sensi dell’art. 70 del Regolamento CE 404/2011</a:t>
            </a:r>
            <a:r>
              <a:rPr lang="it-IT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i soggetti responsabili della </a:t>
            </a:r>
            <a:r>
              <a:rPr lang="it-IT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prima immissione sul mercato dei prodotti della </a:t>
            </a:r>
            <a:r>
              <a:rPr lang="it-IT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pesca, </a:t>
            </a:r>
            <a:r>
              <a:rPr lang="it-IT" sz="1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compilano e conservano, per un periodo pari a tre anni</a:t>
            </a:r>
            <a:r>
              <a:rPr lang="it-IT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dei registri in cui annotare i seguenti dati:</a:t>
            </a:r>
            <a:endParaRPr lang="it-IT" sz="1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1695" t="78760" r="35947" b="1635"/>
          <a:stretch/>
        </p:blipFill>
        <p:spPr bwMode="auto">
          <a:xfrm>
            <a:off x="2483768" y="5570741"/>
            <a:ext cx="3895107" cy="1012288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34973562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-36360" y="4965120"/>
            <a:ext cx="9180000" cy="639000"/>
          </a:xfrm>
          <a:prstGeom prst="rect">
            <a:avLst/>
          </a:prstGeom>
          <a:noFill/>
          <a:ln w="936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699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853340" y="764704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SUDDIVISIONE IN PARTITE</a:t>
            </a:r>
            <a:endParaRPr lang="it-IT" sz="24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67544" y="1412776"/>
            <a:ext cx="8280920" cy="64633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100000">
                <a:srgbClr val="C4D6EB"/>
              </a:gs>
              <a:gs pos="100000">
                <a:srgbClr val="FFEBFA"/>
              </a:gs>
            </a:gsLst>
            <a:lin ang="5400000" scaled="0"/>
          </a:gradFill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hangingPunct="0"/>
            <a:r>
              <a:rPr lang="it-IT" u="sng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seguito dello sbarco ed entro la prima vendita, il prodotto ittico deve essere suddiviso in </a:t>
            </a:r>
            <a:r>
              <a:rPr lang="it-IT" b="1" u="sng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partite</a:t>
            </a:r>
            <a:r>
              <a:rPr lang="it-IT" u="sng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3" name="Rettangolo 2"/>
          <p:cNvSpPr/>
          <p:nvPr/>
        </p:nvSpPr>
        <p:spPr>
          <a:xfrm>
            <a:off x="472172" y="2228671"/>
            <a:ext cx="828092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it-IT" b="1" u="sng" dirty="0">
                <a:latin typeface="Calibri" panose="020F0502020204030204" pitchFamily="34" charset="0"/>
                <a:cs typeface="Calibri" panose="020F0502020204030204" pitchFamily="34" charset="0"/>
              </a:rPr>
              <a:t>Per partita si </a:t>
            </a:r>
            <a:r>
              <a:rPr lang="it-IT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intende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un quantitativo di prodotti della pesca e dell’acquacoltura di una determinata specie, della stessa presentazione, proveniente dalla stessa pertinente zona geografica e dallo stesso peschereccio, o gruppo di pescherecci, o dallo stesso sito di acquacoltura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Regolamento (CE) 1224/2009</a:t>
            </a:r>
            <a:endParaRPr lang="it-IT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72172" y="3502749"/>
            <a:ext cx="8276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Ciascuna partita,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quindi, deve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essere costituita da un’unica specie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può essere associata a più imbarcazioni e ad una data di sbarco o di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raccolta.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72172" y="4111912"/>
            <a:ext cx="82762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codice identificativo da attribuire a ciascuna partita si costruisce </a:t>
            </a:r>
            <a:r>
              <a:rPr lang="it-IT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 il numero o numeri UE delle imbarcazioni o nome del sito di acquacoltura, la data di sbarco o data della raccolta ed un numero progressivo annuale riferito alle partite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Il codice partita risulta così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definito</a:t>
            </a:r>
            <a:r>
              <a:rPr lang="it-IT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N°UE </a:t>
            </a:r>
            <a:r>
              <a:rPr lang="it-IT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del peschereccio/data di sbarco </a:t>
            </a:r>
            <a:r>
              <a:rPr lang="it-IT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GG.MM.AAAA/000N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ITA000012345/07.03.2018/29</a:t>
            </a:r>
            <a:endParaRPr lang="it-IT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67544" y="5602014"/>
            <a:ext cx="82762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Qualora 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 prodotti inseriti in una partita provengano da diversi pescherecci, </a:t>
            </a:r>
            <a:r>
              <a:rPr lang="it-IT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bisognerà utilizzare una nuova numerazione progressiva distinta dalla numerazione progressiva delle singole </a:t>
            </a:r>
            <a:r>
              <a:rPr lang="it-IT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imbarcazioni.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ITA000012345-ITA000006789/07.03.2018/0001</a:t>
            </a:r>
            <a:endParaRPr lang="it-IT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097242" y="1124744"/>
            <a:ext cx="69495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ART. </a:t>
            </a:r>
            <a:r>
              <a:rPr lang="it-IT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56 </a:t>
            </a:r>
            <a:r>
              <a:rPr lang="it-IT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REGOLAMENTO CE </a:t>
            </a:r>
            <a:r>
              <a:rPr lang="it-IT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1224/2009 – CIRCOLARE MIPAAF NR. 25798 DEL 12.12.2014</a:t>
            </a:r>
            <a:endParaRPr lang="it-IT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-36360" y="4965120"/>
            <a:ext cx="9180000" cy="639000"/>
          </a:xfrm>
          <a:prstGeom prst="rect">
            <a:avLst/>
          </a:prstGeom>
          <a:noFill/>
          <a:ln w="936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2238480" y="3244320"/>
            <a:ext cx="4666320" cy="20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159" y="1700808"/>
            <a:ext cx="8564962" cy="456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  <a:reflection endPos="0" dir="5400000" sy="-100000" algn="bl" rotWithShape="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699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853340" y="764704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TRACCIABILITA’ DELLE PARTITE</a:t>
            </a:r>
            <a:endParaRPr lang="it-IT" sz="24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097242" y="1249015"/>
            <a:ext cx="69495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ART. </a:t>
            </a:r>
            <a:r>
              <a:rPr lang="it-IT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58 </a:t>
            </a:r>
            <a:r>
              <a:rPr lang="it-IT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REGOLAMENTO CE </a:t>
            </a:r>
            <a:r>
              <a:rPr lang="it-IT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1224/2009 – CIRCOLARE MIPAAF NR. 25798 DEL 12.12.2014</a:t>
            </a:r>
            <a:endParaRPr lang="it-IT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2387252" y="2037098"/>
            <a:ext cx="614518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479419" y="2397138"/>
            <a:ext cx="129614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526919" y="6200929"/>
            <a:ext cx="2964961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7668344" y="5877272"/>
            <a:ext cx="885871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81175" y="810468"/>
            <a:ext cx="5881688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buFont typeface="Wingdings" pitchFamily="2" charset="2"/>
              <a:buNone/>
            </a:pPr>
            <a:r>
              <a:rPr lang="it-IT" alt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REGOLAMENTO (CE) N. 1224/2009 	</a:t>
            </a:r>
            <a:endParaRPr lang="it-IT" alt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>
              <a:lnSpc>
                <a:spcPct val="80000"/>
              </a:lnSpc>
              <a:buFont typeface="Wingdings" pitchFamily="2" charset="2"/>
              <a:buNone/>
            </a:pPr>
            <a:endParaRPr lang="it-IT" altLang="it-IT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>
              <a:lnSpc>
                <a:spcPct val="80000"/>
              </a:lnSpc>
              <a:buFont typeface="Wingdings" pitchFamily="2" charset="2"/>
              <a:buNone/>
            </a:pPr>
            <a:r>
              <a:rPr lang="it-IT" altLang="it-IT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Articolo 58.5</a:t>
            </a:r>
          </a:p>
          <a:p>
            <a:pPr algn="ctr" eaLnBrk="0" hangingPunct="0">
              <a:lnSpc>
                <a:spcPct val="80000"/>
              </a:lnSpc>
              <a:buFont typeface="Wingdings" pitchFamily="2" charset="2"/>
              <a:buNone/>
            </a:pPr>
            <a:endParaRPr lang="it-IT" alt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>
              <a:lnSpc>
                <a:spcPct val="80000"/>
              </a:lnSpc>
              <a:buFont typeface="Wingdings" pitchFamily="2" charset="2"/>
              <a:buNone/>
            </a:pPr>
            <a:r>
              <a:rPr lang="it-IT" alt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Tracciabilità</a:t>
            </a:r>
            <a:endParaRPr lang="it-IT" alt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990600" y="2057400"/>
            <a:ext cx="7096125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80000"/>
              </a:lnSpc>
              <a:defRPr/>
            </a:pPr>
            <a:endParaRPr lang="it-IT" altLang="it-IT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it-IT" alt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L’etichettatura e le informazioni minime richieste per tutte le </a:t>
            </a:r>
            <a:r>
              <a:rPr lang="it-IT" altLang="it-IT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partite</a:t>
            </a:r>
            <a:r>
              <a:rPr lang="it-IT" alt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di prodotti della pesca e dell’acquacoltura comprendono: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  <a:tabLst>
                <a:tab pos="265113" algn="l"/>
              </a:tabLst>
              <a:defRPr/>
            </a:pPr>
            <a:r>
              <a:rPr lang="it-IT" alt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a)	numero di identificazione di ogni partita;</a:t>
            </a:r>
          </a:p>
          <a:p>
            <a:pPr marL="269875" indent="-269875" algn="just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alt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b)	numero di identificazione esterno e nome del peschereccio o nome dell’unità di produzione in acquacoltura;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  <a:tabLst>
                <a:tab pos="265113" algn="l"/>
              </a:tabLst>
              <a:defRPr/>
            </a:pPr>
            <a:r>
              <a:rPr lang="it-IT" alt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c)	codice FAO alfa 3 di ogni specie;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  <a:tabLst>
                <a:tab pos="265113" algn="l"/>
              </a:tabLst>
              <a:defRPr/>
            </a:pPr>
            <a:r>
              <a:rPr lang="it-IT" alt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d)	data delle catture o data di produzione;</a:t>
            </a:r>
          </a:p>
          <a:p>
            <a:pPr marL="269875" indent="-269875" algn="just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alt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e)	quantitativi di ciascuna specie in chilogrammi di peso netto o, se del caso, numero di individui;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  <a:tabLst>
                <a:tab pos="265113" algn="l"/>
              </a:tabLst>
              <a:defRPr/>
            </a:pPr>
            <a:r>
              <a:rPr lang="it-IT" alt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f)	nome e indirizzo dei fornitori;</a:t>
            </a:r>
          </a:p>
          <a:p>
            <a:pPr marL="269875" indent="-269875" algn="just">
              <a:lnSpc>
                <a:spcPct val="80000"/>
              </a:lnSpc>
              <a:buFont typeface="Wingdings" pitchFamily="2" charset="2"/>
              <a:buAutoNum type="alphaLcParenR" startAt="7"/>
              <a:defRPr/>
            </a:pPr>
            <a:r>
              <a:rPr lang="it-IT" alt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informazioni ai consumatori previste all'articolo 35 del regolamento (UE) n. 1379/2013 del Parlamento europeo e del Consiglio):- </a:t>
            </a:r>
          </a:p>
          <a:p>
            <a:pPr marL="450850" indent="-177800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it-IT" alt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denominazione commerciale della specie e il suo nome scientifico;</a:t>
            </a:r>
          </a:p>
          <a:p>
            <a:pPr marL="450850" indent="-177800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it-IT" alt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metodo di produzione, in particolare mediante i termini "…pescato…" o         "…pescato in acque dolci…" o "…allevato…",</a:t>
            </a:r>
          </a:p>
          <a:p>
            <a:pPr marL="450850" indent="-177800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it-IT" alt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zona in cui il prodotto è stato catturato o allevato e la categoria di attrezzi da pesca usati nella cattura di pesci, come previsto nella prima colonna dell'allegato III del presente regolamento;</a:t>
            </a:r>
          </a:p>
          <a:p>
            <a:pPr marL="450850" indent="-177800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it-IT" alt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 il prodotto è stato scongelato;</a:t>
            </a:r>
          </a:p>
          <a:p>
            <a:pPr marL="450850" indent="-177800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it-IT" alt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termine minimo di conservazione, se appropriato</a:t>
            </a:r>
            <a:r>
              <a:rPr lang="it-IT" alt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alt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1634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>
          <a:xfrm>
            <a:off x="0" y="692150"/>
            <a:ext cx="9144000" cy="1143000"/>
          </a:xfrm>
        </p:spPr>
        <p:txBody>
          <a:bodyPr lIns="92075" tIns="46038" rIns="92075" bIns="46038"/>
          <a:lstStyle/>
          <a:p>
            <a:pPr algn="ctr" eaLnBrk="1" hangingPunct="1"/>
            <a:r>
              <a:rPr lang="it-IT" altLang="it-IT" sz="3200" b="1" dirty="0" smtClean="0">
                <a:latin typeface="Arial" pitchFamily="34" charset="0"/>
              </a:rPr>
              <a:t>LA FILIERA DELLA PESCA MARITTIMA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9388" y="2133600"/>
            <a:ext cx="1692275" cy="1589088"/>
            <a:chOff x="113" y="1344"/>
            <a:chExt cx="1066" cy="1001"/>
          </a:xfrm>
        </p:grpSpPr>
        <p:pic>
          <p:nvPicPr>
            <p:cNvPr id="43050" name="Picture 4" descr="IMG_402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570"/>
              <a:ext cx="998" cy="775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051" name="Rectangle 5"/>
            <p:cNvSpPr>
              <a:spLocks noChangeArrowheads="1"/>
            </p:cNvSpPr>
            <p:nvPr/>
          </p:nvSpPr>
          <p:spPr bwMode="auto">
            <a:xfrm>
              <a:off x="113" y="1344"/>
              <a:ext cx="1066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>
                  <a:solidFill>
                    <a:srgbClr val="FF0000"/>
                  </a:solidFill>
                  <a:latin typeface="Arial" pitchFamily="34" charset="0"/>
                </a:rPr>
                <a:t>Unit</a:t>
              </a:r>
              <a:r>
                <a:rPr lang="it-IT" altLang="it-IT" sz="1400" b="1">
                  <a:solidFill>
                    <a:srgbClr val="FF0000"/>
                  </a:solidFill>
                  <a:latin typeface="Calibri" pitchFamily="34" charset="0"/>
                </a:rPr>
                <a:t>à</a:t>
              </a:r>
              <a:r>
                <a:rPr lang="it-IT" altLang="it-IT" sz="1400" b="1">
                  <a:solidFill>
                    <a:srgbClr val="FF0000"/>
                  </a:solidFill>
                  <a:latin typeface="Arial" pitchFamily="34" charset="0"/>
                </a:rPr>
                <a:t> da pesca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04788" y="4356100"/>
            <a:ext cx="1692275" cy="1598613"/>
            <a:chOff x="129" y="2744"/>
            <a:chExt cx="1066" cy="1007"/>
          </a:xfrm>
        </p:grpSpPr>
        <p:pic>
          <p:nvPicPr>
            <p:cNvPr id="43048" name="Picture 7" descr="mattanza tonni 29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976"/>
              <a:ext cx="998" cy="775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049" name="Rectangle 8"/>
            <p:cNvSpPr>
              <a:spLocks noChangeArrowheads="1"/>
            </p:cNvSpPr>
            <p:nvPr/>
          </p:nvSpPr>
          <p:spPr bwMode="auto">
            <a:xfrm>
              <a:off x="129" y="2744"/>
              <a:ext cx="1066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>
                  <a:solidFill>
                    <a:srgbClr val="FF0000"/>
                  </a:solidFill>
                  <a:latin typeface="Arial" pitchFamily="34" charset="0"/>
                </a:rPr>
                <a:t>Acquacoltura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908175" y="3068638"/>
            <a:ext cx="504825" cy="2397125"/>
            <a:chOff x="1247" y="1933"/>
            <a:chExt cx="409" cy="1510"/>
          </a:xfrm>
        </p:grpSpPr>
        <p:sp>
          <p:nvSpPr>
            <p:cNvPr id="43044" name="Line 10"/>
            <p:cNvSpPr>
              <a:spLocks noChangeShapeType="1"/>
            </p:cNvSpPr>
            <p:nvPr/>
          </p:nvSpPr>
          <p:spPr bwMode="auto">
            <a:xfrm>
              <a:off x="1492" y="2627"/>
              <a:ext cx="164" cy="0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3045" name="Line 11"/>
            <p:cNvSpPr>
              <a:spLocks noChangeShapeType="1"/>
            </p:cNvSpPr>
            <p:nvPr/>
          </p:nvSpPr>
          <p:spPr bwMode="auto">
            <a:xfrm>
              <a:off x="1247" y="1946"/>
              <a:ext cx="218" cy="0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3046" name="Line 12"/>
            <p:cNvSpPr>
              <a:spLocks noChangeShapeType="1"/>
            </p:cNvSpPr>
            <p:nvPr/>
          </p:nvSpPr>
          <p:spPr bwMode="auto">
            <a:xfrm>
              <a:off x="1247" y="3398"/>
              <a:ext cx="218" cy="0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3047" name="Line 13"/>
            <p:cNvSpPr>
              <a:spLocks noChangeShapeType="1"/>
            </p:cNvSpPr>
            <p:nvPr/>
          </p:nvSpPr>
          <p:spPr bwMode="auto">
            <a:xfrm flipH="1">
              <a:off x="1465" y="1933"/>
              <a:ext cx="0" cy="1510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411413" y="3213100"/>
            <a:ext cx="1692275" cy="1563688"/>
            <a:chOff x="1519" y="2024"/>
            <a:chExt cx="1066" cy="985"/>
          </a:xfrm>
        </p:grpSpPr>
        <p:pic>
          <p:nvPicPr>
            <p:cNvPr id="43042" name="Picture 15"/>
            <p:cNvPicPr preferRelativeResize="0">
              <a:picLocks noChangeArrowheads="1"/>
            </p:cNvPicPr>
            <p:nvPr/>
          </p:nvPicPr>
          <p:blipFill>
            <a:blip r:embed="rId6">
              <a:lum brigh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" y="2234"/>
              <a:ext cx="997" cy="775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043" name="Rectangle 16"/>
            <p:cNvSpPr>
              <a:spLocks noChangeArrowheads="1"/>
            </p:cNvSpPr>
            <p:nvPr/>
          </p:nvSpPr>
          <p:spPr bwMode="auto">
            <a:xfrm>
              <a:off x="1519" y="2024"/>
              <a:ext cx="1066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>
                  <a:solidFill>
                    <a:srgbClr val="FF3300"/>
                  </a:solidFill>
                  <a:latin typeface="Arial" pitchFamily="34" charset="0"/>
                </a:rPr>
                <a:t>Sbarco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284663" y="1854200"/>
            <a:ext cx="2284412" cy="1589088"/>
            <a:chOff x="2699" y="1344"/>
            <a:chExt cx="1439" cy="1001"/>
          </a:xfrm>
        </p:grpSpPr>
        <p:pic>
          <p:nvPicPr>
            <p:cNvPr id="43040" name="Picture 18" descr="mercati3_o[1]"/>
            <p:cNvPicPr preferRelativeResize="0"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570"/>
              <a:ext cx="997" cy="775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041" name="Rectangle 19"/>
            <p:cNvSpPr>
              <a:spLocks noChangeArrowheads="1"/>
            </p:cNvSpPr>
            <p:nvPr/>
          </p:nvSpPr>
          <p:spPr bwMode="auto">
            <a:xfrm>
              <a:off x="2699" y="1344"/>
              <a:ext cx="1439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 dirty="0">
                  <a:solidFill>
                    <a:schemeClr val="accent1"/>
                  </a:solidFill>
                  <a:latin typeface="Arial" pitchFamily="34" charset="0"/>
                </a:rPr>
                <a:t>Mercati all</a:t>
              </a:r>
              <a:r>
                <a:rPr lang="it-IT" altLang="it-IT" sz="1400" b="1" dirty="0">
                  <a:solidFill>
                    <a:schemeClr val="accent1"/>
                  </a:solidFill>
                  <a:latin typeface="Calibri" pitchFamily="34" charset="0"/>
                </a:rPr>
                <a:t>’</a:t>
              </a:r>
              <a:r>
                <a:rPr lang="it-IT" altLang="it-IT" sz="1400" b="1" dirty="0">
                  <a:solidFill>
                    <a:schemeClr val="accent1"/>
                  </a:solidFill>
                  <a:latin typeface="Arial" pitchFamily="34" charset="0"/>
                </a:rPr>
                <a:t>ingrosso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173538" y="4510089"/>
            <a:ext cx="2427287" cy="1844676"/>
            <a:chOff x="2629" y="2645"/>
            <a:chExt cx="1529" cy="1162"/>
          </a:xfrm>
        </p:grpSpPr>
        <p:graphicFrame>
          <p:nvGraphicFramePr>
            <p:cNvPr id="43038" name="Object 2"/>
            <p:cNvGraphicFramePr>
              <a:graphicFrameLocks/>
            </p:cNvGraphicFramePr>
            <p:nvPr/>
          </p:nvGraphicFramePr>
          <p:xfrm>
            <a:off x="2880" y="2955"/>
            <a:ext cx="1056" cy="8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4" name="ClipArt" r:id="rId8" imgW="5381743" imgH="3200316" progId="MS_ClipArt_Gallery.2">
                    <p:embed/>
                  </p:oleObj>
                </mc:Choice>
                <mc:Fallback>
                  <p:oleObj name="ClipArt" r:id="rId8" imgW="5381743" imgH="3200316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955"/>
                          <a:ext cx="1056" cy="852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039" name="Rectangle 22"/>
            <p:cNvSpPr>
              <a:spLocks noChangeArrowheads="1"/>
            </p:cNvSpPr>
            <p:nvPr/>
          </p:nvSpPr>
          <p:spPr bwMode="auto">
            <a:xfrm>
              <a:off x="2629" y="2645"/>
              <a:ext cx="1529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 dirty="0">
                  <a:solidFill>
                    <a:schemeClr val="accent1"/>
                  </a:solidFill>
                  <a:latin typeface="Arial" pitchFamily="34" charset="0"/>
                </a:rPr>
                <a:t>Centri di distribuzione e trasformazione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4002088" y="3048000"/>
            <a:ext cx="503237" cy="2397125"/>
            <a:chOff x="2521" y="1920"/>
            <a:chExt cx="317" cy="1510"/>
          </a:xfrm>
        </p:grpSpPr>
        <p:sp>
          <p:nvSpPr>
            <p:cNvPr id="43034" name="Line 24"/>
            <p:cNvSpPr>
              <a:spLocks noChangeShapeType="1"/>
            </p:cNvSpPr>
            <p:nvPr/>
          </p:nvSpPr>
          <p:spPr bwMode="auto">
            <a:xfrm rot="10800000">
              <a:off x="2521" y="2614"/>
              <a:ext cx="128" cy="0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3035" name="Line 25"/>
            <p:cNvSpPr>
              <a:spLocks noChangeShapeType="1"/>
            </p:cNvSpPr>
            <p:nvPr/>
          </p:nvSpPr>
          <p:spPr bwMode="auto">
            <a:xfrm rot="10800000">
              <a:off x="2669" y="3417"/>
              <a:ext cx="169" cy="0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3036" name="Line 26"/>
            <p:cNvSpPr>
              <a:spLocks noChangeShapeType="1"/>
            </p:cNvSpPr>
            <p:nvPr/>
          </p:nvSpPr>
          <p:spPr bwMode="auto">
            <a:xfrm rot="10800000">
              <a:off x="2669" y="1965"/>
              <a:ext cx="169" cy="0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3037" name="Line 27"/>
            <p:cNvSpPr>
              <a:spLocks noChangeShapeType="1"/>
            </p:cNvSpPr>
            <p:nvPr/>
          </p:nvSpPr>
          <p:spPr bwMode="auto">
            <a:xfrm rot="10800000" flipH="1">
              <a:off x="2670" y="1920"/>
              <a:ext cx="0" cy="1510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6423025" y="3213100"/>
            <a:ext cx="2541588" cy="1662113"/>
            <a:chOff x="3950" y="2024"/>
            <a:chExt cx="1601" cy="1047"/>
          </a:xfrm>
        </p:grpSpPr>
        <p:pic>
          <p:nvPicPr>
            <p:cNvPr id="43032" name="Picture 29" descr="Banco_ridimensionare[1]"/>
            <p:cNvPicPr preferRelativeResize="0"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2296"/>
              <a:ext cx="997" cy="775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033" name="Rectangle 30"/>
            <p:cNvSpPr>
              <a:spLocks noChangeArrowheads="1"/>
            </p:cNvSpPr>
            <p:nvPr/>
          </p:nvSpPr>
          <p:spPr bwMode="auto">
            <a:xfrm>
              <a:off x="3950" y="2024"/>
              <a:ext cx="1601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>
                  <a:solidFill>
                    <a:srgbClr val="7030A0"/>
                  </a:solidFill>
                  <a:latin typeface="Arial" pitchFamily="34" charset="0"/>
                </a:rPr>
                <a:t>Rivendite al dettaglio</a:t>
              </a:r>
              <a:br>
                <a:rPr lang="it-IT" altLang="it-IT" sz="1400" b="1">
                  <a:solidFill>
                    <a:srgbClr val="7030A0"/>
                  </a:solidFill>
                  <a:latin typeface="Arial" pitchFamily="34" charset="0"/>
                </a:rPr>
              </a:br>
              <a:r>
                <a:rPr lang="it-IT" altLang="it-IT" sz="1400" b="1">
                  <a:solidFill>
                    <a:srgbClr val="7030A0"/>
                  </a:solidFill>
                  <a:latin typeface="Arial" pitchFamily="34" charset="0"/>
                </a:rPr>
                <a:t>(pescherie e supermercati)</a:t>
              </a:r>
            </a:p>
          </p:txBody>
        </p:sp>
      </p:grp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6227763" y="3068638"/>
            <a:ext cx="592137" cy="2397125"/>
            <a:chOff x="3923" y="1933"/>
            <a:chExt cx="373" cy="1510"/>
          </a:xfrm>
        </p:grpSpPr>
        <p:sp>
          <p:nvSpPr>
            <p:cNvPr id="43028" name="Line 32"/>
            <p:cNvSpPr>
              <a:spLocks noChangeShapeType="1"/>
            </p:cNvSpPr>
            <p:nvPr/>
          </p:nvSpPr>
          <p:spPr bwMode="auto">
            <a:xfrm>
              <a:off x="4113" y="2627"/>
              <a:ext cx="183" cy="2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3029" name="Line 33"/>
            <p:cNvSpPr>
              <a:spLocks noChangeShapeType="1"/>
            </p:cNvSpPr>
            <p:nvPr/>
          </p:nvSpPr>
          <p:spPr bwMode="auto">
            <a:xfrm>
              <a:off x="3923" y="1946"/>
              <a:ext cx="169" cy="0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3030" name="Line 34"/>
            <p:cNvSpPr>
              <a:spLocks noChangeShapeType="1"/>
            </p:cNvSpPr>
            <p:nvPr/>
          </p:nvSpPr>
          <p:spPr bwMode="auto">
            <a:xfrm>
              <a:off x="3923" y="3398"/>
              <a:ext cx="169" cy="0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3031" name="Line 35"/>
            <p:cNvSpPr>
              <a:spLocks noChangeShapeType="1"/>
            </p:cNvSpPr>
            <p:nvPr/>
          </p:nvSpPr>
          <p:spPr bwMode="auto">
            <a:xfrm flipH="1">
              <a:off x="4092" y="1933"/>
              <a:ext cx="0" cy="1510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6877050" y="2205038"/>
            <a:ext cx="1584325" cy="4103687"/>
            <a:chOff x="4332" y="1389"/>
            <a:chExt cx="998" cy="2585"/>
          </a:xfrm>
        </p:grpSpPr>
        <p:grpSp>
          <p:nvGrpSpPr>
            <p:cNvPr id="43022" name="Group 38"/>
            <p:cNvGrpSpPr>
              <a:grpSpLocks/>
            </p:cNvGrpSpPr>
            <p:nvPr/>
          </p:nvGrpSpPr>
          <p:grpSpPr bwMode="auto">
            <a:xfrm>
              <a:off x="4332" y="1389"/>
              <a:ext cx="998" cy="659"/>
              <a:chOff x="4332" y="1389"/>
              <a:chExt cx="998" cy="659"/>
            </a:xfrm>
          </p:grpSpPr>
          <p:sp>
            <p:nvSpPr>
              <p:cNvPr id="43026" name="Rectangle 39"/>
              <p:cNvSpPr>
                <a:spLocks noChangeArrowheads="1"/>
              </p:cNvSpPr>
              <p:nvPr/>
            </p:nvSpPr>
            <p:spPr bwMode="auto">
              <a:xfrm>
                <a:off x="4332" y="1389"/>
                <a:ext cx="998" cy="272"/>
              </a:xfrm>
              <a:prstGeom prst="rect">
                <a:avLst/>
              </a:prstGeom>
              <a:solidFill>
                <a:srgbClr val="009900"/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92075" tIns="46038" rIns="92075" bIns="46038" anchor="ctr"/>
              <a:lstStyle>
                <a:lvl1pPr eaLnBrk="0" hangingPunct="0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it-IT" altLang="it-IT" sz="1600" b="1" dirty="0">
                    <a:solidFill>
                      <a:srgbClr val="FFFF00"/>
                    </a:solidFill>
                    <a:latin typeface="Arial" pitchFamily="34" charset="0"/>
                  </a:rPr>
                  <a:t>RISTORANTI</a:t>
                </a:r>
              </a:p>
            </p:txBody>
          </p:sp>
          <p:sp>
            <p:nvSpPr>
              <p:cNvPr id="43027" name="Line 40"/>
              <p:cNvSpPr>
                <a:spLocks noChangeShapeType="1"/>
              </p:cNvSpPr>
              <p:nvPr/>
            </p:nvSpPr>
            <p:spPr bwMode="auto">
              <a:xfrm flipH="1">
                <a:off x="4785" y="1685"/>
                <a:ext cx="4" cy="363"/>
              </a:xfrm>
              <a:prstGeom prst="line">
                <a:avLst/>
              </a:prstGeom>
              <a:noFill/>
              <a:ln w="57150">
                <a:solidFill>
                  <a:srgbClr val="000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43023" name="Group 41"/>
            <p:cNvGrpSpPr>
              <a:grpSpLocks/>
            </p:cNvGrpSpPr>
            <p:nvPr/>
          </p:nvGrpSpPr>
          <p:grpSpPr bwMode="auto">
            <a:xfrm>
              <a:off x="4332" y="3113"/>
              <a:ext cx="998" cy="861"/>
              <a:chOff x="4332" y="3113"/>
              <a:chExt cx="998" cy="861"/>
            </a:xfrm>
          </p:grpSpPr>
          <p:sp>
            <p:nvSpPr>
              <p:cNvPr id="43024" name="Rectangle 42"/>
              <p:cNvSpPr>
                <a:spLocks noChangeArrowheads="1"/>
              </p:cNvSpPr>
              <p:nvPr/>
            </p:nvSpPr>
            <p:spPr bwMode="auto">
              <a:xfrm>
                <a:off x="4332" y="3702"/>
                <a:ext cx="998" cy="272"/>
              </a:xfrm>
              <a:prstGeom prst="rect">
                <a:avLst/>
              </a:prstGeom>
              <a:solidFill>
                <a:srgbClr val="009900"/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92075" tIns="46038" rIns="92075" bIns="46038" anchor="ctr"/>
              <a:lstStyle>
                <a:lvl1pPr eaLnBrk="0" hangingPunct="0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it-IT" altLang="it-IT" sz="1600" b="1">
                    <a:solidFill>
                      <a:srgbClr val="FFFF00"/>
                    </a:solidFill>
                    <a:latin typeface="Arial" pitchFamily="34" charset="0"/>
                  </a:rPr>
                  <a:t>MENSE</a:t>
                </a:r>
              </a:p>
            </p:txBody>
          </p:sp>
          <p:sp>
            <p:nvSpPr>
              <p:cNvPr id="43025" name="Line 43"/>
              <p:cNvSpPr>
                <a:spLocks noChangeShapeType="1"/>
              </p:cNvSpPr>
              <p:nvPr/>
            </p:nvSpPr>
            <p:spPr bwMode="auto">
              <a:xfrm>
                <a:off x="4827" y="3113"/>
                <a:ext cx="3" cy="548"/>
              </a:xfrm>
              <a:prstGeom prst="line">
                <a:avLst/>
              </a:prstGeom>
              <a:noFill/>
              <a:ln w="57150">
                <a:solidFill>
                  <a:srgbClr val="000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pic>
        <p:nvPicPr>
          <p:cNvPr id="44" name="Immagine 4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413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699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7289"/>
            <a:ext cx="9144000" cy="531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439652" y="764704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Decreto Ministeriale N. 19105 </a:t>
            </a:r>
            <a:r>
              <a:rPr lang="it-IT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22/09/2017 </a:t>
            </a:r>
          </a:p>
        </p:txBody>
      </p:sp>
    </p:spTree>
    <p:extLst>
      <p:ext uri="{BB962C8B-B14F-4D97-AF65-F5344CB8AC3E}">
        <p14:creationId xmlns:p14="http://schemas.microsoft.com/office/powerpoint/2010/main" val="288072145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-36360" y="4965120"/>
            <a:ext cx="9180000" cy="639000"/>
          </a:xfrm>
          <a:prstGeom prst="rect">
            <a:avLst/>
          </a:prstGeom>
          <a:noFill/>
          <a:ln w="936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2238480" y="3244320"/>
            <a:ext cx="4666320" cy="20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11" y="980728"/>
            <a:ext cx="7682458" cy="5377721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436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WordArt 2"/>
          <p:cNvSpPr>
            <a:spLocks noChangeArrowheads="1" noChangeShapeType="1" noTextEdit="1"/>
          </p:cNvSpPr>
          <p:nvPr/>
        </p:nvSpPr>
        <p:spPr bwMode="auto">
          <a:xfrm>
            <a:off x="827088" y="791046"/>
            <a:ext cx="7456487" cy="6937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4000" b="1" kern="10" dirty="0">
                <a:solidFill>
                  <a:schemeClr val="tx2"/>
                </a:solidFill>
                <a:latin typeface="+mj-lt"/>
                <a:ea typeface="+mj-lt"/>
                <a:cs typeface="+mj-lt"/>
              </a:rPr>
              <a:t>PRIMA VENDITA: R (CE) 1224/2009</a:t>
            </a: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2349500" y="3062536"/>
            <a:ext cx="3838575" cy="79851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it-IT" altLang="it-IT" b="1">
                <a:solidFill>
                  <a:srgbClr val="FF0000"/>
                </a:solidFill>
                <a:latin typeface="Times New Roman" pitchFamily="18" charset="0"/>
              </a:rPr>
              <a:t>Nota di vendita</a:t>
            </a:r>
            <a:r>
              <a:rPr lang="it-IT" altLang="it-IT" b="1">
                <a:solidFill>
                  <a:srgbClr val="FF0066"/>
                </a:solidFill>
                <a:latin typeface="Times New Roman" pitchFamily="18" charset="0"/>
              </a:rPr>
              <a:t> </a:t>
            </a:r>
          </a:p>
          <a:p>
            <a:pPr algn="ctr">
              <a:lnSpc>
                <a:spcPct val="85000"/>
              </a:lnSpc>
            </a:pPr>
            <a:r>
              <a:rPr lang="it-IT" altLang="it-IT" b="1">
                <a:solidFill>
                  <a:schemeClr val="accent2"/>
                </a:solidFill>
                <a:latin typeface="Times New Roman" pitchFamily="18" charset="0"/>
              </a:rPr>
              <a:t>Dichiarazione di assunzione in carico</a:t>
            </a:r>
            <a:endParaRPr lang="it-IT" altLang="it-IT" b="1">
              <a:solidFill>
                <a:srgbClr val="FF0066"/>
              </a:solidFill>
              <a:latin typeface="Times New Roman" pitchFamily="18" charset="0"/>
            </a:endParaRPr>
          </a:p>
          <a:p>
            <a:pPr algn="ctr">
              <a:lnSpc>
                <a:spcPct val="85000"/>
              </a:lnSpc>
            </a:pPr>
            <a:r>
              <a:rPr lang="it-IT" altLang="it-IT" b="1">
                <a:solidFill>
                  <a:srgbClr val="339933"/>
                </a:solidFill>
                <a:latin typeface="Times New Roman" pitchFamily="18" charset="0"/>
              </a:rPr>
              <a:t>Documento di trasporto</a:t>
            </a:r>
            <a:endParaRPr lang="it-IT" altLang="it-IT">
              <a:latin typeface="Times New Roman" pitchFamily="18" charset="0"/>
            </a:endParaRPr>
          </a:p>
        </p:txBody>
      </p:sp>
      <p:sp>
        <p:nvSpPr>
          <p:cNvPr id="1030" name="AutoShape 4"/>
          <p:cNvSpPr>
            <a:spLocks noChangeArrowheads="1"/>
          </p:cNvSpPr>
          <p:nvPr/>
        </p:nvSpPr>
        <p:spPr bwMode="auto">
          <a:xfrm rot="20191891" flipH="1">
            <a:off x="4656138" y="2129164"/>
            <a:ext cx="2306637" cy="501650"/>
          </a:xfrm>
          <a:prstGeom prst="curvedDownArrow">
            <a:avLst>
              <a:gd name="adj1" fmla="val 105394"/>
              <a:gd name="adj2" fmla="val 182966"/>
              <a:gd name="adj3" fmla="val 55111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31" name="AutoShape 5"/>
          <p:cNvSpPr>
            <a:spLocks noChangeArrowheads="1"/>
          </p:cNvSpPr>
          <p:nvPr/>
        </p:nvSpPr>
        <p:spPr bwMode="auto">
          <a:xfrm rot="1670020">
            <a:off x="2154238" y="2145039"/>
            <a:ext cx="2241550" cy="501650"/>
          </a:xfrm>
          <a:prstGeom prst="curvedDownArrow">
            <a:avLst>
              <a:gd name="adj1" fmla="val 102420"/>
              <a:gd name="adj2" fmla="val 177803"/>
              <a:gd name="adj3" fmla="val 55111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296740"/>
              </p:ext>
            </p:extLst>
          </p:nvPr>
        </p:nvGraphicFramePr>
        <p:xfrm>
          <a:off x="6496050" y="1746577"/>
          <a:ext cx="1249363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ClipArt" r:id="rId3" imgW="1031443" imgH="1033272" progId="MS_ClipArt_Gallery.2">
                  <p:embed/>
                </p:oleObj>
              </mc:Choice>
              <mc:Fallback>
                <p:oleObj name="ClipArt" r:id="rId3" imgW="1031443" imgH="103327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6050" y="1746577"/>
                        <a:ext cx="1249363" cy="125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564524"/>
              </p:ext>
            </p:extLst>
          </p:nvPr>
        </p:nvGraphicFramePr>
        <p:xfrm>
          <a:off x="277813" y="1627514"/>
          <a:ext cx="2822575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ClipArt" r:id="rId5" imgW="5257758" imgH="2409735" progId="MS_ClipArt_Gallery.2">
                  <p:embed/>
                </p:oleObj>
              </mc:Choice>
              <mc:Fallback>
                <p:oleObj name="ClipArt" r:id="rId5" imgW="5257758" imgH="240973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3" y="1627514"/>
                        <a:ext cx="2822575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2" name="Group 30"/>
          <p:cNvGrpSpPr>
            <a:grpSpLocks/>
          </p:cNvGrpSpPr>
          <p:nvPr/>
        </p:nvGrpSpPr>
        <p:grpSpPr bwMode="auto">
          <a:xfrm>
            <a:off x="1022350" y="4043635"/>
            <a:ext cx="6808788" cy="2625725"/>
            <a:chOff x="644" y="1924"/>
            <a:chExt cx="4289" cy="1654"/>
          </a:xfrm>
        </p:grpSpPr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644" y="1924"/>
              <a:ext cx="4289" cy="16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85000"/>
                </a:lnSpc>
                <a:buFont typeface="Wingdings" pitchFamily="2" charset="2"/>
                <a:buChar char="Ø"/>
              </a:pPr>
              <a:r>
                <a:rPr lang="it-IT" altLang="it-IT" sz="1600" b="1" dirty="0">
                  <a:solidFill>
                    <a:srgbClr val="FF0066"/>
                  </a:solidFill>
                  <a:latin typeface="Times New Roman" pitchFamily="18" charset="0"/>
                </a:rPr>
                <a:t> </a:t>
              </a:r>
              <a:r>
                <a:rPr lang="it-IT" altLang="it-IT" sz="1600" b="1" dirty="0">
                  <a:solidFill>
                    <a:srgbClr val="FF0000"/>
                  </a:solidFill>
                  <a:latin typeface="Times New Roman" pitchFamily="18" charset="0"/>
                </a:rPr>
                <a:t>codice FAO alfa 3 per ogni specie; zona di origine</a:t>
              </a:r>
            </a:p>
            <a:p>
              <a:pPr>
                <a:lnSpc>
                  <a:spcPct val="85000"/>
                </a:lnSpc>
                <a:buFont typeface="Wingdings" pitchFamily="2" charset="2"/>
                <a:buChar char="Ø"/>
              </a:pPr>
              <a:r>
                <a:rPr lang="it-IT" altLang="it-IT" sz="1600" b="1" dirty="0">
                  <a:solidFill>
                    <a:srgbClr val="FF0000"/>
                  </a:solidFill>
                  <a:latin typeface="Times New Roman" pitchFamily="18" charset="0"/>
                </a:rPr>
                <a:t> peso (o dimensione individuale), presentazione, freschezza e calibro </a:t>
              </a:r>
            </a:p>
            <a:p>
              <a:pPr>
                <a:lnSpc>
                  <a:spcPct val="85000"/>
                </a:lnSpc>
                <a:buFont typeface="Wingdings" pitchFamily="2" charset="2"/>
                <a:buChar char="Ø"/>
              </a:pPr>
              <a:r>
                <a:rPr lang="it-IT" altLang="it-IT" sz="1600" b="1" dirty="0">
                  <a:solidFill>
                    <a:srgbClr val="FF0000"/>
                  </a:solidFill>
                  <a:latin typeface="Times New Roman" pitchFamily="18" charset="0"/>
                </a:rPr>
                <a:t> prezzo e quantitativo per ogni specie</a:t>
              </a:r>
            </a:p>
            <a:p>
              <a:pPr>
                <a:lnSpc>
                  <a:spcPct val="85000"/>
                </a:lnSpc>
                <a:buFont typeface="Wingdings" pitchFamily="2" charset="2"/>
                <a:buChar char="Ø"/>
              </a:pPr>
              <a:r>
                <a:rPr lang="it-IT" altLang="it-IT" sz="1600" b="1" dirty="0">
                  <a:solidFill>
                    <a:srgbClr val="FF0000"/>
                  </a:solidFill>
                  <a:latin typeface="Times New Roman" pitchFamily="18" charset="0"/>
                </a:rPr>
                <a:t> destinazione dei prodotti (consumo diretto, ritiro, riporto)</a:t>
              </a:r>
            </a:p>
            <a:p>
              <a:pPr>
                <a:lnSpc>
                  <a:spcPct val="85000"/>
                </a:lnSpc>
                <a:buFont typeface="Wingdings" pitchFamily="2" charset="2"/>
                <a:buChar char="Ø"/>
              </a:pPr>
              <a:r>
                <a:rPr lang="it-IT" altLang="it-IT" sz="1600" b="1" dirty="0">
                  <a:solidFill>
                    <a:srgbClr val="FF0000"/>
                  </a:solidFill>
                  <a:latin typeface="Times New Roman" pitchFamily="18" charset="0"/>
                </a:rPr>
                <a:t> nome comandante peschereccio</a:t>
              </a:r>
            </a:p>
            <a:p>
              <a:pPr>
                <a:lnSpc>
                  <a:spcPct val="85000"/>
                </a:lnSpc>
                <a:buFont typeface="Wingdings" pitchFamily="2" charset="2"/>
                <a:buChar char="Ø"/>
              </a:pPr>
              <a:r>
                <a:rPr lang="it-IT" altLang="it-IT" sz="1600" b="1" dirty="0">
                  <a:solidFill>
                    <a:srgbClr val="FF0000"/>
                  </a:solidFill>
                  <a:latin typeface="Times New Roman" pitchFamily="18" charset="0"/>
                </a:rPr>
                <a:t> venditore, luogo e data di vendita e acquirente (+ n. partita IVA)</a:t>
              </a:r>
            </a:p>
            <a:p>
              <a:pPr>
                <a:lnSpc>
                  <a:spcPct val="85000"/>
                </a:lnSpc>
                <a:buFont typeface="Wingdings" pitchFamily="2" charset="2"/>
                <a:buChar char="Ø"/>
              </a:pPr>
              <a:r>
                <a:rPr lang="it-IT" altLang="it-IT" sz="1600" b="1" dirty="0">
                  <a:solidFill>
                    <a:srgbClr val="FF0000"/>
                  </a:solidFill>
                  <a:latin typeface="Times New Roman" pitchFamily="18" charset="0"/>
                </a:rPr>
                <a:t> identificativi peschereccio</a:t>
              </a:r>
            </a:p>
            <a:p>
              <a:pPr>
                <a:lnSpc>
                  <a:spcPct val="85000"/>
                </a:lnSpc>
                <a:buFont typeface="Wingdings" pitchFamily="2" charset="2"/>
                <a:buChar char="Ø"/>
              </a:pPr>
              <a:r>
                <a:rPr lang="it-IT" altLang="it-IT" sz="1600" b="1" dirty="0">
                  <a:solidFill>
                    <a:srgbClr val="FF0000"/>
                  </a:solidFill>
                  <a:latin typeface="Times New Roman" pitchFamily="18" charset="0"/>
                </a:rPr>
                <a:t> porto e data di sbarco </a:t>
              </a:r>
            </a:p>
            <a:p>
              <a:pPr>
                <a:lnSpc>
                  <a:spcPct val="85000"/>
                </a:lnSpc>
                <a:buFont typeface="Wingdings" pitchFamily="2" charset="2"/>
                <a:buChar char="Ø"/>
              </a:pPr>
              <a:r>
                <a:rPr lang="it-IT" altLang="it-IT" sz="1600" b="1" dirty="0">
                  <a:solidFill>
                    <a:srgbClr val="FF0066"/>
                  </a:solidFill>
                  <a:latin typeface="Times New Roman" pitchFamily="18" charset="0"/>
                </a:rPr>
                <a:t> </a:t>
              </a:r>
              <a:r>
                <a:rPr lang="it-IT" altLang="it-IT" sz="1600" b="1" dirty="0">
                  <a:solidFill>
                    <a:schemeClr val="accent2"/>
                  </a:solidFill>
                  <a:latin typeface="Times New Roman" pitchFamily="18" charset="0"/>
                </a:rPr>
                <a:t>nome ed indirizzo dei locali di immagazzinamento</a:t>
              </a:r>
              <a:endParaRPr lang="it-IT" altLang="it-IT" sz="1600" b="1" dirty="0">
                <a:solidFill>
                  <a:srgbClr val="FF0066"/>
                </a:solidFill>
                <a:latin typeface="Times New Roman" pitchFamily="18" charset="0"/>
              </a:endParaRPr>
            </a:p>
            <a:p>
              <a:pPr>
                <a:lnSpc>
                  <a:spcPct val="85000"/>
                </a:lnSpc>
                <a:buFont typeface="Wingdings" pitchFamily="2" charset="2"/>
                <a:buChar char="Ø"/>
              </a:pPr>
              <a:r>
                <a:rPr lang="it-IT" altLang="it-IT" sz="1600" b="1" dirty="0">
                  <a:solidFill>
                    <a:srgbClr val="FF0066"/>
                  </a:solidFill>
                  <a:latin typeface="Times New Roman" pitchFamily="18" charset="0"/>
                </a:rPr>
                <a:t> </a:t>
              </a:r>
              <a:r>
                <a:rPr lang="it-IT" altLang="it-IT" sz="1600" b="1" dirty="0">
                  <a:solidFill>
                    <a:srgbClr val="339933"/>
                  </a:solidFill>
                  <a:latin typeface="Times New Roman" pitchFamily="18" charset="0"/>
                </a:rPr>
                <a:t>luogo destinazione, identificazione veicolo</a:t>
              </a:r>
            </a:p>
            <a:p>
              <a:pPr>
                <a:lnSpc>
                  <a:spcPct val="85000"/>
                </a:lnSpc>
                <a:buFont typeface="Wingdings" pitchFamily="2" charset="2"/>
                <a:buChar char="Ø"/>
              </a:pPr>
              <a:r>
                <a:rPr lang="it-IT" altLang="it-IT" sz="1600" b="1" dirty="0">
                  <a:solidFill>
                    <a:srgbClr val="339933"/>
                  </a:solidFill>
                  <a:latin typeface="Times New Roman" pitchFamily="18" charset="0"/>
                </a:rPr>
                <a:t> nome e indirizzo destinatario</a:t>
              </a:r>
            </a:p>
            <a:p>
              <a:pPr>
                <a:lnSpc>
                  <a:spcPct val="85000"/>
                </a:lnSpc>
                <a:buFont typeface="Wingdings" pitchFamily="2" charset="2"/>
                <a:buChar char="Ø"/>
              </a:pPr>
              <a:r>
                <a:rPr lang="it-IT" altLang="it-IT" sz="1600" b="1" dirty="0">
                  <a:solidFill>
                    <a:srgbClr val="339933"/>
                  </a:solidFill>
                  <a:latin typeface="Times New Roman" pitchFamily="18" charset="0"/>
                </a:rPr>
                <a:t> luogo e data di carico</a:t>
              </a:r>
            </a:p>
          </p:txBody>
        </p:sp>
        <p:sp>
          <p:nvSpPr>
            <p:cNvPr id="1034" name="Oval 11"/>
            <p:cNvSpPr>
              <a:spLocks noChangeArrowheads="1"/>
            </p:cNvSpPr>
            <p:nvPr/>
          </p:nvSpPr>
          <p:spPr bwMode="auto">
            <a:xfrm>
              <a:off x="3650" y="1964"/>
              <a:ext cx="117" cy="10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035" name="Oval 12"/>
            <p:cNvSpPr>
              <a:spLocks noChangeArrowheads="1"/>
            </p:cNvSpPr>
            <p:nvPr/>
          </p:nvSpPr>
          <p:spPr bwMode="auto">
            <a:xfrm>
              <a:off x="4605" y="2107"/>
              <a:ext cx="117" cy="10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036" name="AutoShape 13"/>
            <p:cNvSpPr>
              <a:spLocks noChangeArrowheads="1"/>
            </p:cNvSpPr>
            <p:nvPr/>
          </p:nvSpPr>
          <p:spPr bwMode="auto">
            <a:xfrm>
              <a:off x="3852" y="1946"/>
              <a:ext cx="127" cy="121"/>
            </a:xfrm>
            <a:prstGeom prst="triangle">
              <a:avLst>
                <a:gd name="adj" fmla="val 43306"/>
              </a:avLst>
            </a:prstGeom>
            <a:solidFill>
              <a:srgbClr val="3399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037" name="Oval 15"/>
            <p:cNvSpPr>
              <a:spLocks noChangeArrowheads="1"/>
            </p:cNvSpPr>
            <p:nvPr/>
          </p:nvSpPr>
          <p:spPr bwMode="auto">
            <a:xfrm>
              <a:off x="2330" y="2754"/>
              <a:ext cx="117" cy="10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038" name="AutoShape 16"/>
            <p:cNvSpPr>
              <a:spLocks noChangeArrowheads="1"/>
            </p:cNvSpPr>
            <p:nvPr/>
          </p:nvSpPr>
          <p:spPr bwMode="auto">
            <a:xfrm>
              <a:off x="2499" y="2742"/>
              <a:ext cx="127" cy="122"/>
            </a:xfrm>
            <a:prstGeom prst="triangle">
              <a:avLst>
                <a:gd name="adj" fmla="val 43306"/>
              </a:avLst>
            </a:prstGeom>
            <a:solidFill>
              <a:srgbClr val="3399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039" name="AutoShape 17"/>
            <p:cNvSpPr>
              <a:spLocks noChangeArrowheads="1"/>
            </p:cNvSpPr>
            <p:nvPr/>
          </p:nvSpPr>
          <p:spPr bwMode="auto">
            <a:xfrm>
              <a:off x="4749" y="2088"/>
              <a:ext cx="127" cy="122"/>
            </a:xfrm>
            <a:prstGeom prst="triangle">
              <a:avLst>
                <a:gd name="adj" fmla="val 43306"/>
              </a:avLst>
            </a:prstGeom>
            <a:solidFill>
              <a:srgbClr val="3399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040" name="Oval 18"/>
            <p:cNvSpPr>
              <a:spLocks noChangeArrowheads="1"/>
            </p:cNvSpPr>
            <p:nvPr/>
          </p:nvSpPr>
          <p:spPr bwMode="auto">
            <a:xfrm>
              <a:off x="2112" y="2887"/>
              <a:ext cx="117" cy="10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041" name="Oval 19"/>
            <p:cNvSpPr>
              <a:spLocks noChangeArrowheads="1"/>
            </p:cNvSpPr>
            <p:nvPr/>
          </p:nvSpPr>
          <p:spPr bwMode="auto">
            <a:xfrm>
              <a:off x="2626" y="2495"/>
              <a:ext cx="117" cy="10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pic>
        <p:nvPicPr>
          <p:cNvPr id="18" name="Immagin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481422" y="1838897"/>
            <a:ext cx="8181156" cy="23821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defRPr/>
            </a:pPr>
            <a:endParaRPr lang="it-IT" sz="11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Documento 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compilato dal vettore, che accompagna il prodotto trasportato al luogo di prima vendita, se diverso dal punto di sbarco.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Non è necessario se il prodotto viene trasportato all’interno del porto o a distanza ≤ 20 km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tal caso è sufficiente una copia della dichiarazione di sbarco o documento equivalente contenente le stesse informazioni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it-IT" altLang="it-IT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documento di trasporto di cui al DM 10.11.2011 non deve essere confuso con il </a:t>
            </a:r>
            <a:r>
              <a:rPr lang="it-IT" altLang="it-IT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Ddt</a:t>
            </a:r>
            <a:r>
              <a:rPr lang="it-IT" altLang="it-IT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fiscale </a:t>
            </a:r>
            <a:r>
              <a:rPr lang="it-IT" altLang="it-IT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it-IT" altLang="it-IT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quanto, quest’ultimo, </a:t>
            </a:r>
            <a:r>
              <a:rPr lang="it-IT" altLang="it-IT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non fornisce tutte le informazioni richieste per la 1° commercializzazione</a:t>
            </a:r>
            <a:r>
              <a:rPr lang="it-IT" altLang="it-IT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552" y="621431"/>
            <a:ext cx="8109148" cy="129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D.M. 10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novembre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2011 – D.D. 28 </a:t>
            </a:r>
            <a:r>
              <a:rPr lang="en-US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dicembre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2011</a:t>
            </a:r>
          </a:p>
          <a:p>
            <a:pPr algn="ctr">
              <a:defRPr/>
            </a:pPr>
            <a:r>
              <a:rPr lang="en-US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Decreti</a:t>
            </a:r>
            <a:r>
              <a:rPr lang="en-US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commercializzazione</a:t>
            </a:r>
            <a:r>
              <a:rPr lang="en-US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prodotti</a:t>
            </a:r>
            <a:r>
              <a:rPr lang="en-US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ittici</a:t>
            </a:r>
            <a:r>
              <a:rPr lang="en-US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Documento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di </a:t>
            </a:r>
            <a:r>
              <a:rPr 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Trasporto</a:t>
            </a:r>
            <a:endParaRPr lang="en-US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699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" t="3551" r="3632" b="7059"/>
          <a:stretch/>
        </p:blipFill>
        <p:spPr bwMode="auto">
          <a:xfrm>
            <a:off x="623435" y="4310743"/>
            <a:ext cx="7907002" cy="2256312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90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548084"/>
            <a:ext cx="90455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9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3568" y="908720"/>
            <a:ext cx="7704856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>
              <a:defRPr/>
            </a:pPr>
            <a:r>
              <a:rPr lang="en-US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D.M. 10 </a:t>
            </a:r>
            <a:r>
              <a:rPr lang="en-US" sz="2800" b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novembre</a:t>
            </a:r>
            <a:r>
              <a:rPr lang="en-US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2011 – D.D. 28 </a:t>
            </a:r>
            <a:r>
              <a:rPr lang="en-US" sz="2800" b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dicembre</a:t>
            </a:r>
            <a:r>
              <a:rPr lang="en-US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2011</a:t>
            </a:r>
          </a:p>
          <a:p>
            <a:pPr lvl="0" algn="ctr">
              <a:defRPr/>
            </a:pPr>
            <a:r>
              <a:rPr lang="en-US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i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Decreti</a:t>
            </a:r>
            <a:r>
              <a:rPr lang="en-US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commercializzazione</a:t>
            </a:r>
            <a:r>
              <a:rPr lang="en-US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prodotti</a:t>
            </a:r>
            <a:r>
              <a:rPr lang="en-US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ittici</a:t>
            </a:r>
            <a:r>
              <a:rPr lang="en-US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 algn="ctr">
              <a:defRPr/>
            </a:pP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Nota di </a:t>
            </a:r>
            <a:r>
              <a:rPr lang="en-US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vendita</a:t>
            </a:r>
            <a:endParaRPr lang="en-US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2205707"/>
            <a:ext cx="5760640" cy="4176464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it-IT" alt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Gli acquirenti registrati, i centri di vendita all’asta e le organizzazioni di produttori, </a:t>
            </a:r>
            <a:r>
              <a:rPr lang="it-IT" alt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aventi un fatturato annuo per le prime vendite di prodotti della pesca </a:t>
            </a:r>
            <a:r>
              <a:rPr lang="it-IT" altLang="it-IT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inferiore a 200.000 euro</a:t>
            </a:r>
            <a:r>
              <a:rPr lang="it-IT" alt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responsabili della prima immissione sul mercato dei prodotti della pesca sbarcati in Italia, </a:t>
            </a:r>
            <a:r>
              <a:rPr lang="it-IT" alt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devono trasmettere le note di vendita entro 48 ore dalla prima vendita</a:t>
            </a:r>
            <a:r>
              <a:rPr lang="it-IT" alt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it-IT" alt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responsabilità di compilazione e trasmissione delle note di vendita è in capo all’acquirente.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en-US" alt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alt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trasmissione</a:t>
            </a:r>
            <a:r>
              <a:rPr lang="en-US" alt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deve</a:t>
            </a:r>
            <a:r>
              <a:rPr lang="en-US" alt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avvenire</a:t>
            </a:r>
            <a:r>
              <a:rPr lang="en-US" alt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mediante</a:t>
            </a:r>
            <a:r>
              <a:rPr lang="en-US" alt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due </a:t>
            </a:r>
            <a:r>
              <a:rPr lang="en-US" altLang="it-IT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modalità</a:t>
            </a:r>
            <a:r>
              <a:rPr lang="en-US" altLang="it-IT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alternative</a:t>
            </a:r>
            <a:r>
              <a:rPr lang="en-US" alt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en-US" altLang="it-IT" sz="2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Formato</a:t>
            </a:r>
            <a:r>
              <a:rPr lang="en-US" altLang="it-IT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elettronico</a:t>
            </a:r>
            <a:r>
              <a:rPr lang="en-US" alt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tramite</a:t>
            </a:r>
            <a:r>
              <a:rPr lang="en-US" alt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l’apposita</a:t>
            </a:r>
            <a:r>
              <a:rPr lang="en-US" alt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sezione</a:t>
            </a:r>
            <a:r>
              <a:rPr lang="en-US" alt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altLang="it-IT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portale</a:t>
            </a:r>
            <a:r>
              <a:rPr lang="en-US" alt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www.controllopesca.politicheagricole.it</a:t>
            </a:r>
            <a:r>
              <a:rPr lang="en-US" alt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en-US" altLang="it-IT" sz="2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Formato</a:t>
            </a:r>
            <a:r>
              <a:rPr lang="en-US" altLang="it-IT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cartaceo</a:t>
            </a:r>
            <a:r>
              <a:rPr lang="en-US" alt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tramite</a:t>
            </a:r>
            <a:r>
              <a:rPr lang="en-US" alt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presentazione</a:t>
            </a:r>
            <a:r>
              <a:rPr lang="en-US" alt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alle Autorità marittime presso il cui territorio di competenza avviene lo sbarco (quando questo coincide con il luogo in cui è effettuata la prima vendita)</a:t>
            </a:r>
            <a:r>
              <a:rPr lang="it-IT" alt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it-IT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699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796" y="2225732"/>
            <a:ext cx="2875420" cy="3795555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02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9692" y="2132857"/>
            <a:ext cx="8424862" cy="2592288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it-IT" altLang="it-IT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Gli acquirenti registrati, i centri di vendita all’asta e le organizzazioni di produttori, </a:t>
            </a:r>
            <a:r>
              <a:rPr lang="it-IT" altLang="it-IT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aventi un fatturato annuo per le prime vendite di prodotti della pesca </a:t>
            </a:r>
            <a:r>
              <a:rPr lang="it-IT" altLang="it-IT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superiore a 200.000 euro</a:t>
            </a:r>
            <a:r>
              <a:rPr lang="it-IT" altLang="it-IT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responsabili della prima immissione sul mercato dei prodotti della pesca sbarcati in Italia, </a:t>
            </a:r>
            <a:r>
              <a:rPr lang="it-IT" altLang="it-IT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devono trasmettere le note di vendita entro 24 ore dal completamento della prima vendita</a:t>
            </a:r>
            <a:r>
              <a:rPr lang="it-IT" altLang="it-IT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endParaRPr lang="it-IT" altLang="it-IT" sz="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it-IT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altLang="it-IT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trasmissione</a:t>
            </a:r>
            <a:r>
              <a:rPr lang="en-US" altLang="it-IT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deve</a:t>
            </a:r>
            <a:r>
              <a:rPr lang="en-US" altLang="it-IT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avvenire</a:t>
            </a:r>
            <a:r>
              <a:rPr lang="en-US" altLang="it-IT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it-IT" sz="2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esclusivamente</a:t>
            </a:r>
            <a:r>
              <a:rPr lang="en-US" altLang="it-IT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 </a:t>
            </a:r>
            <a:r>
              <a:rPr lang="en-US" altLang="it-IT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Formato</a:t>
            </a:r>
            <a:r>
              <a:rPr lang="en-US" altLang="it-IT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it-IT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Elettronico</a:t>
            </a:r>
            <a:endParaRPr lang="en-US" altLang="it-IT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en-US" altLang="it-IT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tramite</a:t>
            </a:r>
            <a:r>
              <a:rPr lang="en-US" alt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l’apposita</a:t>
            </a:r>
            <a:r>
              <a:rPr lang="en-US" alt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sezione</a:t>
            </a:r>
            <a:r>
              <a:rPr lang="en-US" alt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altLang="it-IT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portale</a:t>
            </a:r>
            <a:endParaRPr lang="en-US" altLang="it-IT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it-IT" alt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www.controllopesca.politicheagricole.it</a:t>
            </a:r>
            <a:r>
              <a:rPr lang="en-US" alt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6993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19572" y="763861"/>
            <a:ext cx="7704856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>
              <a:defRPr/>
            </a:pPr>
            <a:r>
              <a:rPr lang="en-US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D.M. 10 </a:t>
            </a:r>
            <a:r>
              <a:rPr lang="en-US" sz="2800" b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novembre</a:t>
            </a:r>
            <a:r>
              <a:rPr lang="en-US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2011 – D.D. 28 </a:t>
            </a:r>
            <a:r>
              <a:rPr lang="en-US" sz="2800" b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dicembre</a:t>
            </a:r>
            <a:r>
              <a:rPr lang="en-US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2011</a:t>
            </a:r>
          </a:p>
          <a:p>
            <a:pPr lvl="0" algn="ctr">
              <a:defRPr/>
            </a:pPr>
            <a:r>
              <a:rPr lang="en-US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i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Decreti</a:t>
            </a:r>
            <a:r>
              <a:rPr lang="en-US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commercializzazione</a:t>
            </a:r>
            <a:r>
              <a:rPr lang="en-US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prodotti</a:t>
            </a:r>
            <a:r>
              <a:rPr lang="en-US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ittici</a:t>
            </a:r>
            <a:r>
              <a:rPr lang="en-US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 algn="ctr">
              <a:defRPr/>
            </a:pP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Nota di </a:t>
            </a:r>
            <a:r>
              <a:rPr lang="en-US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vendita</a:t>
            </a:r>
            <a:endParaRPr lang="en-US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7" name="Picture 4" descr="http://conoscinapoli.files.wordpress.com/2012/11/napoli_mercato-del-pes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912" y="3501008"/>
            <a:ext cx="4824536" cy="2782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90821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9686"/>
            <a:ext cx="8802687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6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205111"/>
            <a:ext cx="8642350" cy="4608265"/>
          </a:xfrm>
          <a:prstGeom prst="rect">
            <a:avLst/>
          </a:prstGeom>
        </p:spPr>
        <p:txBody>
          <a:bodyPr/>
          <a:lstStyle/>
          <a:p>
            <a:pPr marL="265113" indent="0" algn="just" eaLnBrk="1" hangingPunct="1">
              <a:lnSpc>
                <a:spcPct val="80000"/>
              </a:lnSpc>
              <a:buFontTx/>
              <a:buNone/>
            </a:pPr>
            <a:r>
              <a:rPr lang="en-US" altLang="it-IT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Gli</a:t>
            </a:r>
            <a:r>
              <a:rPr lang="en-US" alt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operatori</a:t>
            </a:r>
            <a:r>
              <a:rPr lang="en-US" alt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alt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prendono</a:t>
            </a:r>
            <a:r>
              <a:rPr lang="en-US" alt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alt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carico</a:t>
            </a:r>
            <a:r>
              <a:rPr lang="en-US" alt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prodotti</a:t>
            </a:r>
            <a:r>
              <a:rPr lang="en-US" alt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US" alt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pesca</a:t>
            </a:r>
            <a:r>
              <a:rPr lang="en-US" alt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destinati</a:t>
            </a:r>
            <a:r>
              <a:rPr lang="en-US" alt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ad </a:t>
            </a:r>
            <a:r>
              <a:rPr lang="en-US" alt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US" alt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messa</a:t>
            </a:r>
            <a:r>
              <a:rPr lang="en-US" alt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alt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vendita</a:t>
            </a:r>
            <a:r>
              <a:rPr lang="en-US" alt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successiva</a:t>
            </a:r>
            <a:r>
              <a:rPr lang="en-US" alt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alt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hanno</a:t>
            </a:r>
            <a:r>
              <a:rPr lang="en-US" alt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US" altLang="it-IT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fatturato</a:t>
            </a:r>
            <a:r>
              <a:rPr lang="en-US" alt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annuo</a:t>
            </a:r>
            <a:r>
              <a:rPr lang="en-US" alt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per le prime </a:t>
            </a:r>
            <a:r>
              <a:rPr lang="en-US" altLang="it-IT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vendite</a:t>
            </a:r>
            <a:r>
              <a:rPr lang="en-US" alt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inferiore</a:t>
            </a:r>
            <a:r>
              <a:rPr lang="en-US" altLang="it-IT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 200.000 euro </a:t>
            </a:r>
            <a:r>
              <a:rPr lang="en-US" alt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altLang="it-IT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responsabili</a:t>
            </a:r>
            <a:r>
              <a:rPr lang="en-US" alt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US" alt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prima </a:t>
            </a:r>
            <a:r>
              <a:rPr lang="en-US" altLang="it-IT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immissione</a:t>
            </a:r>
            <a:r>
              <a:rPr lang="en-US" alt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sul</a:t>
            </a:r>
            <a:r>
              <a:rPr lang="en-US" alt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mercato</a:t>
            </a:r>
            <a:r>
              <a:rPr lang="en-US" alt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en-US" alt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prodotti</a:t>
            </a:r>
            <a:r>
              <a:rPr lang="en-US" alt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US" alt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pesca</a:t>
            </a:r>
            <a:r>
              <a:rPr lang="en-US" alt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sbarcati</a:t>
            </a:r>
            <a:r>
              <a:rPr lang="en-US" alt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alt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uno</a:t>
            </a:r>
            <a:r>
              <a:rPr lang="en-US" alt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Stato</a:t>
            </a:r>
            <a:r>
              <a:rPr lang="en-US" alt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membro</a:t>
            </a:r>
            <a:r>
              <a:rPr lang="en-US" alt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it-IT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devono</a:t>
            </a:r>
            <a:r>
              <a:rPr lang="en-US" alt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trasmettere</a:t>
            </a:r>
            <a:r>
              <a:rPr lang="en-US" alt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altLang="it-IT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dichiarazione</a:t>
            </a:r>
            <a:r>
              <a:rPr lang="en-US" alt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altLang="it-IT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assunzione</a:t>
            </a:r>
            <a:r>
              <a:rPr lang="en-US" alt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altLang="it-IT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carico</a:t>
            </a:r>
            <a:r>
              <a:rPr lang="en-US" alt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entro</a:t>
            </a:r>
            <a:r>
              <a:rPr lang="en-US" alt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48 ore dal </a:t>
            </a:r>
            <a:r>
              <a:rPr lang="en-US" altLang="it-IT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completamento</a:t>
            </a:r>
            <a:r>
              <a:rPr lang="en-US" alt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dello</a:t>
            </a:r>
            <a:r>
              <a:rPr lang="en-US" alt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sbarco</a:t>
            </a:r>
            <a:r>
              <a:rPr lang="en-US" alt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65113" indent="0" algn="just" eaLnBrk="1" hangingPunct="1">
              <a:lnSpc>
                <a:spcPct val="80000"/>
              </a:lnSpc>
              <a:buFontTx/>
              <a:buNone/>
            </a:pPr>
            <a:r>
              <a:rPr lang="en-US" alt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alt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trasmissione</a:t>
            </a:r>
            <a:r>
              <a:rPr lang="en-US" alt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deve</a:t>
            </a:r>
            <a:r>
              <a:rPr lang="en-US" alt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avvenire</a:t>
            </a:r>
            <a:endParaRPr lang="en-US" alt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5113" indent="0" algn="just" eaLnBrk="1" hangingPunct="1">
              <a:lnSpc>
                <a:spcPct val="80000"/>
              </a:lnSpc>
              <a:buFontTx/>
              <a:buNone/>
            </a:pPr>
            <a:r>
              <a:rPr lang="en-US" alt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mediante</a:t>
            </a:r>
            <a:r>
              <a:rPr lang="en-US" alt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due </a:t>
            </a:r>
            <a:r>
              <a:rPr lang="en-US" altLang="it-IT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modalità</a:t>
            </a:r>
            <a:r>
              <a:rPr lang="en-US" altLang="it-IT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alternative:</a:t>
            </a:r>
          </a:p>
          <a:p>
            <a:pPr marL="265113" indent="0" algn="just" eaLnBrk="1" hangingPunct="1">
              <a:lnSpc>
                <a:spcPct val="80000"/>
              </a:lnSpc>
              <a:buFontTx/>
              <a:buNone/>
            </a:pPr>
            <a:endParaRPr lang="en-US" altLang="it-I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5113" indent="0"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Formato</a:t>
            </a:r>
            <a:r>
              <a:rPr lang="en-US" alt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elettronico</a:t>
            </a:r>
            <a:endParaRPr lang="en-US" altLang="it-I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en-US" altLang="it-IT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en-US" altLang="it-IT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tramite</a:t>
            </a:r>
            <a:r>
              <a:rPr lang="en-US" altLang="it-IT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l’apposita</a:t>
            </a:r>
            <a:r>
              <a:rPr lang="en-US" altLang="it-IT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sezione</a:t>
            </a:r>
            <a:r>
              <a:rPr lang="en-US" altLang="it-IT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altLang="it-IT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portale</a:t>
            </a:r>
            <a:endParaRPr lang="en-US" altLang="it-IT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it-IT" altLang="it-IT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www.controllopesca.politicheagricole.it</a:t>
            </a:r>
            <a:r>
              <a:rPr lang="en-US" altLang="it-IT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65113" indent="0" algn="just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altLang="it-I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5113" indent="0"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Formato</a:t>
            </a:r>
            <a:r>
              <a:rPr lang="en-US" alt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cartaceo</a:t>
            </a:r>
            <a:endParaRPr lang="en-US" alt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5113" indent="0" algn="just" eaLnBrk="1" hangingPunct="1">
              <a:lnSpc>
                <a:spcPct val="80000"/>
              </a:lnSpc>
            </a:pPr>
            <a:r>
              <a:rPr lang="en-US" alt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it-IT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tramite</a:t>
            </a:r>
            <a:r>
              <a:rPr lang="en-US" altLang="it-IT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presentazione</a:t>
            </a:r>
            <a:r>
              <a:rPr lang="en-US" altLang="it-IT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alle Autorità marittime</a:t>
            </a:r>
          </a:p>
          <a:p>
            <a:pPr marL="265113" indent="0" algn="just" eaLnBrk="1" hangingPunct="1">
              <a:lnSpc>
                <a:spcPct val="80000"/>
              </a:lnSpc>
            </a:pPr>
            <a:r>
              <a:rPr lang="it-IT" altLang="it-IT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presso il cui territorio di competenza avviene</a:t>
            </a:r>
          </a:p>
          <a:p>
            <a:pPr marL="265113" indent="0" algn="just" eaLnBrk="1" hangingPunct="1">
              <a:lnSpc>
                <a:spcPct val="80000"/>
              </a:lnSpc>
            </a:pPr>
            <a:r>
              <a:rPr lang="it-IT" altLang="it-IT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l’assunzione in carico.</a:t>
            </a:r>
            <a:endParaRPr lang="en-US" altLang="it-IT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756993"/>
            <a:ext cx="8712968" cy="144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>
              <a:defRPr/>
            </a:pPr>
            <a:r>
              <a:rPr lang="en-US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D.M. 10 </a:t>
            </a:r>
            <a:r>
              <a:rPr lang="en-US" sz="2800" b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novembre</a:t>
            </a:r>
            <a:r>
              <a:rPr lang="en-US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2011 – D.D. 28 </a:t>
            </a:r>
            <a:r>
              <a:rPr lang="en-US" sz="2800" b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dicembre</a:t>
            </a:r>
            <a:r>
              <a:rPr lang="en-US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2011</a:t>
            </a:r>
          </a:p>
          <a:p>
            <a:pPr lvl="0" algn="ctr">
              <a:defRPr/>
            </a:pPr>
            <a:r>
              <a:rPr lang="en-US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i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Decreti</a:t>
            </a:r>
            <a:r>
              <a:rPr lang="en-US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commercializzazione</a:t>
            </a:r>
            <a:r>
              <a:rPr lang="en-US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prodotti</a:t>
            </a:r>
            <a:r>
              <a:rPr lang="en-US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ittici</a:t>
            </a:r>
            <a:r>
              <a:rPr lang="en-US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 algn="ctr">
              <a:defRPr/>
            </a:pPr>
            <a:r>
              <a:rPr lang="en-US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Dichiarazione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assunzione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carico</a:t>
            </a:r>
            <a:endParaRPr lang="en-US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699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97394"/>
            <a:ext cx="4281822" cy="2999958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17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539552" y="756993"/>
            <a:ext cx="8064896" cy="123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>
              <a:defRPr/>
            </a:pPr>
            <a:r>
              <a:rPr lang="en-US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D.M. 10 </a:t>
            </a:r>
            <a:r>
              <a:rPr lang="en-US" sz="2800" b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novembre</a:t>
            </a:r>
            <a:r>
              <a:rPr lang="en-US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2011 – D.D. 28 </a:t>
            </a:r>
            <a:r>
              <a:rPr lang="en-US" sz="2800" b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dicembre</a:t>
            </a:r>
            <a:r>
              <a:rPr lang="en-US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2011</a:t>
            </a:r>
          </a:p>
          <a:p>
            <a:pPr lvl="0" algn="ctr">
              <a:defRPr/>
            </a:pPr>
            <a:r>
              <a:rPr lang="en-US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i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Decreti</a:t>
            </a:r>
            <a:r>
              <a:rPr lang="en-US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commercializzazione</a:t>
            </a:r>
            <a:r>
              <a:rPr lang="en-US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prodotti</a:t>
            </a:r>
            <a:r>
              <a:rPr lang="en-US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ittici</a:t>
            </a:r>
            <a:r>
              <a:rPr lang="en-US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 algn="ctr">
              <a:defRPr/>
            </a:pPr>
            <a:r>
              <a:rPr 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Dichiarazione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assunzione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carico</a:t>
            </a:r>
            <a:endParaRPr lang="en-US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0323" y="1980357"/>
            <a:ext cx="8642350" cy="4381500"/>
          </a:xfrm>
        </p:spPr>
        <p:txBody>
          <a:bodyPr/>
          <a:lstStyle/>
          <a:p>
            <a:pPr marL="265113" indent="0" algn="just" eaLnBrk="1" hangingPunct="1">
              <a:lnSpc>
                <a:spcPct val="80000"/>
              </a:lnSpc>
              <a:buFontTx/>
              <a:buNone/>
            </a:pPr>
            <a:endParaRPr lang="en-US" altLang="it-IT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5113" indent="0" algn="just" eaLnBrk="1" hangingPunct="1">
              <a:lnSpc>
                <a:spcPct val="80000"/>
              </a:lnSpc>
              <a:buFontTx/>
              <a:buNone/>
            </a:pPr>
            <a:r>
              <a:rPr lang="en-US" altLang="it-IT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Gli</a:t>
            </a:r>
            <a:r>
              <a:rPr lang="en-US" altLang="it-IT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operatori</a:t>
            </a:r>
            <a:r>
              <a:rPr lang="en-US" alt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alt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prendono</a:t>
            </a:r>
            <a:r>
              <a:rPr lang="en-US" alt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alt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carico</a:t>
            </a:r>
            <a:r>
              <a:rPr lang="en-US" alt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prodotti</a:t>
            </a:r>
            <a:r>
              <a:rPr lang="en-US" alt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US" alt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pesca</a:t>
            </a:r>
            <a:r>
              <a:rPr lang="en-US" alt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destinati</a:t>
            </a:r>
            <a:r>
              <a:rPr lang="en-US" alt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ad </a:t>
            </a:r>
            <a:r>
              <a:rPr lang="en-US" alt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US" alt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messa</a:t>
            </a:r>
            <a:r>
              <a:rPr lang="en-US" alt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alt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vendita</a:t>
            </a:r>
            <a:r>
              <a:rPr lang="en-US" alt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successiva</a:t>
            </a:r>
            <a:r>
              <a:rPr lang="en-US" alt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altLang="it-IT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hanno</a:t>
            </a:r>
            <a:r>
              <a:rPr lang="en-US" altLang="it-IT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US" altLang="it-IT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fatturato</a:t>
            </a:r>
            <a:r>
              <a:rPr lang="en-US" altLang="it-IT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annuo</a:t>
            </a:r>
            <a:r>
              <a:rPr lang="en-US" altLang="it-IT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 le prime </a:t>
            </a:r>
            <a:r>
              <a:rPr lang="en-US" altLang="it-IT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vendite</a:t>
            </a:r>
            <a:r>
              <a:rPr lang="en-US" altLang="it-IT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b="1" u="sng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superiore</a:t>
            </a:r>
            <a:r>
              <a:rPr lang="en-US" altLang="it-IT" sz="2000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200.000 euro </a:t>
            </a:r>
            <a:r>
              <a:rPr lang="en-US" altLang="it-IT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altLang="it-IT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responsabili</a:t>
            </a:r>
            <a:r>
              <a:rPr lang="en-US" altLang="it-IT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US" altLang="it-IT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prima </a:t>
            </a:r>
            <a:r>
              <a:rPr lang="en-US" altLang="it-IT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immissione</a:t>
            </a:r>
            <a:r>
              <a:rPr lang="en-US" altLang="it-IT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sul</a:t>
            </a:r>
            <a:r>
              <a:rPr lang="en-US" altLang="it-IT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mercato</a:t>
            </a:r>
            <a:r>
              <a:rPr lang="en-US" alt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en-US" alt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prodotti</a:t>
            </a:r>
            <a:r>
              <a:rPr lang="en-US" alt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US" alt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pesca</a:t>
            </a:r>
            <a:r>
              <a:rPr lang="en-US" alt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sbarcati</a:t>
            </a:r>
            <a:r>
              <a:rPr lang="en-US" alt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alt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uno</a:t>
            </a:r>
            <a:r>
              <a:rPr lang="en-US" alt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Stato</a:t>
            </a:r>
            <a:r>
              <a:rPr lang="en-US" alt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membro</a:t>
            </a:r>
            <a:r>
              <a:rPr lang="en-US" alt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it-IT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devono</a:t>
            </a:r>
            <a:r>
              <a:rPr lang="en-US" altLang="it-IT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trasmettere</a:t>
            </a:r>
            <a:r>
              <a:rPr lang="en-US" altLang="it-IT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alt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dichiarazione</a:t>
            </a:r>
            <a:r>
              <a:rPr lang="en-US" alt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alt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assunzione</a:t>
            </a:r>
            <a:r>
              <a:rPr lang="en-US" alt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alt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carico</a:t>
            </a:r>
            <a:r>
              <a:rPr lang="en-US" alt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entro</a:t>
            </a:r>
            <a:r>
              <a:rPr lang="en-US" altLang="it-IT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24 ore dal </a:t>
            </a:r>
            <a:r>
              <a:rPr lang="en-US" altLang="it-IT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completamento</a:t>
            </a:r>
            <a:r>
              <a:rPr lang="en-US" altLang="it-IT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dello</a:t>
            </a:r>
            <a:r>
              <a:rPr lang="en-US" altLang="it-IT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sbarco</a:t>
            </a:r>
            <a:r>
              <a:rPr lang="en-US" alt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65113" indent="0" algn="just" eaLnBrk="1" hangingPunct="1">
              <a:lnSpc>
                <a:spcPct val="80000"/>
              </a:lnSpc>
              <a:buFontTx/>
              <a:buNone/>
            </a:pPr>
            <a:endParaRPr lang="en-US" altLang="it-IT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5113" indent="0" algn="just" eaLnBrk="1" hangingPunct="1">
              <a:lnSpc>
                <a:spcPct val="80000"/>
              </a:lnSpc>
              <a:buFontTx/>
              <a:buNone/>
            </a:pPr>
            <a:r>
              <a:rPr lang="en-US" alt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alt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trasmissione</a:t>
            </a:r>
            <a:r>
              <a:rPr lang="en-US" alt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deve</a:t>
            </a:r>
            <a:r>
              <a:rPr lang="en-US" alt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avvenire</a:t>
            </a:r>
            <a:r>
              <a:rPr lang="en-US" alt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65113" indent="0" algn="just" eaLnBrk="1" hangingPunct="1">
              <a:lnSpc>
                <a:spcPct val="80000"/>
              </a:lnSpc>
              <a:buFontTx/>
              <a:buNone/>
            </a:pPr>
            <a:r>
              <a:rPr lang="en-US" altLang="it-IT" sz="2000" b="1" u="sn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esclusivamente</a:t>
            </a:r>
            <a:r>
              <a:rPr lang="en-US" alt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mediante</a:t>
            </a:r>
            <a:r>
              <a:rPr lang="en-US" alt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65113" indent="0"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Formato</a:t>
            </a:r>
            <a:r>
              <a:rPr lang="en-US" alt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elettronico</a:t>
            </a:r>
            <a:endParaRPr lang="en-US" altLang="it-IT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5113" indent="0" algn="just" eaLnBrk="1" hangingPunct="1">
              <a:lnSpc>
                <a:spcPct val="80000"/>
              </a:lnSpc>
            </a:pPr>
            <a:r>
              <a:rPr kumimoji="0" lang="en-US" altLang="it-IT" sz="2000" b="0" i="1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it-IT" sz="2000" b="0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kumimoji="0" lang="en-US" altLang="it-IT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tramite</a:t>
            </a:r>
            <a:r>
              <a:rPr kumimoji="0" lang="en-US" altLang="it-IT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it-IT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l’apposita</a:t>
            </a:r>
            <a:r>
              <a:rPr kumimoji="0" lang="en-US" altLang="it-IT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it-IT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sezione</a:t>
            </a:r>
            <a:r>
              <a:rPr kumimoji="0" lang="en-US" altLang="it-IT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kumimoji="0" lang="en-US" altLang="it-IT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portale</a:t>
            </a:r>
            <a:endParaRPr kumimoji="0" lang="en-US" altLang="it-IT" sz="14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          www.controllopesca.politicheagricole.it</a:t>
            </a:r>
            <a:r>
              <a:rPr kumimoji="0" lang="en-US" altLang="it-IT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US" altLang="it-IT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6993"/>
          </a:xfrm>
          <a:prstGeom prst="rect">
            <a:avLst/>
          </a:prstGeom>
        </p:spPr>
      </p:pic>
      <p:pic>
        <p:nvPicPr>
          <p:cNvPr id="9" name="Picture 2" descr="D:\Accademia\Master Cassino\Immagini\tokio market 05.jpg"/>
          <p:cNvPicPr>
            <a:picLocks noChangeAspect="1" noChangeArrowheads="1"/>
          </p:cNvPicPr>
          <p:nvPr/>
        </p:nvPicPr>
        <p:blipFill rotWithShape="1">
          <a:blip r:embed="rId3" cstate="print">
            <a:lum contrast="-20000"/>
          </a:blip>
          <a:srcRect b="3978"/>
          <a:stretch/>
        </p:blipFill>
        <p:spPr bwMode="auto">
          <a:xfrm>
            <a:off x="3779912" y="3573016"/>
            <a:ext cx="4901978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98262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699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35802" y="1025445"/>
            <a:ext cx="7992888" cy="461661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RIFERIMENTI NORMATIVI</a:t>
            </a:r>
            <a:endParaRPr kumimoji="0" lang="it-IT" b="1" i="1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libri" pitchFamily="34" charset="0"/>
              <a:cs typeface="Calibri" pitchFamily="34" charset="0"/>
              <a:sym typeface="Helvetica Neue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45966" y="2432763"/>
            <a:ext cx="7826215" cy="8617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55600" lvl="0" indent="-355600">
              <a:tabLst>
                <a:tab pos="355600" algn="l"/>
              </a:tabLst>
            </a:pP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2)	REGOLAMENTO (CE) 1224/2009 </a:t>
            </a:r>
            <a:r>
              <a:rPr lang="it-IT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(c.d. Regolamento Controlli)</a:t>
            </a:r>
            <a:endParaRPr lang="it-IT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lvl="0" algn="just">
              <a:tabLst>
                <a:tab pos="273050" algn="l"/>
              </a:tabLst>
            </a:pPr>
            <a:r>
              <a:rPr lang="it-IT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che istituisce un regime di controllo comunitario per garantire il rispetto delle norme della politica comune della </a:t>
            </a:r>
            <a:r>
              <a:rPr lang="it-IT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pesca;</a:t>
            </a:r>
            <a:endParaRPr lang="it-IT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24502" y="3201101"/>
            <a:ext cx="7826215" cy="615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55600" lvl="0" indent="-355600">
              <a:tabLst>
                <a:tab pos="355600" algn="l"/>
              </a:tabLst>
            </a:pP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3)	REGOLAMENTO (CE) 404/2011 </a:t>
            </a:r>
          </a:p>
          <a:p>
            <a:pPr marL="355600" lvl="0" algn="just">
              <a:tabLst>
                <a:tab pos="273050" algn="l"/>
              </a:tabLst>
            </a:pPr>
            <a:r>
              <a:rPr lang="it-IT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recante modalità di applicazione del regolamento (CE) n. 1224/2009 del Consiglio;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07647" y="3680649"/>
            <a:ext cx="7826215" cy="615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55600" lvl="0" indent="-355600">
              <a:tabLst>
                <a:tab pos="355600" algn="l"/>
              </a:tabLst>
            </a:pP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	Decreto Ministeriale 10 novembre 2011</a:t>
            </a:r>
          </a:p>
          <a:p>
            <a:pPr marL="355600" lvl="0" algn="just">
              <a:tabLst>
                <a:tab pos="273050" algn="l"/>
              </a:tabLst>
            </a:pPr>
            <a:r>
              <a:rPr lang="it-IT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it-IT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elativo alle modalità di commercializzazione dei prodotti ittici durante la prima vendita;</a:t>
            </a:r>
            <a:endParaRPr lang="it-IT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54552" y="1487106"/>
            <a:ext cx="7826215" cy="1107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55600" lvl="0" indent="-355600">
              <a:tabLst>
                <a:tab pos="355600" algn="l"/>
              </a:tabLst>
            </a:pP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1)	REGOLAMENTO (CE) 178/2002</a:t>
            </a:r>
          </a:p>
          <a:p>
            <a:pPr marL="355600" lvl="0" algn="just">
              <a:tabLst>
                <a:tab pos="273050" algn="l"/>
              </a:tabLst>
            </a:pPr>
            <a:r>
              <a:rPr lang="it-IT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Che stabilisce </a:t>
            </a:r>
            <a:r>
              <a:rPr lang="it-IT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 principi e i requisiti generali della legislazione alimentare, istituisce </a:t>
            </a:r>
            <a:r>
              <a:rPr lang="it-IT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l'Autorità europea </a:t>
            </a:r>
            <a:r>
              <a:rPr lang="it-IT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 la sicurezza alimentare e fissa procedure nel campo della sicurezza alimentare;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607052" y="4697219"/>
            <a:ext cx="7826215" cy="615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55600" lvl="0" indent="-355600">
              <a:tabLst>
                <a:tab pos="355600" algn="l"/>
              </a:tabLst>
            </a:pP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6)	REGOLAMENTO (CE) 1169/2011</a:t>
            </a:r>
          </a:p>
          <a:p>
            <a:pPr marL="355600" lvl="0" algn="just">
              <a:tabLst>
                <a:tab pos="273050" algn="l"/>
              </a:tabLst>
            </a:pPr>
            <a:r>
              <a:rPr lang="it-IT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relativo alla fornitura di informazioni sugli alimenti ai consumatori,;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610467" y="4214954"/>
            <a:ext cx="7826215" cy="615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55600" lvl="0" indent="-355600">
              <a:tabLst>
                <a:tab pos="355600" algn="l"/>
              </a:tabLst>
            </a:pP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5)	Decreto Direttoriale 28 dicembre 2011</a:t>
            </a:r>
          </a:p>
          <a:p>
            <a:pPr marL="355600" lvl="0" algn="just">
              <a:tabLst>
                <a:tab pos="273050" algn="l"/>
              </a:tabLst>
            </a:pPr>
            <a:r>
              <a:rPr lang="it-IT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relativo </a:t>
            </a:r>
            <a:r>
              <a:rPr lang="it-IT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 Controllo della commercializzazione dei prodotti ittici durante la prima vendita;</a:t>
            </a:r>
            <a:endParaRPr lang="it-IT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95177" y="5157192"/>
            <a:ext cx="7826215" cy="8617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55600" lvl="0" indent="-355600">
              <a:tabLst>
                <a:tab pos="355600" algn="l"/>
              </a:tabLst>
            </a:pP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7)	REGOLAMENTO (CE) 1379/2013 </a:t>
            </a:r>
            <a:r>
              <a:rPr lang="it-IT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(Modifiche all’art.58 Regolamento CE 1224/2009)</a:t>
            </a:r>
          </a:p>
          <a:p>
            <a:pPr marL="355600" lvl="0" algn="just">
              <a:tabLst>
                <a:tab pos="273050" algn="l"/>
              </a:tabLst>
            </a:pPr>
            <a:r>
              <a:rPr lang="it-IT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relativo all'organizzazione comune dei mercati nel settore dei prodotti della pesca e</a:t>
            </a:r>
          </a:p>
          <a:p>
            <a:pPr marL="355600" lvl="0" algn="just">
              <a:tabLst>
                <a:tab pos="273050" algn="l"/>
              </a:tabLst>
            </a:pPr>
            <a:r>
              <a:rPr lang="it-IT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dell'acquacoltura;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575520" y="5865397"/>
            <a:ext cx="7826215" cy="8617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55600" lvl="0" indent="-355600">
              <a:tabLst>
                <a:tab pos="355600" algn="l"/>
              </a:tabLst>
            </a:pP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	Circolare M.I.P.A.A.F. Nr. 25798 in data 12 dicembre 2014</a:t>
            </a:r>
            <a:endParaRPr lang="it-IT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lvl="0" algn="just">
              <a:tabLst>
                <a:tab pos="273050" algn="l"/>
              </a:tabLst>
            </a:pPr>
            <a:r>
              <a:rPr lang="it-IT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Adempimenti in materia di etichettatura e tracciabilità dei prodotti ittici ai sensi del Reg. (CE) 1224/2009, Reg. (CE) 404/2011, Reg. (CE) 1379/2013;</a:t>
            </a:r>
            <a:endParaRPr lang="it-IT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666408"/>
            <a:ext cx="8805863" cy="617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0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95536" y="764704"/>
            <a:ext cx="828092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buFont typeface="Wingdings" pitchFamily="2" charset="2"/>
              <a:buNone/>
            </a:pPr>
            <a:r>
              <a:rPr lang="it-IT" alt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COMMERCIO AL DETTAGLIO</a:t>
            </a:r>
          </a:p>
          <a:p>
            <a:pPr algn="ctr" eaLnBrk="0" hangingPunct="0">
              <a:lnSpc>
                <a:spcPct val="80000"/>
              </a:lnSpc>
              <a:buFont typeface="Wingdings" pitchFamily="2" charset="2"/>
              <a:buNone/>
            </a:pPr>
            <a:r>
              <a:rPr lang="it-IT" alt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DEFINIZIONI</a:t>
            </a:r>
            <a:endParaRPr lang="it-IT" altLang="it-IT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6993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23528" y="4362578"/>
            <a:ext cx="8568952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101600" dir="2700000" algn="tl" rotWithShape="0">
              <a:prstClr val="black">
                <a:alpha val="40000"/>
              </a:prstClr>
            </a:outerShdw>
            <a:softEdge rad="88900"/>
          </a:effectLst>
        </p:spPr>
        <p:txBody>
          <a:bodyPr wrap="square">
            <a:spAutoFit/>
          </a:bodyPr>
          <a:lstStyle/>
          <a:p>
            <a:pPr lvl="0" algn="just"/>
            <a:r>
              <a:rPr lang="it-IT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Prodotti </a:t>
            </a:r>
            <a:r>
              <a:rPr lang="it-IT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non </a:t>
            </a:r>
            <a:r>
              <a:rPr lang="it-IT" sz="1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preimballati</a:t>
            </a:r>
            <a:r>
              <a:rPr lang="it-IT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(sfusi)</a:t>
            </a:r>
            <a:r>
              <a:rPr lang="it-IT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1200" i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(Allegato 1 Regolamento </a:t>
            </a:r>
            <a:r>
              <a:rPr lang="it-IT" sz="1200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CE </a:t>
            </a:r>
            <a:r>
              <a:rPr lang="it-IT" sz="1200" i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1379/2013)</a:t>
            </a:r>
            <a:endParaRPr lang="it-IT" sz="12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prodotti </a:t>
            </a:r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venduti senza confezione su cui non è possibile apporre 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etichette, </a:t>
            </a:r>
            <a:r>
              <a:rPr lang="it-IT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 informazioni si troveranno quindi sui recipienti che li contengono o nel luogo dove sono esposti</a:t>
            </a:r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Rettangolo 4"/>
          <p:cNvSpPr/>
          <p:nvPr/>
        </p:nvSpPr>
        <p:spPr>
          <a:xfrm>
            <a:off x="323528" y="5089827"/>
            <a:ext cx="8568952" cy="172354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101600" dir="2700000" algn="tl" rotWithShape="0">
              <a:prstClr val="black">
                <a:alpha val="40000"/>
              </a:prstClr>
            </a:outerShdw>
            <a:softEdge rad="88900"/>
          </a:effectLst>
        </p:spPr>
        <p:txBody>
          <a:bodyPr wrap="square">
            <a:spAutoFit/>
          </a:bodyPr>
          <a:lstStyle/>
          <a:p>
            <a:pPr algn="just"/>
            <a:r>
              <a:rPr lang="it-IT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Prodotti </a:t>
            </a:r>
            <a:r>
              <a:rPr lang="it-IT" sz="1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preimballati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(Art. 2 comma 2 </a:t>
            </a:r>
            <a:r>
              <a:rPr lang="it-IT" sz="1200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lett</a:t>
            </a:r>
            <a:r>
              <a:rPr lang="it-IT" sz="1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e) Regolamento CE 1169/2011)</a:t>
            </a:r>
            <a:r>
              <a:rPr lang="it-IT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it-IT" sz="1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l’imballaggio in cui l’alimento è stato confezionato fa sì che il contenuto non possa essere alterato se non lo si è aperto, confezionato prima di essere messo in vendita. Fanno parte di questa categoria anche i prodotti destinati alla collettività </a:t>
            </a:r>
            <a:r>
              <a:rPr lang="it-IT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(mense, catering, ospedali ecc</a:t>
            </a:r>
            <a:r>
              <a:rPr lang="it-IT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.).</a:t>
            </a:r>
          </a:p>
          <a:p>
            <a:pPr algn="just"/>
            <a:r>
              <a:rPr lang="it-IT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N.B.: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Non rientrano tra questi i «</a:t>
            </a:r>
            <a:r>
              <a:rPr lang="it-IT" sz="1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Prodotti preincartati</a:t>
            </a:r>
            <a:r>
              <a:rPr lang="it-IT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»,</a:t>
            </a:r>
            <a:r>
              <a:rPr lang="it-IT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ovvero i</a:t>
            </a:r>
            <a:r>
              <a:rPr lang="it-IT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prodotti </a:t>
            </a:r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confezionati nel luogo di vendita al momento dell’acquisto o comunque destinati ad una vendita “immediata” chiusi in un involucro o in un incarto.</a:t>
            </a:r>
          </a:p>
          <a:p>
            <a:pPr algn="just"/>
            <a:r>
              <a:rPr lang="it-IT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(Tipicamente l’involucro in cui viene riposto il prodotto appena fornitoci al banco di vendita</a:t>
            </a:r>
            <a:r>
              <a:rPr lang="it-IT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it-IT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23528" y="1354703"/>
            <a:ext cx="8568952" cy="135421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FF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  <a:softEdge rad="88900"/>
          </a:effectLst>
        </p:spPr>
        <p:txBody>
          <a:bodyPr wrap="square">
            <a:spAutoFit/>
          </a:bodyPr>
          <a:lstStyle/>
          <a:p>
            <a:pPr algn="just"/>
            <a:r>
              <a:rPr lang="it-IT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Commercio al dettaglio </a:t>
            </a:r>
            <a:r>
              <a:rPr lang="it-IT" sz="1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(Art. </a:t>
            </a:r>
            <a:r>
              <a:rPr lang="it-IT" sz="1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it-IT" sz="1200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lett</a:t>
            </a:r>
            <a:r>
              <a:rPr lang="it-IT" sz="1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g) Reg. CE 1379/2013)</a:t>
            </a:r>
            <a:endParaRPr lang="it-IT" sz="1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movimentazione e/o 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trasformazione degli </a:t>
            </a:r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alimenti e il loro stoccaggio nel punto 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 vendita </a:t>
            </a:r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 di consegna </a:t>
            </a:r>
            <a:r>
              <a:rPr lang="it-IT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 consumatore finale</a:t>
            </a:r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compresi 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 terminali </a:t>
            </a:r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 distribuzione, gli esercizi di ristorazione, 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 mense </a:t>
            </a:r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 aziende e istituzioni, i ristoranti e altre 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strutture di </a:t>
            </a:r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ristorazione analoghe, i negozi, i centri di 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distribuzione per </a:t>
            </a:r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supermercati e i punti di vendita all'ingrosso;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23528" y="2636912"/>
            <a:ext cx="8568952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101600" dir="2700000" algn="tl" rotWithShape="0">
              <a:prstClr val="black">
                <a:alpha val="40000"/>
              </a:prstClr>
            </a:outerShdw>
            <a:softEdge rad="88900"/>
          </a:effectLst>
        </p:spPr>
        <p:txBody>
          <a:bodyPr wrap="square">
            <a:spAutoFit/>
          </a:bodyPr>
          <a:lstStyle/>
          <a:p>
            <a:pPr lvl="0" algn="just"/>
            <a:r>
              <a:rPr lang="it-IT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Consumatore finale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(Art. 5 </a:t>
            </a:r>
            <a:r>
              <a:rPr lang="it-IT" sz="1200" i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Reg. </a:t>
            </a:r>
            <a:r>
              <a:rPr lang="it-IT" sz="1200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CE </a:t>
            </a:r>
            <a:r>
              <a:rPr lang="it-IT" sz="1200" i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1379/2013 rimanda a definizione di cui all’art. 3 del Reg. CE 178/2002)</a:t>
            </a:r>
            <a:endParaRPr lang="it-IT" sz="12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consumatore finale di un 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prodotto alimentare </a:t>
            </a:r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che non utilizzi tale prodotto nell'ambito 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 un'operazione </a:t>
            </a:r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 attività di un'impresa del settore alimentare.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323528" y="3368867"/>
            <a:ext cx="8568952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  <a:softEdge rad="88900"/>
          </a:effectLst>
        </p:spPr>
        <p:txBody>
          <a:bodyPr wrap="square">
            <a:spAutoFit/>
          </a:bodyPr>
          <a:lstStyle/>
          <a:p>
            <a:pPr algn="just"/>
            <a:r>
              <a:rPr lang="it-IT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Collettività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(Art. 5 </a:t>
            </a:r>
            <a:r>
              <a:rPr lang="it-IT" sz="1200" i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Reg. </a:t>
            </a:r>
            <a:r>
              <a:rPr lang="it-IT" sz="1200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CE 1379/2013 rimanda a definizione di cui all’art. </a:t>
            </a:r>
            <a:r>
              <a:rPr lang="it-IT" sz="1200" i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 comma 2 </a:t>
            </a:r>
            <a:r>
              <a:rPr lang="it-IT" sz="1200" i="1" u="sng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lett</a:t>
            </a:r>
            <a:r>
              <a:rPr lang="it-IT" sz="1200" i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d) </a:t>
            </a:r>
            <a:r>
              <a:rPr lang="it-IT" sz="1200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del </a:t>
            </a:r>
            <a:r>
              <a:rPr lang="it-IT" sz="1200" i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Reg. </a:t>
            </a:r>
            <a:r>
              <a:rPr lang="it-IT" sz="1200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CE </a:t>
            </a:r>
            <a:r>
              <a:rPr lang="it-IT" sz="1200" i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1169/2011)</a:t>
            </a:r>
            <a:endParaRPr lang="it-IT" sz="1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qualunque </a:t>
            </a:r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struttura (compreso un veicolo o un banco di vendita fisso o mobile), come ristoranti, mense, scuole, ospedali e imprese di ristorazione in cui, nel quadro di un’attività imprenditoriale, sono preparati alimenti destinati al consumo immediato da parte del consumatore finale; </a:t>
            </a:r>
          </a:p>
        </p:txBody>
      </p:sp>
    </p:spTree>
    <p:extLst>
      <p:ext uri="{BB962C8B-B14F-4D97-AF65-F5344CB8AC3E}">
        <p14:creationId xmlns:p14="http://schemas.microsoft.com/office/powerpoint/2010/main" val="3147961193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95536" y="810468"/>
            <a:ext cx="8280920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buFont typeface="Wingdings" pitchFamily="2" charset="2"/>
              <a:buNone/>
            </a:pPr>
            <a:r>
              <a:rPr lang="it-IT" alt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COMMERCIO AL DETTAGLIO</a:t>
            </a:r>
          </a:p>
          <a:p>
            <a:pPr algn="ctr" eaLnBrk="0" hangingPunct="0">
              <a:lnSpc>
                <a:spcPct val="80000"/>
              </a:lnSpc>
              <a:buFont typeface="Wingdings" pitchFamily="2" charset="2"/>
              <a:buNone/>
            </a:pPr>
            <a:r>
              <a:rPr lang="it-IT" altLang="it-IT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INFORMAZIONI OBBLIGATORIE AL CONSUMATORE FINALE</a:t>
            </a:r>
          </a:p>
          <a:p>
            <a:pPr algn="ctr" eaLnBrk="0" hangingPunct="0">
              <a:lnSpc>
                <a:spcPct val="80000"/>
              </a:lnSpc>
              <a:buFont typeface="Wingdings" pitchFamily="2" charset="2"/>
              <a:buNone/>
            </a:pPr>
            <a:r>
              <a:rPr lang="it-IT" alt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ART. 35 – REGOLAMENTO CE 1379/2013</a:t>
            </a:r>
          </a:p>
          <a:p>
            <a:pPr algn="ctr" eaLnBrk="0" hangingPunct="0">
              <a:lnSpc>
                <a:spcPct val="80000"/>
              </a:lnSpc>
              <a:buFont typeface="Wingdings" pitchFamily="2" charset="2"/>
              <a:buNone/>
            </a:pPr>
            <a:r>
              <a:rPr lang="it-IT" altLang="it-IT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COMMA 1</a:t>
            </a:r>
            <a:endParaRPr lang="it-IT" altLang="it-IT" sz="20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6993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395536" y="1973347"/>
            <a:ext cx="8352928" cy="32932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FF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  <a:softEdge rad="76200"/>
          </a:effectLst>
        </p:spPr>
        <p:txBody>
          <a:bodyPr wrap="square">
            <a:spAutoFit/>
          </a:bodyPr>
          <a:lstStyle/>
          <a:p>
            <a:pPr algn="just"/>
            <a:r>
              <a:rPr lang="it-IT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Fatto </a:t>
            </a:r>
            <a:r>
              <a:rPr lang="it-IT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salvo il regolamento (UE) n. 1169/2011, i prodotti della pesca e dell'acquacoltura di cui alle lettere a), b), c) ed e) </a:t>
            </a:r>
            <a:r>
              <a:rPr lang="it-IT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dell'allegato I</a:t>
            </a:r>
            <a:r>
              <a:rPr lang="it-IT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presente regolamento commercializzati nell'Unione, indipendentemente dall'origine e dal loro metodo di commercializzazione, possono essere offerti per la vendita al </a:t>
            </a:r>
            <a:r>
              <a:rPr lang="it-IT" sz="1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consumatore finale</a:t>
            </a:r>
            <a:r>
              <a:rPr lang="it-IT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a una </a:t>
            </a:r>
            <a:r>
              <a:rPr lang="it-IT" sz="1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collettività</a:t>
            </a:r>
            <a:r>
              <a:rPr lang="it-IT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solo a condizione che un contrassegno o un'etichettatura adeguati indichino:</a:t>
            </a:r>
          </a:p>
          <a:p>
            <a:pPr algn="just">
              <a:tabLst>
                <a:tab pos="273050" algn="l"/>
              </a:tabLst>
            </a:pPr>
            <a:r>
              <a:rPr lang="it-IT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	la </a:t>
            </a:r>
            <a:r>
              <a:rPr lang="it-IT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denominazione commerciale della specie e il suo nome scientifico;</a:t>
            </a:r>
          </a:p>
          <a:p>
            <a:pPr marL="273050" indent="-273050" algn="just">
              <a:tabLst>
                <a:tab pos="273050" algn="l"/>
              </a:tabLst>
            </a:pPr>
            <a:r>
              <a:rPr lang="it-IT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	il </a:t>
            </a:r>
            <a:r>
              <a:rPr lang="it-IT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 di produzione, in particolare mediante i termini "…pescato…" o "…pescato in acque dolci…" o "…allevato…",</a:t>
            </a:r>
          </a:p>
          <a:p>
            <a:pPr marL="273050" indent="-273050" algn="just"/>
            <a:r>
              <a:rPr lang="it-IT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	la </a:t>
            </a:r>
            <a:r>
              <a:rPr lang="it-IT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zona in cui il prodotto è stato catturato o allevato e la categoria di attrezzi da pesca usati nella cattura di pesci, come previsto nella </a:t>
            </a:r>
            <a:r>
              <a:rPr lang="it-IT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 colonna dell'allegato III</a:t>
            </a:r>
            <a:r>
              <a:rPr lang="it-IT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presente regolamento;</a:t>
            </a:r>
          </a:p>
          <a:p>
            <a:pPr algn="just">
              <a:tabLst>
                <a:tab pos="273050" algn="l"/>
              </a:tabLst>
            </a:pPr>
            <a:r>
              <a:rPr lang="it-IT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d)	se </a:t>
            </a:r>
            <a:r>
              <a:rPr lang="it-IT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prodotto è stato scongelato;</a:t>
            </a:r>
          </a:p>
          <a:p>
            <a:pPr algn="just">
              <a:tabLst>
                <a:tab pos="273050" algn="l"/>
              </a:tabLst>
            </a:pPr>
            <a:r>
              <a:rPr lang="it-IT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e)	il </a:t>
            </a:r>
            <a:r>
              <a:rPr lang="it-IT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termine minimo di conservazione, se appropriato.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04692"/>
            <a:ext cx="3744416" cy="1647825"/>
          </a:xfrm>
          <a:prstGeom prst="rect">
            <a:avLst/>
          </a:prstGeom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5229200"/>
            <a:ext cx="3924436" cy="1585961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620538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95536" y="810468"/>
            <a:ext cx="8280920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buFont typeface="Wingdings" pitchFamily="2" charset="2"/>
              <a:buNone/>
            </a:pPr>
            <a:r>
              <a:rPr lang="it-IT" alt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COMMERCIO AL DETTAGLIO</a:t>
            </a:r>
          </a:p>
          <a:p>
            <a:pPr algn="ctr" eaLnBrk="0" hangingPunct="0">
              <a:lnSpc>
                <a:spcPct val="80000"/>
              </a:lnSpc>
              <a:buFont typeface="Wingdings" pitchFamily="2" charset="2"/>
              <a:buNone/>
            </a:pPr>
            <a:r>
              <a:rPr lang="it-IT" altLang="it-IT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INFORMAZIONI OBBLIGATORIE AL CONSUMATORE FINALE</a:t>
            </a:r>
          </a:p>
          <a:p>
            <a:pPr algn="ctr" eaLnBrk="0" hangingPunct="0">
              <a:lnSpc>
                <a:spcPct val="80000"/>
              </a:lnSpc>
              <a:buFont typeface="Wingdings" pitchFamily="2" charset="2"/>
              <a:buNone/>
            </a:pPr>
            <a:r>
              <a:rPr lang="it-IT" alt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ART. 35 – REGOLAMENTO CE 1379/2013</a:t>
            </a:r>
          </a:p>
          <a:p>
            <a:pPr algn="ctr" eaLnBrk="0" hangingPunct="0">
              <a:lnSpc>
                <a:spcPct val="80000"/>
              </a:lnSpc>
              <a:buFont typeface="Wingdings" pitchFamily="2" charset="2"/>
              <a:buNone/>
            </a:pPr>
            <a:r>
              <a:rPr lang="it-IT" altLang="it-IT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COMMA 1</a:t>
            </a:r>
            <a:endParaRPr lang="it-IT" altLang="it-IT" sz="20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6993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87" y="1938674"/>
            <a:ext cx="6227601" cy="452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165" y="6370137"/>
            <a:ext cx="6664412" cy="38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00266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95536" y="810468"/>
            <a:ext cx="8280920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buFont typeface="Wingdings" pitchFamily="2" charset="2"/>
              <a:buNone/>
            </a:pPr>
            <a:r>
              <a:rPr lang="it-IT" alt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COMMERCIO AL DETTAGLIO</a:t>
            </a:r>
          </a:p>
          <a:p>
            <a:pPr algn="ctr" eaLnBrk="0" hangingPunct="0">
              <a:lnSpc>
                <a:spcPct val="80000"/>
              </a:lnSpc>
              <a:buFont typeface="Wingdings" pitchFamily="2" charset="2"/>
              <a:buNone/>
            </a:pPr>
            <a:r>
              <a:rPr lang="it-IT" altLang="it-IT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INFORMAZIONI OBBLIGATORIE AL CONSUMATORE FINALE</a:t>
            </a:r>
          </a:p>
          <a:p>
            <a:pPr algn="ctr" eaLnBrk="0" hangingPunct="0">
              <a:lnSpc>
                <a:spcPct val="80000"/>
              </a:lnSpc>
              <a:buFont typeface="Wingdings" pitchFamily="2" charset="2"/>
              <a:buNone/>
            </a:pPr>
            <a:r>
              <a:rPr lang="it-IT" alt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ART. 35 – REGOLAMENTO CE 1379/2013</a:t>
            </a:r>
          </a:p>
          <a:p>
            <a:pPr algn="ctr" eaLnBrk="0" hangingPunct="0">
              <a:lnSpc>
                <a:spcPct val="80000"/>
              </a:lnSpc>
              <a:buFont typeface="Wingdings" pitchFamily="2" charset="2"/>
              <a:buNone/>
            </a:pPr>
            <a:r>
              <a:rPr lang="it-IT" altLang="it-IT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COMMA 1</a:t>
            </a:r>
            <a:endParaRPr lang="it-IT" altLang="it-IT" sz="20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699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t="9246"/>
          <a:stretch/>
        </p:blipFill>
        <p:spPr bwMode="auto">
          <a:xfrm>
            <a:off x="107504" y="2420888"/>
            <a:ext cx="4608513" cy="435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7" y="2420888"/>
            <a:ext cx="4320480" cy="435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4" y="1892599"/>
            <a:ext cx="2016224" cy="52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349070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6993"/>
          </a:xfrm>
          <a:prstGeom prst="rect">
            <a:avLst/>
          </a:prstGeom>
        </p:spPr>
      </p:pic>
      <p:pic>
        <p:nvPicPr>
          <p:cNvPr id="9218" name="Picture 2" descr="Immagine correl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933056"/>
            <a:ext cx="4032449" cy="2594214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40000"/>
              </a:prstClr>
            </a:outerShdw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4032448" cy="2594214"/>
          </a:xfrm>
          <a:prstGeom prst="rect">
            <a:avLst/>
          </a:prstGeom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51520" y="1940410"/>
            <a:ext cx="8568952" cy="15388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101600" dir="2700000" algn="tl" rotWithShape="0">
              <a:prstClr val="black">
                <a:alpha val="40000"/>
              </a:prstClr>
            </a:outerShdw>
            <a:softEdge rad="88900"/>
          </a:effectLst>
        </p:spPr>
        <p:txBody>
          <a:bodyPr wrap="square">
            <a:spAutoFit/>
          </a:bodyPr>
          <a:lstStyle/>
          <a:p>
            <a:pPr algn="just"/>
            <a:r>
              <a:rPr lang="it-IT" sz="1600" i="1" dirty="0"/>
              <a:t>Per i prodotti </a:t>
            </a:r>
            <a:r>
              <a:rPr lang="it-IT" sz="1600" b="1" i="1" u="sng" dirty="0"/>
              <a:t>non </a:t>
            </a:r>
            <a:r>
              <a:rPr lang="it-IT" sz="1600" b="1" i="1" u="sng" dirty="0" err="1"/>
              <a:t>preimballati</a:t>
            </a:r>
            <a:r>
              <a:rPr lang="it-IT" sz="1600" i="1" dirty="0"/>
              <a:t> della pesca e </a:t>
            </a:r>
            <a:r>
              <a:rPr lang="it-IT" sz="1600" i="1" dirty="0" smtClean="0"/>
              <a:t>dell'acquacoltura le </a:t>
            </a:r>
            <a:r>
              <a:rPr lang="it-IT" sz="1600" i="1" dirty="0"/>
              <a:t>informazioni obbligatorie elencate al paragrafo 1 </a:t>
            </a:r>
            <a:r>
              <a:rPr lang="it-IT" sz="1600" i="1" dirty="0" smtClean="0"/>
              <a:t>possono essere </a:t>
            </a:r>
            <a:r>
              <a:rPr lang="it-IT" sz="1600" i="1" dirty="0"/>
              <a:t>fornite per la vendita al dettaglio tramite </a:t>
            </a:r>
            <a:r>
              <a:rPr lang="it-IT" sz="1600" b="1" i="1" u="sng" dirty="0" smtClean="0"/>
              <a:t>informazioni commerciali </a:t>
            </a:r>
            <a:r>
              <a:rPr lang="it-IT" sz="1600" b="1" i="1" u="sng" dirty="0"/>
              <a:t>come cartelloni pubblicitari o poster</a:t>
            </a:r>
            <a:r>
              <a:rPr lang="it-IT" sz="1600" i="1" dirty="0" smtClean="0"/>
              <a:t>.</a:t>
            </a:r>
          </a:p>
          <a:p>
            <a:pPr marL="628650" indent="-628650" algn="just"/>
            <a:r>
              <a:rPr lang="it-IT" b="1" u="sng" dirty="0" smtClean="0"/>
              <a:t>N.B.:</a:t>
            </a:r>
            <a:r>
              <a:rPr lang="it-IT" dirty="0" smtClean="0"/>
              <a:t> </a:t>
            </a:r>
            <a:r>
              <a:rPr lang="it-IT" i="1" dirty="0" smtClean="0"/>
              <a:t>«</a:t>
            </a:r>
            <a:r>
              <a:rPr lang="it-IT" sz="1400" i="1" dirty="0" smtClean="0"/>
              <a:t>Con tale accezione vanno altresì ricompresi cartellini e targhette posizionati nelle immediate vicinanze dei prodotti sfusi posti in vendita presso gli esercizi commerciali al dettaglio» (</a:t>
            </a:r>
            <a:r>
              <a:rPr lang="it-IT" sz="1400" b="1" i="1" dirty="0" smtClean="0">
                <a:solidFill>
                  <a:srgbClr val="FF0000"/>
                </a:solidFill>
              </a:rPr>
              <a:t>Cfr.</a:t>
            </a:r>
            <a:r>
              <a:rPr lang="it-IT" sz="1400" i="1" dirty="0" smtClean="0"/>
              <a:t> </a:t>
            </a:r>
            <a:r>
              <a:rPr lang="it-IT" sz="1400" b="1" i="1" u="sng" dirty="0" smtClean="0"/>
              <a:t>Circolare Nr. 25798 del 12.12.2014</a:t>
            </a:r>
            <a:r>
              <a:rPr lang="it-IT" sz="1400" i="1" dirty="0" smtClean="0"/>
              <a:t>)</a:t>
            </a:r>
            <a:endParaRPr lang="it-IT" sz="1400" i="1" dirty="0"/>
          </a:p>
        </p:txBody>
      </p:sp>
      <p:sp>
        <p:nvSpPr>
          <p:cNvPr id="12" name="Rectangle 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95536" y="764704"/>
            <a:ext cx="8280920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buFont typeface="Wingdings" pitchFamily="2" charset="2"/>
              <a:buNone/>
            </a:pPr>
            <a:r>
              <a:rPr lang="it-IT" alt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COMMERCIO AL DETTAGLIO</a:t>
            </a:r>
          </a:p>
          <a:p>
            <a:pPr algn="ctr" eaLnBrk="0" hangingPunct="0">
              <a:lnSpc>
                <a:spcPct val="80000"/>
              </a:lnSpc>
              <a:buFont typeface="Wingdings" pitchFamily="2" charset="2"/>
              <a:buNone/>
            </a:pPr>
            <a:r>
              <a:rPr lang="it-IT" altLang="it-IT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INFORMAZIONI OBBLIGATORIE AL CONSUMATORE FINALE</a:t>
            </a:r>
          </a:p>
          <a:p>
            <a:pPr algn="ctr" eaLnBrk="0" hangingPunct="0">
              <a:lnSpc>
                <a:spcPct val="80000"/>
              </a:lnSpc>
              <a:buFont typeface="Wingdings" pitchFamily="2" charset="2"/>
              <a:buNone/>
            </a:pPr>
            <a:r>
              <a:rPr lang="it-IT" alt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ART. 35 – REGOLAMENTO CE 1379/2013</a:t>
            </a:r>
          </a:p>
          <a:p>
            <a:pPr algn="ctr" eaLnBrk="0" hangingPunct="0">
              <a:lnSpc>
                <a:spcPct val="80000"/>
              </a:lnSpc>
              <a:buFont typeface="Wingdings" pitchFamily="2" charset="2"/>
              <a:buNone/>
            </a:pPr>
            <a:r>
              <a:rPr lang="it-IT" altLang="it-IT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COMMA 2</a:t>
            </a:r>
            <a:endParaRPr lang="it-IT" altLang="it-IT" sz="20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26616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-36360" y="4965120"/>
            <a:ext cx="9180000" cy="639000"/>
          </a:xfrm>
          <a:prstGeom prst="rect">
            <a:avLst/>
          </a:prstGeom>
          <a:noFill/>
          <a:ln w="936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2238480" y="3244320"/>
            <a:ext cx="4666320" cy="20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908720"/>
            <a:ext cx="8582025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6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2916238" y="1339850"/>
            <a:ext cx="622776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GENERE e SPECIE</a:t>
            </a:r>
          </a:p>
          <a:p>
            <a:pPr algn="ctr" eaLnBrk="0" hangingPunct="0">
              <a:defRPr/>
            </a:pPr>
            <a:r>
              <a:rPr lang="it-IT" sz="2400" b="1" dirty="0">
                <a:solidFill>
                  <a:srgbClr val="000099"/>
                </a:solidFill>
                <a:latin typeface="Times New Roman" pitchFamily="18" charset="0"/>
              </a:rPr>
              <a:t>nella normativa sono scritti in LATINO,</a:t>
            </a:r>
          </a:p>
          <a:p>
            <a:pPr algn="ctr" eaLnBrk="0" hangingPunct="0">
              <a:defRPr/>
            </a:pPr>
            <a:r>
              <a:rPr lang="it-IT" sz="2400" b="1" dirty="0">
                <a:solidFill>
                  <a:srgbClr val="000099"/>
                </a:solidFill>
                <a:latin typeface="Times New Roman" pitchFamily="18" charset="0"/>
              </a:rPr>
              <a:t>prima il GENERE, poi la SPECIE.</a:t>
            </a:r>
          </a:p>
          <a:p>
            <a:pPr algn="ctr" eaLnBrk="0" hangingPunct="0">
              <a:defRPr/>
            </a:pPr>
            <a:r>
              <a:rPr lang="it-IT" sz="2400" b="1" dirty="0">
                <a:solidFill>
                  <a:srgbClr val="000099"/>
                </a:solidFill>
                <a:latin typeface="Times New Roman" pitchFamily="18" charset="0"/>
              </a:rPr>
              <a:t>Se il genere è seguito da</a:t>
            </a:r>
            <a:r>
              <a:rPr lang="it-IT" sz="2400" b="1" dirty="0">
                <a:solidFill>
                  <a:srgbClr val="FF5050"/>
                </a:solidFill>
                <a:latin typeface="Times New Roman" pitchFamily="18" charset="0"/>
              </a:rPr>
              <a:t> </a:t>
            </a:r>
            <a:r>
              <a:rPr lang="it-IT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sp</a:t>
            </a:r>
            <a:r>
              <a:rPr lang="it-IT" sz="2400" b="1" dirty="0">
                <a:solidFill>
                  <a:srgbClr val="FF5050"/>
                </a:solidFill>
                <a:latin typeface="Times New Roman" pitchFamily="18" charset="0"/>
              </a:rPr>
              <a:t> </a:t>
            </a:r>
            <a:r>
              <a:rPr lang="it-IT" sz="2400" b="1" dirty="0">
                <a:solidFill>
                  <a:srgbClr val="000099"/>
                </a:solidFill>
                <a:latin typeface="Times New Roman" pitchFamily="18" charset="0"/>
              </a:rPr>
              <a:t>o</a:t>
            </a:r>
            <a:r>
              <a:rPr lang="it-IT" sz="2400" b="1" dirty="0">
                <a:solidFill>
                  <a:srgbClr val="FF5050"/>
                </a:solidFill>
                <a:latin typeface="Times New Roman" pitchFamily="18" charset="0"/>
              </a:rPr>
              <a:t> </a:t>
            </a:r>
            <a:r>
              <a:rPr lang="it-IT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spp</a:t>
            </a:r>
            <a:r>
              <a:rPr lang="it-IT" sz="2400" b="1" dirty="0">
                <a:solidFill>
                  <a:srgbClr val="000099"/>
                </a:solidFill>
                <a:latin typeface="Times New Roman" pitchFamily="18" charset="0"/>
              </a:rPr>
              <a:t>,</a:t>
            </a:r>
          </a:p>
          <a:p>
            <a:pPr algn="ctr" eaLnBrk="0" hangingPunct="0">
              <a:defRPr/>
            </a:pPr>
            <a:r>
              <a:rPr lang="it-IT" sz="2400" b="1" dirty="0">
                <a:solidFill>
                  <a:srgbClr val="000099"/>
                </a:solidFill>
                <a:latin typeface="Times New Roman" pitchFamily="18" charset="0"/>
              </a:rPr>
              <a:t>quella norma riguarda</a:t>
            </a:r>
            <a:endParaRPr lang="it-IT" sz="2400" b="1" dirty="0">
              <a:solidFill>
                <a:srgbClr val="FF5050"/>
              </a:solidFill>
              <a:latin typeface="Times New Roman" pitchFamily="18" charset="0"/>
            </a:endParaRPr>
          </a:p>
          <a:p>
            <a:pPr algn="ctr" eaLnBrk="0" hangingPunct="0">
              <a:defRPr/>
            </a:pP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TUTTE LE SPECIE DI QUEL GENERE</a:t>
            </a:r>
            <a:r>
              <a:rPr lang="it-IT" sz="2400" b="1" dirty="0">
                <a:solidFill>
                  <a:srgbClr val="FF5050"/>
                </a:solidFill>
                <a:latin typeface="Times New Roman" pitchFamily="18" charset="0"/>
              </a:rPr>
              <a:t> </a:t>
            </a:r>
          </a:p>
        </p:txBody>
      </p:sp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195263" y="1196975"/>
            <a:ext cx="2790825" cy="2684463"/>
            <a:chOff x="123" y="1137"/>
            <a:chExt cx="1758" cy="1691"/>
          </a:xfrm>
        </p:grpSpPr>
        <p:cxnSp>
          <p:nvCxnSpPr>
            <p:cNvPr id="27662" name="AutoShape 4"/>
            <p:cNvCxnSpPr>
              <a:cxnSpLocks noChangeShapeType="1"/>
            </p:cNvCxnSpPr>
            <p:nvPr/>
          </p:nvCxnSpPr>
          <p:spPr bwMode="auto">
            <a:xfrm rot="16200000" flipH="1">
              <a:off x="915" y="2124"/>
              <a:ext cx="384" cy="27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3" name="AutoShape 5"/>
            <p:cNvCxnSpPr>
              <a:cxnSpLocks noChangeShapeType="1"/>
            </p:cNvCxnSpPr>
            <p:nvPr/>
          </p:nvCxnSpPr>
          <p:spPr bwMode="auto">
            <a:xfrm rot="16200000" flipH="1">
              <a:off x="354" y="1567"/>
              <a:ext cx="375" cy="274"/>
            </a:xfrm>
            <a:prstGeom prst="bentConnector3">
              <a:avLst>
                <a:gd name="adj1" fmla="val 4986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4" name="AutoShape 6"/>
            <p:cNvCxnSpPr>
              <a:cxnSpLocks noChangeShapeType="1"/>
            </p:cNvCxnSpPr>
            <p:nvPr/>
          </p:nvCxnSpPr>
          <p:spPr bwMode="auto">
            <a:xfrm rot="16200000" flipH="1">
              <a:off x="-18" y="1278"/>
              <a:ext cx="564" cy="28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5" name="AutoShape 7"/>
            <p:cNvCxnSpPr>
              <a:cxnSpLocks noChangeShapeType="1"/>
            </p:cNvCxnSpPr>
            <p:nvPr/>
          </p:nvCxnSpPr>
          <p:spPr bwMode="auto">
            <a:xfrm rot="16200000" flipH="1">
              <a:off x="543" y="1842"/>
              <a:ext cx="563" cy="28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6" name="AutoShape 8"/>
            <p:cNvCxnSpPr>
              <a:cxnSpLocks noChangeShapeType="1"/>
            </p:cNvCxnSpPr>
            <p:nvPr/>
          </p:nvCxnSpPr>
          <p:spPr bwMode="auto">
            <a:xfrm rot="16200000" flipH="1">
              <a:off x="1104" y="2405"/>
              <a:ext cx="564" cy="28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569" name="Text Box 9"/>
            <p:cNvSpPr txBox="1">
              <a:spLocks noChangeArrowheads="1"/>
            </p:cNvSpPr>
            <p:nvPr/>
          </p:nvSpPr>
          <p:spPr bwMode="auto">
            <a:xfrm>
              <a:off x="123" y="1137"/>
              <a:ext cx="6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it-IT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CLASSE</a:t>
              </a:r>
              <a:endParaRPr lang="it-IT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66570" name="Text Box 10"/>
            <p:cNvSpPr txBox="1">
              <a:spLocks noChangeArrowheads="1"/>
            </p:cNvSpPr>
            <p:nvPr/>
          </p:nvSpPr>
          <p:spPr bwMode="auto">
            <a:xfrm>
              <a:off x="404" y="1419"/>
              <a:ext cx="6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it-IT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ORDINE</a:t>
              </a:r>
              <a:endParaRPr lang="it-IT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66571" name="Text Box 11"/>
            <p:cNvSpPr txBox="1">
              <a:spLocks noChangeArrowheads="1"/>
            </p:cNvSpPr>
            <p:nvPr/>
          </p:nvSpPr>
          <p:spPr bwMode="auto">
            <a:xfrm>
              <a:off x="1245" y="2264"/>
              <a:ext cx="6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it-IT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SPECIE</a:t>
              </a:r>
              <a:endParaRPr lang="it-IT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66572" name="Text Box 12"/>
            <p:cNvSpPr txBox="1">
              <a:spLocks noChangeArrowheads="1"/>
            </p:cNvSpPr>
            <p:nvPr/>
          </p:nvSpPr>
          <p:spPr bwMode="auto">
            <a:xfrm>
              <a:off x="965" y="1983"/>
              <a:ext cx="7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it-IT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GENERE</a:t>
              </a:r>
            </a:p>
          </p:txBody>
        </p:sp>
        <p:sp>
          <p:nvSpPr>
            <p:cNvPr id="66573" name="Text Box 13"/>
            <p:cNvSpPr txBox="1">
              <a:spLocks noChangeArrowheads="1"/>
            </p:cNvSpPr>
            <p:nvPr/>
          </p:nvSpPr>
          <p:spPr bwMode="auto">
            <a:xfrm>
              <a:off x="684" y="1701"/>
              <a:ext cx="8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it-IT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FAMIGLIA</a:t>
              </a:r>
              <a:endParaRPr lang="it-IT" b="1" dirty="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</p:grpSp>
      <p:sp>
        <p:nvSpPr>
          <p:cNvPr id="27652" name="Text Box 14"/>
          <p:cNvSpPr txBox="1">
            <a:spLocks noChangeArrowheads="1"/>
          </p:cNvSpPr>
          <p:nvPr/>
        </p:nvSpPr>
        <p:spPr bwMode="auto">
          <a:xfrm>
            <a:off x="3747513" y="5875525"/>
            <a:ext cx="3409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t-IT" altLang="it-IT" sz="1600" b="1" dirty="0">
                <a:latin typeface="Times New Roman" pitchFamily="18" charset="0"/>
              </a:rPr>
              <a:t>Triglia di scoglio, </a:t>
            </a:r>
            <a:r>
              <a:rPr lang="it-IT" altLang="it-IT" sz="1600" b="1" i="1" dirty="0" err="1">
                <a:latin typeface="Times New Roman" pitchFamily="18" charset="0"/>
              </a:rPr>
              <a:t>Mullus</a:t>
            </a:r>
            <a:r>
              <a:rPr lang="it-IT" altLang="it-IT" sz="1600" b="1" i="1" dirty="0">
                <a:latin typeface="Times New Roman" pitchFamily="18" charset="0"/>
              </a:rPr>
              <a:t> </a:t>
            </a:r>
            <a:r>
              <a:rPr lang="it-IT" altLang="it-IT" sz="1600" b="1" i="1" dirty="0" err="1">
                <a:latin typeface="Times New Roman" pitchFamily="18" charset="0"/>
              </a:rPr>
              <a:t>surmuletus</a:t>
            </a:r>
            <a:r>
              <a:rPr lang="it-IT" altLang="it-IT" sz="1600" b="1" i="1" dirty="0">
                <a:latin typeface="Times New Roman" pitchFamily="18" charset="0"/>
              </a:rPr>
              <a:t>           </a:t>
            </a:r>
          </a:p>
        </p:txBody>
      </p:sp>
      <p:sp>
        <p:nvSpPr>
          <p:cNvPr id="27653" name="Text Box 15"/>
          <p:cNvSpPr txBox="1">
            <a:spLocks noChangeArrowheads="1"/>
          </p:cNvSpPr>
          <p:nvPr/>
        </p:nvSpPr>
        <p:spPr bwMode="auto">
          <a:xfrm>
            <a:off x="240725" y="5882700"/>
            <a:ext cx="31638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t-IT" altLang="it-IT" sz="1600" b="1" dirty="0">
                <a:latin typeface="Times New Roman" pitchFamily="18" charset="0"/>
              </a:rPr>
              <a:t>Triglia di fango, </a:t>
            </a:r>
            <a:r>
              <a:rPr lang="it-IT" altLang="it-IT" sz="1600" b="1" i="1" dirty="0" err="1">
                <a:latin typeface="Times New Roman" pitchFamily="18" charset="0"/>
              </a:rPr>
              <a:t>Mullus</a:t>
            </a:r>
            <a:r>
              <a:rPr lang="it-IT" altLang="it-IT" sz="1600" b="1" i="1" dirty="0">
                <a:latin typeface="Times New Roman" pitchFamily="18" charset="0"/>
              </a:rPr>
              <a:t> </a:t>
            </a:r>
            <a:r>
              <a:rPr lang="it-IT" altLang="it-IT" sz="1600" b="1" i="1" dirty="0" err="1">
                <a:latin typeface="Times New Roman" pitchFamily="18" charset="0"/>
              </a:rPr>
              <a:t>barbatus</a:t>
            </a:r>
            <a:endParaRPr lang="it-IT" altLang="it-IT" sz="1600" b="1" i="1" dirty="0">
              <a:latin typeface="Times New Roman" pitchFamily="18" charset="0"/>
            </a:endParaRPr>
          </a:p>
        </p:txBody>
      </p:sp>
      <p:sp>
        <p:nvSpPr>
          <p:cNvPr id="53257" name="Text Box 21"/>
          <p:cNvSpPr txBox="1">
            <a:spLocks noChangeArrowheads="1"/>
          </p:cNvSpPr>
          <p:nvPr/>
        </p:nvSpPr>
        <p:spPr bwMode="auto">
          <a:xfrm>
            <a:off x="1235075" y="640874"/>
            <a:ext cx="6689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DENOMINAZIONE SCIENTIFICA</a:t>
            </a:r>
          </a:p>
        </p:txBody>
      </p:sp>
      <p:pic>
        <p:nvPicPr>
          <p:cNvPr id="27658" name="Picture 22" descr="Mullus barbatu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62" y="4389169"/>
            <a:ext cx="3538537" cy="1485900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Text Box 23"/>
          <p:cNvSpPr txBox="1">
            <a:spLocks noChangeArrowheads="1"/>
          </p:cNvSpPr>
          <p:nvPr/>
        </p:nvSpPr>
        <p:spPr bwMode="auto">
          <a:xfrm>
            <a:off x="2900363" y="4364038"/>
            <a:ext cx="873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t-IT" altLang="it-IT" sz="900" b="1">
                <a:solidFill>
                  <a:schemeClr val="bg1"/>
                </a:solidFill>
                <a:latin typeface="Times New Roman" pitchFamily="18" charset="0"/>
              </a:rPr>
              <a:t>Foto FishBase</a:t>
            </a:r>
          </a:p>
        </p:txBody>
      </p:sp>
      <p:pic>
        <p:nvPicPr>
          <p:cNvPr id="27660" name="Picture 24" descr="Mullus surmule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50" y="4406900"/>
            <a:ext cx="3611563" cy="1384300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1" name="Text Box 25"/>
          <p:cNvSpPr txBox="1">
            <a:spLocks noChangeArrowheads="1"/>
          </p:cNvSpPr>
          <p:nvPr/>
        </p:nvSpPr>
        <p:spPr bwMode="auto">
          <a:xfrm>
            <a:off x="6540500" y="4416425"/>
            <a:ext cx="873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t-IT" altLang="it-IT" sz="900" b="1">
                <a:solidFill>
                  <a:schemeClr val="bg1"/>
                </a:solidFill>
                <a:latin typeface="Times New Roman" pitchFamily="18" charset="0"/>
              </a:rPr>
              <a:t>Foto FishBase</a:t>
            </a:r>
            <a:endParaRPr lang="it-IT" altLang="it-IT" sz="900">
              <a:latin typeface="Times New Roman" pitchFamily="18" charset="0"/>
            </a:endParaRP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699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35" t="54185" r="4089" b="21871"/>
          <a:stretch/>
        </p:blipFill>
        <p:spPr bwMode="auto">
          <a:xfrm>
            <a:off x="7193217" y="4364038"/>
            <a:ext cx="1903412" cy="2052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2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96981" y="2002009"/>
            <a:ext cx="8824049" cy="4447305"/>
            <a:chOff x="56" y="864"/>
            <a:chExt cx="5616" cy="3118"/>
          </a:xfrm>
        </p:grpSpPr>
        <p:pic>
          <p:nvPicPr>
            <p:cNvPr id="2867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" y="864"/>
              <a:ext cx="5616" cy="3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9" name="Text Box 4"/>
            <p:cNvSpPr txBox="1">
              <a:spLocks noChangeArrowheads="1"/>
            </p:cNvSpPr>
            <p:nvPr/>
          </p:nvSpPr>
          <p:spPr bwMode="auto">
            <a:xfrm>
              <a:off x="1008" y="1106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it-IT" altLang="it-IT" b="1">
                  <a:solidFill>
                    <a:srgbClr val="FF0000"/>
                  </a:solidFill>
                  <a:latin typeface="Times New Roman" pitchFamily="18" charset="0"/>
                </a:rPr>
                <a:t>18</a:t>
              </a:r>
            </a:p>
          </p:txBody>
        </p:sp>
        <p:sp>
          <p:nvSpPr>
            <p:cNvPr id="28680" name="Oval 5"/>
            <p:cNvSpPr>
              <a:spLocks noChangeArrowheads="1"/>
            </p:cNvSpPr>
            <p:nvPr/>
          </p:nvSpPr>
          <p:spPr bwMode="auto">
            <a:xfrm>
              <a:off x="1008" y="1104"/>
              <a:ext cx="288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8681" name="Text Box 6"/>
            <p:cNvSpPr txBox="1">
              <a:spLocks noChangeArrowheads="1"/>
            </p:cNvSpPr>
            <p:nvPr/>
          </p:nvSpPr>
          <p:spPr bwMode="auto">
            <a:xfrm>
              <a:off x="1392" y="1680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it-IT" altLang="it-IT" b="1">
                  <a:solidFill>
                    <a:srgbClr val="FF0000"/>
                  </a:solidFill>
                  <a:latin typeface="Times New Roman" pitchFamily="18" charset="0"/>
                </a:rPr>
                <a:t>67</a:t>
              </a:r>
            </a:p>
          </p:txBody>
        </p:sp>
        <p:sp>
          <p:nvSpPr>
            <p:cNvPr id="28682" name="Oval 7"/>
            <p:cNvSpPr>
              <a:spLocks noChangeArrowheads="1"/>
            </p:cNvSpPr>
            <p:nvPr/>
          </p:nvSpPr>
          <p:spPr bwMode="auto">
            <a:xfrm>
              <a:off x="1392" y="1678"/>
              <a:ext cx="288" cy="24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8683" name="Text Box 8"/>
            <p:cNvSpPr txBox="1">
              <a:spLocks noChangeArrowheads="1"/>
            </p:cNvSpPr>
            <p:nvPr/>
          </p:nvSpPr>
          <p:spPr bwMode="auto">
            <a:xfrm>
              <a:off x="720" y="1920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it-IT" altLang="it-IT" b="1">
                  <a:solidFill>
                    <a:srgbClr val="FF0000"/>
                  </a:solidFill>
                  <a:latin typeface="Times New Roman" pitchFamily="18" charset="0"/>
                </a:rPr>
                <a:t>61</a:t>
              </a:r>
            </a:p>
          </p:txBody>
        </p:sp>
        <p:sp>
          <p:nvSpPr>
            <p:cNvPr id="28684" name="Oval 9"/>
            <p:cNvSpPr>
              <a:spLocks noChangeArrowheads="1"/>
            </p:cNvSpPr>
            <p:nvPr/>
          </p:nvSpPr>
          <p:spPr bwMode="auto">
            <a:xfrm>
              <a:off x="720" y="1918"/>
              <a:ext cx="288" cy="24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8685" name="Text Box 10"/>
            <p:cNvSpPr txBox="1">
              <a:spLocks noChangeArrowheads="1"/>
            </p:cNvSpPr>
            <p:nvPr/>
          </p:nvSpPr>
          <p:spPr bwMode="auto">
            <a:xfrm>
              <a:off x="720" y="2400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it-IT" altLang="it-IT" b="1">
                  <a:solidFill>
                    <a:srgbClr val="FF0000"/>
                  </a:solidFill>
                  <a:latin typeface="Times New Roman" pitchFamily="18" charset="0"/>
                </a:rPr>
                <a:t>71</a:t>
              </a:r>
            </a:p>
          </p:txBody>
        </p:sp>
        <p:sp>
          <p:nvSpPr>
            <p:cNvPr id="28686" name="Oval 11"/>
            <p:cNvSpPr>
              <a:spLocks noChangeArrowheads="1"/>
            </p:cNvSpPr>
            <p:nvPr/>
          </p:nvSpPr>
          <p:spPr bwMode="auto">
            <a:xfrm>
              <a:off x="720" y="2398"/>
              <a:ext cx="288" cy="24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8687" name="Text Box 12"/>
            <p:cNvSpPr txBox="1">
              <a:spLocks noChangeArrowheads="1"/>
            </p:cNvSpPr>
            <p:nvPr/>
          </p:nvSpPr>
          <p:spPr bwMode="auto">
            <a:xfrm>
              <a:off x="1440" y="2208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it-IT" altLang="it-IT" b="1">
                  <a:solidFill>
                    <a:srgbClr val="FF0000"/>
                  </a:solidFill>
                  <a:latin typeface="Times New Roman" pitchFamily="18" charset="0"/>
                </a:rPr>
                <a:t>77</a:t>
              </a:r>
            </a:p>
          </p:txBody>
        </p:sp>
        <p:sp>
          <p:nvSpPr>
            <p:cNvPr id="28688" name="Oval 13"/>
            <p:cNvSpPr>
              <a:spLocks noChangeArrowheads="1"/>
            </p:cNvSpPr>
            <p:nvPr/>
          </p:nvSpPr>
          <p:spPr bwMode="auto">
            <a:xfrm>
              <a:off x="1440" y="2206"/>
              <a:ext cx="288" cy="24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8689" name="Text Box 14"/>
            <p:cNvSpPr txBox="1">
              <a:spLocks noChangeArrowheads="1"/>
            </p:cNvSpPr>
            <p:nvPr/>
          </p:nvSpPr>
          <p:spPr bwMode="auto">
            <a:xfrm>
              <a:off x="2640" y="1776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it-IT" altLang="it-IT" b="1">
                  <a:solidFill>
                    <a:srgbClr val="FF0000"/>
                  </a:solidFill>
                  <a:latin typeface="Times New Roman" pitchFamily="18" charset="0"/>
                </a:rPr>
                <a:t>21</a:t>
              </a:r>
            </a:p>
          </p:txBody>
        </p:sp>
        <p:sp>
          <p:nvSpPr>
            <p:cNvPr id="28690" name="Oval 15"/>
            <p:cNvSpPr>
              <a:spLocks noChangeArrowheads="1"/>
            </p:cNvSpPr>
            <p:nvPr/>
          </p:nvSpPr>
          <p:spPr bwMode="auto">
            <a:xfrm>
              <a:off x="2640" y="1774"/>
              <a:ext cx="288" cy="24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8691" name="Text Box 16"/>
            <p:cNvSpPr txBox="1">
              <a:spLocks noChangeArrowheads="1"/>
            </p:cNvSpPr>
            <p:nvPr/>
          </p:nvSpPr>
          <p:spPr bwMode="auto">
            <a:xfrm>
              <a:off x="3312" y="1296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it-IT" altLang="it-IT" b="1">
                  <a:solidFill>
                    <a:srgbClr val="FF0000"/>
                  </a:solidFill>
                  <a:latin typeface="Times New Roman" pitchFamily="18" charset="0"/>
                </a:rPr>
                <a:t>27</a:t>
              </a:r>
            </a:p>
          </p:txBody>
        </p:sp>
        <p:sp>
          <p:nvSpPr>
            <p:cNvPr id="28692" name="Oval 17"/>
            <p:cNvSpPr>
              <a:spLocks noChangeArrowheads="1"/>
            </p:cNvSpPr>
            <p:nvPr/>
          </p:nvSpPr>
          <p:spPr bwMode="auto">
            <a:xfrm>
              <a:off x="3312" y="1294"/>
              <a:ext cx="288" cy="24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8693" name="Text Box 18"/>
            <p:cNvSpPr txBox="1">
              <a:spLocks noChangeArrowheads="1"/>
            </p:cNvSpPr>
            <p:nvPr/>
          </p:nvSpPr>
          <p:spPr bwMode="auto">
            <a:xfrm>
              <a:off x="2640" y="2160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it-IT" altLang="it-IT" b="1">
                  <a:solidFill>
                    <a:srgbClr val="FF0000"/>
                  </a:solidFill>
                  <a:latin typeface="Times New Roman" pitchFamily="18" charset="0"/>
                </a:rPr>
                <a:t>31</a:t>
              </a:r>
            </a:p>
          </p:txBody>
        </p:sp>
        <p:sp>
          <p:nvSpPr>
            <p:cNvPr id="28694" name="Oval 19"/>
            <p:cNvSpPr>
              <a:spLocks noChangeArrowheads="1"/>
            </p:cNvSpPr>
            <p:nvPr/>
          </p:nvSpPr>
          <p:spPr bwMode="auto">
            <a:xfrm>
              <a:off x="2640" y="2158"/>
              <a:ext cx="288" cy="24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8695" name="Text Box 20"/>
            <p:cNvSpPr txBox="1">
              <a:spLocks noChangeArrowheads="1"/>
            </p:cNvSpPr>
            <p:nvPr/>
          </p:nvSpPr>
          <p:spPr bwMode="auto">
            <a:xfrm>
              <a:off x="2976" y="2160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it-IT" altLang="it-IT" b="1">
                  <a:solidFill>
                    <a:srgbClr val="FF0000"/>
                  </a:solidFill>
                  <a:latin typeface="Times New Roman" pitchFamily="18" charset="0"/>
                </a:rPr>
                <a:t>34</a:t>
              </a:r>
            </a:p>
          </p:txBody>
        </p:sp>
        <p:sp>
          <p:nvSpPr>
            <p:cNvPr id="28696" name="Oval 21"/>
            <p:cNvSpPr>
              <a:spLocks noChangeArrowheads="1"/>
            </p:cNvSpPr>
            <p:nvPr/>
          </p:nvSpPr>
          <p:spPr bwMode="auto">
            <a:xfrm>
              <a:off x="2976" y="2158"/>
              <a:ext cx="288" cy="24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8697" name="Text Box 22"/>
            <p:cNvSpPr txBox="1">
              <a:spLocks noChangeArrowheads="1"/>
            </p:cNvSpPr>
            <p:nvPr/>
          </p:nvSpPr>
          <p:spPr bwMode="auto">
            <a:xfrm>
              <a:off x="3552" y="1920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it-IT" altLang="it-IT" b="1">
                  <a:solidFill>
                    <a:srgbClr val="FF0000"/>
                  </a:solidFill>
                  <a:latin typeface="Times New Roman" pitchFamily="18" charset="0"/>
                </a:rPr>
                <a:t>37</a:t>
              </a:r>
            </a:p>
          </p:txBody>
        </p:sp>
        <p:sp>
          <p:nvSpPr>
            <p:cNvPr id="28698" name="Oval 23"/>
            <p:cNvSpPr>
              <a:spLocks noChangeArrowheads="1"/>
            </p:cNvSpPr>
            <p:nvPr/>
          </p:nvSpPr>
          <p:spPr bwMode="auto">
            <a:xfrm>
              <a:off x="3552" y="1918"/>
              <a:ext cx="288" cy="24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8699" name="Text Box 24"/>
            <p:cNvSpPr txBox="1">
              <a:spLocks noChangeArrowheads="1"/>
            </p:cNvSpPr>
            <p:nvPr/>
          </p:nvSpPr>
          <p:spPr bwMode="auto">
            <a:xfrm>
              <a:off x="4176" y="2832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it-IT" altLang="it-IT" b="1">
                  <a:solidFill>
                    <a:srgbClr val="FF0000"/>
                  </a:solidFill>
                  <a:latin typeface="Times New Roman" pitchFamily="18" charset="0"/>
                </a:rPr>
                <a:t>51</a:t>
              </a:r>
            </a:p>
          </p:txBody>
        </p:sp>
        <p:sp>
          <p:nvSpPr>
            <p:cNvPr id="28700" name="Oval 25"/>
            <p:cNvSpPr>
              <a:spLocks noChangeArrowheads="1"/>
            </p:cNvSpPr>
            <p:nvPr/>
          </p:nvSpPr>
          <p:spPr bwMode="auto">
            <a:xfrm>
              <a:off x="4176" y="2830"/>
              <a:ext cx="288" cy="24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8701" name="Text Box 26"/>
            <p:cNvSpPr txBox="1">
              <a:spLocks noChangeArrowheads="1"/>
            </p:cNvSpPr>
            <p:nvPr/>
          </p:nvSpPr>
          <p:spPr bwMode="auto">
            <a:xfrm>
              <a:off x="4656" y="2880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it-IT" altLang="it-IT" b="1">
                  <a:solidFill>
                    <a:srgbClr val="FF0000"/>
                  </a:solidFill>
                  <a:latin typeface="Times New Roman" pitchFamily="18" charset="0"/>
                </a:rPr>
                <a:t>57</a:t>
              </a:r>
            </a:p>
          </p:txBody>
        </p:sp>
        <p:sp>
          <p:nvSpPr>
            <p:cNvPr id="28702" name="Oval 27"/>
            <p:cNvSpPr>
              <a:spLocks noChangeArrowheads="1"/>
            </p:cNvSpPr>
            <p:nvPr/>
          </p:nvSpPr>
          <p:spPr bwMode="auto">
            <a:xfrm>
              <a:off x="4656" y="2878"/>
              <a:ext cx="288" cy="24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8703" name="Text Box 28"/>
            <p:cNvSpPr txBox="1">
              <a:spLocks noChangeArrowheads="1"/>
            </p:cNvSpPr>
            <p:nvPr/>
          </p:nvSpPr>
          <p:spPr bwMode="auto">
            <a:xfrm>
              <a:off x="5232" y="1970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it-IT" altLang="it-IT" b="1">
                  <a:solidFill>
                    <a:srgbClr val="FF0000"/>
                  </a:solidFill>
                  <a:latin typeface="Times New Roman" pitchFamily="18" charset="0"/>
                </a:rPr>
                <a:t>61</a:t>
              </a:r>
            </a:p>
          </p:txBody>
        </p:sp>
        <p:sp>
          <p:nvSpPr>
            <p:cNvPr id="28704" name="Oval 29"/>
            <p:cNvSpPr>
              <a:spLocks noChangeArrowheads="1"/>
            </p:cNvSpPr>
            <p:nvPr/>
          </p:nvSpPr>
          <p:spPr bwMode="auto">
            <a:xfrm>
              <a:off x="5232" y="1968"/>
              <a:ext cx="288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8705" name="Text Box 30"/>
            <p:cNvSpPr txBox="1">
              <a:spLocks noChangeArrowheads="1"/>
            </p:cNvSpPr>
            <p:nvPr/>
          </p:nvSpPr>
          <p:spPr bwMode="auto">
            <a:xfrm>
              <a:off x="2016" y="2786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it-IT" altLang="it-IT" b="1">
                  <a:solidFill>
                    <a:srgbClr val="FF0000"/>
                  </a:solidFill>
                  <a:latin typeface="Times New Roman" pitchFamily="18" charset="0"/>
                </a:rPr>
                <a:t>87</a:t>
              </a:r>
            </a:p>
          </p:txBody>
        </p:sp>
        <p:sp>
          <p:nvSpPr>
            <p:cNvPr id="28706" name="Oval 31"/>
            <p:cNvSpPr>
              <a:spLocks noChangeArrowheads="1"/>
            </p:cNvSpPr>
            <p:nvPr/>
          </p:nvSpPr>
          <p:spPr bwMode="auto">
            <a:xfrm>
              <a:off x="2016" y="2784"/>
              <a:ext cx="288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8707" name="Text Box 32"/>
            <p:cNvSpPr txBox="1">
              <a:spLocks noChangeArrowheads="1"/>
            </p:cNvSpPr>
            <p:nvPr/>
          </p:nvSpPr>
          <p:spPr bwMode="auto">
            <a:xfrm>
              <a:off x="3360" y="2880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it-IT" altLang="it-IT" b="1">
                  <a:solidFill>
                    <a:srgbClr val="FF0000"/>
                  </a:solidFill>
                  <a:latin typeface="Times New Roman" pitchFamily="18" charset="0"/>
                </a:rPr>
                <a:t>47</a:t>
              </a:r>
            </a:p>
          </p:txBody>
        </p:sp>
        <p:sp>
          <p:nvSpPr>
            <p:cNvPr id="28708" name="Oval 33"/>
            <p:cNvSpPr>
              <a:spLocks noChangeArrowheads="1"/>
            </p:cNvSpPr>
            <p:nvPr/>
          </p:nvSpPr>
          <p:spPr bwMode="auto">
            <a:xfrm>
              <a:off x="3360" y="2878"/>
              <a:ext cx="288" cy="24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8709" name="Text Box 34"/>
            <p:cNvSpPr txBox="1">
              <a:spLocks noChangeArrowheads="1"/>
            </p:cNvSpPr>
            <p:nvPr/>
          </p:nvSpPr>
          <p:spPr bwMode="auto">
            <a:xfrm>
              <a:off x="240" y="3072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it-IT" altLang="it-IT" b="1">
                  <a:solidFill>
                    <a:srgbClr val="FF0000"/>
                  </a:solidFill>
                  <a:latin typeface="Times New Roman" pitchFamily="18" charset="0"/>
                </a:rPr>
                <a:t>57</a:t>
              </a:r>
            </a:p>
          </p:txBody>
        </p:sp>
        <p:sp>
          <p:nvSpPr>
            <p:cNvPr id="28710" name="Oval 35"/>
            <p:cNvSpPr>
              <a:spLocks noChangeArrowheads="1"/>
            </p:cNvSpPr>
            <p:nvPr/>
          </p:nvSpPr>
          <p:spPr bwMode="auto">
            <a:xfrm>
              <a:off x="240" y="3070"/>
              <a:ext cx="288" cy="24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8711" name="Text Box 36"/>
            <p:cNvSpPr txBox="1">
              <a:spLocks noChangeArrowheads="1"/>
            </p:cNvSpPr>
            <p:nvPr/>
          </p:nvSpPr>
          <p:spPr bwMode="auto">
            <a:xfrm>
              <a:off x="336" y="3408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it-IT" altLang="it-IT" b="1">
                  <a:solidFill>
                    <a:srgbClr val="FF0000"/>
                  </a:solidFill>
                  <a:latin typeface="Times New Roman" pitchFamily="18" charset="0"/>
                </a:rPr>
                <a:t>58</a:t>
              </a:r>
            </a:p>
          </p:txBody>
        </p:sp>
        <p:sp>
          <p:nvSpPr>
            <p:cNvPr id="28712" name="Oval 37"/>
            <p:cNvSpPr>
              <a:spLocks noChangeArrowheads="1"/>
            </p:cNvSpPr>
            <p:nvPr/>
          </p:nvSpPr>
          <p:spPr bwMode="auto">
            <a:xfrm>
              <a:off x="336" y="3406"/>
              <a:ext cx="288" cy="24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8713" name="Text Box 38"/>
            <p:cNvSpPr txBox="1">
              <a:spLocks noChangeArrowheads="1"/>
            </p:cNvSpPr>
            <p:nvPr/>
          </p:nvSpPr>
          <p:spPr bwMode="auto">
            <a:xfrm>
              <a:off x="1152" y="3072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it-IT" altLang="it-IT" b="1">
                  <a:solidFill>
                    <a:srgbClr val="FF0000"/>
                  </a:solidFill>
                  <a:latin typeface="Times New Roman" pitchFamily="18" charset="0"/>
                </a:rPr>
                <a:t>81</a:t>
              </a:r>
            </a:p>
          </p:txBody>
        </p:sp>
        <p:sp>
          <p:nvSpPr>
            <p:cNvPr id="28714" name="Oval 39"/>
            <p:cNvSpPr>
              <a:spLocks noChangeArrowheads="1"/>
            </p:cNvSpPr>
            <p:nvPr/>
          </p:nvSpPr>
          <p:spPr bwMode="auto">
            <a:xfrm>
              <a:off x="1152" y="3070"/>
              <a:ext cx="288" cy="24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8715" name="Text Box 40"/>
            <p:cNvSpPr txBox="1">
              <a:spLocks noChangeArrowheads="1"/>
            </p:cNvSpPr>
            <p:nvPr/>
          </p:nvSpPr>
          <p:spPr bwMode="auto">
            <a:xfrm>
              <a:off x="1248" y="3504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it-IT" altLang="it-IT" b="1">
                  <a:solidFill>
                    <a:srgbClr val="FF0000"/>
                  </a:solidFill>
                  <a:latin typeface="Times New Roman" pitchFamily="18" charset="0"/>
                </a:rPr>
                <a:t>88</a:t>
              </a:r>
            </a:p>
          </p:txBody>
        </p:sp>
        <p:sp>
          <p:nvSpPr>
            <p:cNvPr id="28716" name="Oval 41"/>
            <p:cNvSpPr>
              <a:spLocks noChangeArrowheads="1"/>
            </p:cNvSpPr>
            <p:nvPr/>
          </p:nvSpPr>
          <p:spPr bwMode="auto">
            <a:xfrm>
              <a:off x="1248" y="3502"/>
              <a:ext cx="288" cy="24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8717" name="Text Box 42"/>
            <p:cNvSpPr txBox="1">
              <a:spLocks noChangeArrowheads="1"/>
            </p:cNvSpPr>
            <p:nvPr/>
          </p:nvSpPr>
          <p:spPr bwMode="auto">
            <a:xfrm>
              <a:off x="2976" y="3456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it-IT" altLang="it-IT" b="1">
                  <a:solidFill>
                    <a:srgbClr val="FF0000"/>
                  </a:solidFill>
                  <a:latin typeface="Times New Roman" pitchFamily="18" charset="0"/>
                </a:rPr>
                <a:t>48</a:t>
              </a:r>
            </a:p>
          </p:txBody>
        </p:sp>
        <p:sp>
          <p:nvSpPr>
            <p:cNvPr id="28718" name="Oval 43"/>
            <p:cNvSpPr>
              <a:spLocks noChangeArrowheads="1"/>
            </p:cNvSpPr>
            <p:nvPr/>
          </p:nvSpPr>
          <p:spPr bwMode="auto">
            <a:xfrm>
              <a:off x="2976" y="3454"/>
              <a:ext cx="288" cy="24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8719" name="Text Box 44"/>
            <p:cNvSpPr txBox="1">
              <a:spLocks noChangeArrowheads="1"/>
            </p:cNvSpPr>
            <p:nvPr/>
          </p:nvSpPr>
          <p:spPr bwMode="auto">
            <a:xfrm>
              <a:off x="4224" y="3312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it-IT" altLang="it-IT" b="1">
                  <a:solidFill>
                    <a:srgbClr val="FF0000"/>
                  </a:solidFill>
                  <a:latin typeface="Times New Roman" pitchFamily="18" charset="0"/>
                </a:rPr>
                <a:t>58</a:t>
              </a:r>
            </a:p>
          </p:txBody>
        </p:sp>
        <p:sp>
          <p:nvSpPr>
            <p:cNvPr id="28720" name="Oval 45"/>
            <p:cNvSpPr>
              <a:spLocks noChangeArrowheads="1"/>
            </p:cNvSpPr>
            <p:nvPr/>
          </p:nvSpPr>
          <p:spPr bwMode="auto">
            <a:xfrm>
              <a:off x="4224" y="3310"/>
              <a:ext cx="288" cy="24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8721" name="Text Box 46"/>
            <p:cNvSpPr txBox="1">
              <a:spLocks noChangeArrowheads="1"/>
            </p:cNvSpPr>
            <p:nvPr/>
          </p:nvSpPr>
          <p:spPr bwMode="auto">
            <a:xfrm>
              <a:off x="4512" y="1056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it-IT" altLang="it-IT" b="1">
                  <a:solidFill>
                    <a:srgbClr val="FF0000"/>
                  </a:solidFill>
                  <a:latin typeface="Times New Roman" pitchFamily="18" charset="0"/>
                </a:rPr>
                <a:t>18</a:t>
              </a:r>
            </a:p>
          </p:txBody>
        </p:sp>
        <p:sp>
          <p:nvSpPr>
            <p:cNvPr id="28722" name="Oval 47"/>
            <p:cNvSpPr>
              <a:spLocks noChangeArrowheads="1"/>
            </p:cNvSpPr>
            <p:nvPr/>
          </p:nvSpPr>
          <p:spPr bwMode="auto">
            <a:xfrm>
              <a:off x="4512" y="1054"/>
              <a:ext cx="288" cy="24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8723" name="Text Box 48"/>
            <p:cNvSpPr txBox="1">
              <a:spLocks noChangeArrowheads="1"/>
            </p:cNvSpPr>
            <p:nvPr/>
          </p:nvSpPr>
          <p:spPr bwMode="auto">
            <a:xfrm>
              <a:off x="2880" y="2928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it-IT" altLang="it-IT" b="1">
                  <a:solidFill>
                    <a:srgbClr val="FF0000"/>
                  </a:solidFill>
                  <a:latin typeface="Times New Roman" pitchFamily="18" charset="0"/>
                </a:rPr>
                <a:t>41</a:t>
              </a:r>
            </a:p>
          </p:txBody>
        </p:sp>
        <p:sp>
          <p:nvSpPr>
            <p:cNvPr id="28724" name="Oval 49"/>
            <p:cNvSpPr>
              <a:spLocks noChangeArrowheads="1"/>
            </p:cNvSpPr>
            <p:nvPr/>
          </p:nvSpPr>
          <p:spPr bwMode="auto">
            <a:xfrm>
              <a:off x="2880" y="2926"/>
              <a:ext cx="288" cy="24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8725" name="Text Box 50"/>
            <p:cNvSpPr txBox="1">
              <a:spLocks noChangeArrowheads="1"/>
            </p:cNvSpPr>
            <p:nvPr/>
          </p:nvSpPr>
          <p:spPr bwMode="auto">
            <a:xfrm>
              <a:off x="5232" y="2400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it-IT" altLang="it-IT" b="1">
                  <a:solidFill>
                    <a:srgbClr val="FF0000"/>
                  </a:solidFill>
                  <a:latin typeface="Times New Roman" pitchFamily="18" charset="0"/>
                </a:rPr>
                <a:t>71</a:t>
              </a:r>
            </a:p>
          </p:txBody>
        </p:sp>
        <p:sp>
          <p:nvSpPr>
            <p:cNvPr id="28726" name="Oval 51"/>
            <p:cNvSpPr>
              <a:spLocks noChangeArrowheads="1"/>
            </p:cNvSpPr>
            <p:nvPr/>
          </p:nvSpPr>
          <p:spPr bwMode="auto">
            <a:xfrm>
              <a:off x="5232" y="2398"/>
              <a:ext cx="288" cy="24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sp>
        <p:nvSpPr>
          <p:cNvPr id="28675" name="Text Box 52"/>
          <p:cNvSpPr txBox="1">
            <a:spLocks noChangeArrowheads="1"/>
          </p:cNvSpPr>
          <p:nvPr/>
        </p:nvSpPr>
        <p:spPr bwMode="auto">
          <a:xfrm>
            <a:off x="2217738" y="1663973"/>
            <a:ext cx="4543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t-IT" altLang="it-IT" sz="2000" b="1" dirty="0">
                <a:solidFill>
                  <a:srgbClr val="FF0000"/>
                </a:solidFill>
                <a:latin typeface="Times New Roman" pitchFamily="18" charset="0"/>
              </a:rPr>
              <a:t>FAO: Principali aree statistiche di pesca</a:t>
            </a:r>
            <a:endParaRPr lang="it-IT" altLang="it-IT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4276" name="Text Box 57"/>
          <p:cNvSpPr txBox="1">
            <a:spLocks noChangeArrowheads="1"/>
          </p:cNvSpPr>
          <p:nvPr/>
        </p:nvSpPr>
        <p:spPr bwMode="auto">
          <a:xfrm>
            <a:off x="719325" y="1079773"/>
            <a:ext cx="76890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ZONA DI ORIGINE: </a:t>
            </a:r>
            <a:r>
              <a:rPr lang="it-IT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REG. CE 1379/2013</a:t>
            </a:r>
            <a:endParaRPr lang="it-IT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6" name="Immagin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57"/>
          <p:cNvSpPr txBox="1">
            <a:spLocks noChangeArrowheads="1"/>
          </p:cNvSpPr>
          <p:nvPr/>
        </p:nvSpPr>
        <p:spPr bwMode="auto">
          <a:xfrm>
            <a:off x="719325" y="1079773"/>
            <a:ext cx="76890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ZONA DI ORIGINE: </a:t>
            </a:r>
            <a:r>
              <a:rPr lang="it-IT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REG. CE 1379/2013</a:t>
            </a:r>
            <a:endParaRPr lang="it-IT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6" name="Immagine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6993"/>
          </a:xfrm>
          <a:prstGeom prst="rect">
            <a:avLst/>
          </a:prstGeom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0" y="1569548"/>
            <a:ext cx="8861208" cy="502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62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2"/>
          <p:cNvSpPr/>
          <p:nvPr/>
        </p:nvSpPr>
        <p:spPr>
          <a:xfrm>
            <a:off x="2238480" y="3244320"/>
            <a:ext cx="4666320" cy="20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699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95536" y="112474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OBBLIGHI DEGLI OPERATORI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83568" y="1408708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CIASCUN OPERATORE, OGNUNO PER LA PROPRIA PARTE DI COMPETENZA, </a:t>
            </a:r>
            <a:r>
              <a:rPr lang="it-IT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 L’OBBLIGO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FORNIRE LE INFORMAZIONI RELATIVE AL PRODOTTO ITTICO COSICCHE’ DA DARE LA </a:t>
            </a:r>
            <a:r>
              <a:rPr lang="it-IT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possibilità </a:t>
            </a:r>
            <a:r>
              <a:rPr lang="it-IT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ricostruire e seguire il percorso dei prodotti della </a:t>
            </a:r>
            <a:r>
              <a:rPr lang="it-IT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pesca e </a:t>
            </a:r>
            <a:r>
              <a:rPr lang="it-IT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dell’acquacoltura attraverso tutte le fasi della produzione, della trasformazione </a:t>
            </a:r>
            <a:r>
              <a:rPr lang="it-IT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della </a:t>
            </a:r>
            <a:r>
              <a:rPr lang="it-IT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distribuzione, dalla cattura o raccolta alla vendita al </a:t>
            </a:r>
            <a:r>
              <a:rPr lang="it-IT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dettaglio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Risultati immagini per tracciabilità pes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7488832" cy="2880320"/>
          </a:xfrm>
          <a:prstGeom prst="rect">
            <a:avLst/>
          </a:prstGeom>
          <a:noFill/>
          <a:effectLst>
            <a:outerShdw blurRad="50800" dist="101600" dir="2700000" algn="tl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07975"/>
            <a:ext cx="9085262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6993"/>
          </a:xfrm>
          <a:prstGeom prst="rect">
            <a:avLst/>
          </a:prstGeom>
        </p:spPr>
      </p:pic>
      <p:sp>
        <p:nvSpPr>
          <p:cNvPr id="4" name="Text Box 57"/>
          <p:cNvSpPr txBox="1">
            <a:spLocks noChangeArrowheads="1"/>
          </p:cNvSpPr>
          <p:nvPr/>
        </p:nvSpPr>
        <p:spPr bwMode="auto">
          <a:xfrm>
            <a:off x="344146" y="779862"/>
            <a:ext cx="84557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SOTTOZONE ZONA </a:t>
            </a:r>
            <a:r>
              <a:rPr lang="it-IT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DI </a:t>
            </a:r>
            <a:r>
              <a:rPr lang="it-IT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ORIGINE – FAO 37</a:t>
            </a:r>
            <a:endParaRPr lang="it-IT" sz="32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2770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-36360" y="4965120"/>
            <a:ext cx="9180000" cy="639000"/>
          </a:xfrm>
          <a:prstGeom prst="rect">
            <a:avLst/>
          </a:prstGeom>
          <a:noFill/>
          <a:ln w="936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2238480" y="3244320"/>
            <a:ext cx="4666320" cy="20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/>
            <a:endParaRPr lang="it-IT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858" y="864096"/>
            <a:ext cx="6143563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077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31156" y="810468"/>
            <a:ext cx="5881688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buFont typeface="Wingdings" pitchFamily="2" charset="2"/>
              <a:buNone/>
            </a:pPr>
            <a:r>
              <a:rPr lang="it-IT" alt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CONFRONTO TRA ETICHETTATURE</a:t>
            </a:r>
            <a:endParaRPr lang="it-IT" alt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003222" y="1167386"/>
            <a:ext cx="7096125" cy="54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it-IT" altLang="it-IT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OCCORRE FARE UN DISTINGUO CIRCA LE INFORMAZIONI OBBLIGATORIE CHE DEVE CONTENERE L’ETICHETTATURA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6993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75173" y="1924516"/>
            <a:ext cx="36004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it-IT" altLang="it-IT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it-IT" altLang="it-IT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PARTITE</a:t>
            </a:r>
            <a:r>
              <a:rPr lang="it-IT" altLang="it-IT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DI PRODOTTI DELLA PESCA</a:t>
            </a:r>
          </a:p>
          <a:p>
            <a:pPr algn="ctr">
              <a:lnSpc>
                <a:spcPct val="80000"/>
              </a:lnSpc>
              <a:defRPr/>
            </a:pPr>
            <a:r>
              <a:rPr lang="it-IT" altLang="it-IT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(ART. 58 Reg. CE 1224/2009</a:t>
            </a:r>
            <a:r>
              <a:rPr lang="it-IT" altLang="it-IT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72000" y="2059937"/>
            <a:ext cx="4104456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it-IT" altLang="it-IT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it-IT" altLang="it-IT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PRODOTTI DELLA PESCA</a:t>
            </a:r>
          </a:p>
          <a:p>
            <a:pPr algn="ctr">
              <a:lnSpc>
                <a:spcPct val="80000"/>
              </a:lnSpc>
              <a:defRPr/>
            </a:pPr>
            <a:r>
              <a:rPr lang="it-IT" altLang="it-IT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(Art. 35 Reg. CE 1379/2013)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89178" y="2684573"/>
            <a:ext cx="3816424" cy="3367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None/>
              <a:tabLst>
                <a:tab pos="177800" algn="l"/>
              </a:tabLst>
              <a:defRPr/>
            </a:pPr>
            <a:r>
              <a:rPr lang="it-IT" alt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a)	numero </a:t>
            </a:r>
            <a:r>
              <a:rPr lang="it-IT" alt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 identificazione di ogni partita;</a:t>
            </a:r>
          </a:p>
          <a:p>
            <a:pPr marL="177800" indent="-177800" algn="just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alt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b)	numero </a:t>
            </a:r>
            <a:r>
              <a:rPr lang="it-IT" alt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 identificazione esterno e nome del peschereccio o nome dell’unità di produzione in acquacoltura;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  <a:tabLst>
                <a:tab pos="177800" algn="l"/>
              </a:tabLst>
              <a:defRPr/>
            </a:pPr>
            <a:r>
              <a:rPr lang="it-IT" alt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c)	codice </a:t>
            </a:r>
            <a:r>
              <a:rPr lang="it-IT" alt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FAO alfa 3 di ogni specie;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  <a:tabLst>
                <a:tab pos="177800" algn="l"/>
              </a:tabLst>
              <a:defRPr/>
            </a:pPr>
            <a:r>
              <a:rPr lang="it-IT" alt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d)	data </a:t>
            </a:r>
            <a:r>
              <a:rPr lang="it-IT" alt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delle catture o data di produzione;</a:t>
            </a:r>
          </a:p>
          <a:p>
            <a:pPr marL="177800" indent="-177800" algn="just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alt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e)	quantitativi </a:t>
            </a:r>
            <a:r>
              <a:rPr lang="it-IT" alt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 ciascuna specie in chilogrammi di peso netto o, se del caso, numero di individui;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  <a:tabLst>
                <a:tab pos="177800" algn="l"/>
              </a:tabLst>
              <a:defRPr/>
            </a:pPr>
            <a:r>
              <a:rPr lang="it-IT" alt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f)	nome </a:t>
            </a:r>
            <a:r>
              <a:rPr lang="it-IT" alt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 indirizzo dei fornitori;</a:t>
            </a:r>
          </a:p>
          <a:p>
            <a:pPr marL="177800" lvl="1" indent="-177800" algn="just">
              <a:lnSpc>
                <a:spcPct val="80000"/>
              </a:lnSpc>
              <a:buFont typeface="Wingdings" pitchFamily="2" charset="2"/>
              <a:buAutoNum type="alphaLcParenR" startAt="7"/>
              <a:defRPr/>
            </a:pPr>
            <a:r>
              <a:rPr lang="it-IT" alt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alt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denominazione commerciale della specie e il suo nome scientifico;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it-IT" alt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alt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metodo di produzione, </a:t>
            </a:r>
            <a:r>
              <a:rPr lang="it-IT" alt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"…</a:t>
            </a:r>
            <a:r>
              <a:rPr lang="it-IT" alt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pescato…" o         "…pescato in acque dolci…" o "…allevato…",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it-IT" alt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alt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zona in cui il prodotto è stato catturato o </a:t>
            </a:r>
            <a:r>
              <a:rPr lang="it-IT" alt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allevato;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it-IT" alt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attrezzi </a:t>
            </a:r>
            <a:r>
              <a:rPr lang="it-IT" alt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 pesca usati nella cattura di pesci, </a:t>
            </a:r>
            <a:r>
              <a:rPr lang="it-IT" alt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it-IT" alt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prodotto è stato scongelato;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it-IT" alt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termine minimo di conservazione, se appropriato.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513064" y="2684573"/>
            <a:ext cx="4019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it-IT" alt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denominazione commerciale della specie e il suo nome scientifico;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it-IT" alt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alt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metodo di produzione, "…pescato…" o         "…pescato in acque dolci…" o "…allevato…",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it-IT" alt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alt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zona in cui il prodotto è stato catturato o allevato;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it-IT" alt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attrezzi da pesca usati nella cattura di pesci, se il prodotto è stato scongelato;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it-IT" alt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termine minimo di conservazione, se appropriato.</a:t>
            </a:r>
          </a:p>
        </p:txBody>
      </p:sp>
    </p:spTree>
    <p:extLst>
      <p:ext uri="{BB962C8B-B14F-4D97-AF65-F5344CB8AC3E}">
        <p14:creationId xmlns:p14="http://schemas.microsoft.com/office/powerpoint/2010/main" val="3478465490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-36360" y="4965120"/>
            <a:ext cx="9180000" cy="639000"/>
          </a:xfrm>
          <a:prstGeom prst="rect">
            <a:avLst/>
          </a:prstGeom>
          <a:noFill/>
          <a:ln w="936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2238480" y="3244320"/>
            <a:ext cx="4666320" cy="20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/>
            <a:endParaRPr lang="it-IT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629865" cy="551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077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/>
        </p:nvSpPr>
        <p:spPr>
          <a:xfrm>
            <a:off x="287076" y="1268760"/>
            <a:ext cx="8660253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GRAZIE PER LA VOSTRA ATTENZIONE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003" y="2325069"/>
            <a:ext cx="4868758" cy="3760926"/>
          </a:xfrm>
          <a:prstGeom prst="rect">
            <a:avLst/>
          </a:prstGeom>
        </p:spPr>
      </p:pic>
      <p:sp>
        <p:nvSpPr>
          <p:cNvPr id="6" name="Shape 65"/>
          <p:cNvSpPr/>
          <p:nvPr/>
        </p:nvSpPr>
        <p:spPr>
          <a:xfrm>
            <a:off x="161763" y="38593"/>
            <a:ext cx="3756015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r">
              <a:defRPr sz="2000" i="1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/>
            <a:r>
              <a:rPr lang="it-IT" sz="1800" b="1" dirty="0" smtClean="0">
                <a:solidFill>
                  <a:schemeClr val="bg1"/>
                </a:solidFill>
              </a:rPr>
              <a:t>Centro di Formazione Specialistica</a:t>
            </a:r>
          </a:p>
          <a:p>
            <a:pPr algn="just"/>
            <a:r>
              <a:rPr lang="it-IT" sz="1800" b="1" dirty="0">
                <a:solidFill>
                  <a:schemeClr val="bg1"/>
                </a:solidFill>
              </a:rPr>
              <a:t>"Bruno GREGORETTI" </a:t>
            </a:r>
            <a:r>
              <a:rPr lang="it-IT" sz="1800" b="1" dirty="0" smtClean="0">
                <a:solidFill>
                  <a:schemeClr val="bg1"/>
                </a:solidFill>
              </a:rPr>
              <a:t>- LIVORNO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2286000" y="1720800"/>
            <a:ext cx="45716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8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Reg</a:t>
            </a:r>
            <a:r>
              <a:rPr lang="it-IT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1224/2009 - Articolo 74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Svolgimento delle ispezioni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539640" y="764704"/>
            <a:ext cx="8280720" cy="53430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CustomShape 3"/>
          <p:cNvSpPr/>
          <p:nvPr/>
        </p:nvSpPr>
        <p:spPr>
          <a:xfrm>
            <a:off x="792000" y="116640"/>
            <a:ext cx="687600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2000" b="0" strike="noStrike" cap="all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pperplate Gothic Bold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1188" y="890588"/>
            <a:ext cx="538162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6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-36360" y="4965120"/>
            <a:ext cx="9180000" cy="639000"/>
          </a:xfrm>
          <a:prstGeom prst="rect">
            <a:avLst/>
          </a:prstGeom>
          <a:noFill/>
          <a:ln w="936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2238480" y="3244320"/>
            <a:ext cx="4666320" cy="20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-1717" b="16777"/>
          <a:stretch/>
        </p:blipFill>
        <p:spPr bwMode="auto">
          <a:xfrm>
            <a:off x="457872" y="1916832"/>
            <a:ext cx="8245592" cy="449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6993"/>
          </a:xfrm>
          <a:prstGeom prst="rect">
            <a:avLst/>
          </a:prstGeom>
        </p:spPr>
      </p:pic>
      <p:cxnSp>
        <p:nvCxnSpPr>
          <p:cNvPr id="3" name="Connettore 1 2"/>
          <p:cNvCxnSpPr/>
          <p:nvPr/>
        </p:nvCxnSpPr>
        <p:spPr>
          <a:xfrm>
            <a:off x="5508104" y="3501008"/>
            <a:ext cx="288032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526919" y="3958069"/>
            <a:ext cx="786150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526919" y="4302831"/>
            <a:ext cx="786150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6912260" y="4390117"/>
            <a:ext cx="14761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r="1532" b="86632"/>
          <a:stretch/>
        </p:blipFill>
        <p:spPr bwMode="auto">
          <a:xfrm>
            <a:off x="290513" y="769194"/>
            <a:ext cx="8431835" cy="79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-36360" y="4965120"/>
            <a:ext cx="9180000" cy="639000"/>
          </a:xfrm>
          <a:prstGeom prst="rect">
            <a:avLst/>
          </a:prstGeom>
          <a:noFill/>
          <a:ln w="936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2238480" y="3244320"/>
            <a:ext cx="4666320" cy="20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6993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1532" b="86632"/>
          <a:stretch/>
        </p:blipFill>
        <p:spPr bwMode="auto">
          <a:xfrm>
            <a:off x="290513" y="769194"/>
            <a:ext cx="8431835" cy="79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9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1"/>
          <a:stretch/>
        </p:blipFill>
        <p:spPr bwMode="auto">
          <a:xfrm>
            <a:off x="1" y="1674770"/>
            <a:ext cx="9143640" cy="521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5707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-36360" y="4965120"/>
            <a:ext cx="9180000" cy="639000"/>
          </a:xfrm>
          <a:prstGeom prst="rect">
            <a:avLst/>
          </a:prstGeom>
          <a:noFill/>
          <a:ln w="936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2238480" y="3244320"/>
            <a:ext cx="4666320" cy="20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3" y="769193"/>
            <a:ext cx="8562975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6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-36360" y="4965120"/>
            <a:ext cx="9180000" cy="639000"/>
          </a:xfrm>
          <a:prstGeom prst="rect">
            <a:avLst/>
          </a:prstGeom>
          <a:noFill/>
          <a:ln w="936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2238480" y="3244320"/>
            <a:ext cx="4666320" cy="20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86316"/>
          <a:stretch/>
        </p:blipFill>
        <p:spPr bwMode="auto">
          <a:xfrm>
            <a:off x="503548" y="1990966"/>
            <a:ext cx="8218800" cy="76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699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47364"/>
          <a:stretch/>
        </p:blipFill>
        <p:spPr bwMode="auto">
          <a:xfrm>
            <a:off x="503547" y="2536661"/>
            <a:ext cx="8218801" cy="298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r="-373" b="85500"/>
          <a:stretch/>
        </p:blipFill>
        <p:spPr bwMode="auto">
          <a:xfrm>
            <a:off x="452438" y="837625"/>
            <a:ext cx="8269910" cy="86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nettore 1 2"/>
          <p:cNvCxnSpPr/>
          <p:nvPr/>
        </p:nvCxnSpPr>
        <p:spPr>
          <a:xfrm>
            <a:off x="1115616" y="3429000"/>
            <a:ext cx="705678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587810" y="3717032"/>
            <a:ext cx="376816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1139366" y="5157192"/>
            <a:ext cx="703303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587810" y="5457099"/>
            <a:ext cx="600041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3960</TotalTime>
  <Words>2374</Words>
  <Application>Microsoft Office PowerPoint</Application>
  <PresentationFormat>Presentazione su schermo (4:3)</PresentationFormat>
  <Paragraphs>265</Paragraphs>
  <Slides>44</Slides>
  <Notes>13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44</vt:i4>
      </vt:variant>
    </vt:vector>
  </HeadingPairs>
  <TitlesOfParts>
    <vt:vector size="59" baseType="lpstr">
      <vt:lpstr>Arial</vt:lpstr>
      <vt:lpstr>Calibri</vt:lpstr>
      <vt:lpstr>Constantia</vt:lpstr>
      <vt:lpstr>Copperplate Gothic Bold</vt:lpstr>
      <vt:lpstr>DejaVu Sans</vt:lpstr>
      <vt:lpstr>Helvetica Neue</vt:lpstr>
      <vt:lpstr>Segoe UI</vt:lpstr>
      <vt:lpstr>Symbol</vt:lpstr>
      <vt:lpstr>Tahoma</vt:lpstr>
      <vt:lpstr>Times New Roman</vt:lpstr>
      <vt:lpstr>Wingdings</vt:lpstr>
      <vt:lpstr>Wingdings 2</vt:lpstr>
      <vt:lpstr>Office Theme</vt:lpstr>
      <vt:lpstr>Office Theme</vt:lpstr>
      <vt:lpstr>ClipArt</vt:lpstr>
      <vt:lpstr>Presentazione standard di PowerPoint</vt:lpstr>
      <vt:lpstr>LA FILIERA DELLA PESCA MARITTIMA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BASILE Giuseppe</dc:creator>
  <cp:lastModifiedBy>User</cp:lastModifiedBy>
  <cp:revision>293</cp:revision>
  <dcterms:created xsi:type="dcterms:W3CDTF">2012-02-19T13:59:25Z</dcterms:created>
  <dcterms:modified xsi:type="dcterms:W3CDTF">2019-09-26T12:02:38Z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5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22</vt:i4>
  </property>
</Properties>
</file>