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278" r:id="rId3"/>
    <p:sldId id="280" r:id="rId4"/>
    <p:sldId id="284" r:id="rId5"/>
    <p:sldId id="285" r:id="rId6"/>
    <p:sldId id="286" r:id="rId7"/>
    <p:sldId id="287" r:id="rId8"/>
    <p:sldId id="288" r:id="rId9"/>
    <p:sldId id="289" r:id="rId10"/>
    <p:sldId id="290" r:id="rId11"/>
    <p:sldId id="300" r:id="rId12"/>
    <p:sldId id="302" r:id="rId13"/>
    <p:sldId id="307" r:id="rId14"/>
    <p:sldId id="309" r:id="rId15"/>
    <p:sldId id="305" r:id="rId16"/>
    <p:sldId id="306" r:id="rId17"/>
  </p:sldIdLst>
  <p:sldSz cx="9144000" cy="6858000" type="screen4x3"/>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35" d="100"/>
          <a:sy n="35" d="100"/>
        </p:scale>
        <p:origin x="-562" y="-77"/>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2B803-2901-42E9-8A90-1E9BAD16F1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0BBFDA4-1F1B-475E-A521-B97DF43237C6}">
      <dgm:prSet phldrT="[Testo]"/>
      <dgm:spPr/>
      <dgm:t>
        <a:bodyPr/>
        <a:lstStyle/>
        <a:p>
          <a:r>
            <a:rPr lang="en-US" b="1" dirty="0" err="1">
              <a:effectLst/>
            </a:rPr>
            <a:t>Sovrapposizione</a:t>
          </a:r>
          <a:r>
            <a:rPr lang="en-US" b="1" dirty="0">
              <a:effectLst/>
            </a:rPr>
            <a:t> con 1 SIC </a:t>
          </a:r>
          <a:r>
            <a:rPr lang="en-US" dirty="0">
              <a:effectLst/>
            </a:rPr>
            <a:t>IT9140005 Marino e </a:t>
          </a:r>
          <a:r>
            <a:rPr lang="en-US" dirty="0" err="1">
              <a:effectLst/>
            </a:rPr>
            <a:t>terrestre</a:t>
          </a:r>
          <a:r>
            <a:rPr lang="en-US" dirty="0">
              <a:effectLst/>
            </a:rPr>
            <a:t>  </a:t>
          </a:r>
          <a:r>
            <a:rPr lang="en-US" b="1" dirty="0">
              <a:effectLst/>
            </a:rPr>
            <a:t>e 1 ZPS </a:t>
          </a:r>
          <a:r>
            <a:rPr lang="en-US" dirty="0">
              <a:effectLst/>
            </a:rPr>
            <a:t>IT9140008</a:t>
          </a:r>
          <a:endParaRPr lang="it-IT" dirty="0">
            <a:effectLst/>
          </a:endParaRPr>
        </a:p>
      </dgm:t>
    </dgm:pt>
    <dgm:pt modelId="{717393A1-F314-448C-88E9-06D4B937D8D4}" type="parTrans" cxnId="{595FD210-7D09-412D-9085-D0B501B1C145}">
      <dgm:prSet/>
      <dgm:spPr/>
      <dgm:t>
        <a:bodyPr/>
        <a:lstStyle/>
        <a:p>
          <a:endParaRPr lang="it-IT">
            <a:effectLst/>
          </a:endParaRPr>
        </a:p>
      </dgm:t>
    </dgm:pt>
    <dgm:pt modelId="{A5386C2D-B41E-49A5-8F2E-1308C89FA26A}" type="sibTrans" cxnId="{595FD210-7D09-412D-9085-D0B501B1C145}">
      <dgm:prSet/>
      <dgm:spPr/>
      <dgm:t>
        <a:bodyPr/>
        <a:lstStyle/>
        <a:p>
          <a:endParaRPr lang="it-IT">
            <a:effectLst/>
          </a:endParaRPr>
        </a:p>
      </dgm:t>
    </dgm:pt>
    <dgm:pt modelId="{ACF0BAF3-9E1C-4FA4-96E6-6BD6264B92EF}">
      <dgm:prSet phldrT="[Testo]"/>
      <dgm:spPr/>
      <dgm:t>
        <a:bodyPr/>
        <a:lstStyle/>
        <a:p>
          <a:r>
            <a:rPr lang="it-IT" b="0" cap="none" spc="0" dirty="0">
              <a:ln w="18415" cmpd="sng">
                <a:solidFill>
                  <a:srgbClr val="FFFFFF"/>
                </a:solidFill>
                <a:prstDash val="solid"/>
              </a:ln>
              <a:solidFill>
                <a:srgbClr val="FFFFFF"/>
              </a:solidFill>
              <a:effectLst/>
            </a:rPr>
            <a:t>Estensione del SIC Marino 7.658 ha</a:t>
          </a:r>
          <a:endParaRPr lang="it-IT" dirty="0">
            <a:effectLst/>
          </a:endParaRPr>
        </a:p>
      </dgm:t>
    </dgm:pt>
    <dgm:pt modelId="{3161BA82-1449-4DD1-819E-29B57F5BE1E6}" type="parTrans" cxnId="{35CF86C4-D39A-4C78-84A2-F4F2558FEC04}">
      <dgm:prSet/>
      <dgm:spPr/>
      <dgm:t>
        <a:bodyPr/>
        <a:lstStyle/>
        <a:p>
          <a:endParaRPr lang="it-IT">
            <a:effectLst/>
          </a:endParaRPr>
        </a:p>
      </dgm:t>
    </dgm:pt>
    <dgm:pt modelId="{AE1C2B68-B09E-4248-A124-FEE65182EF1C}" type="sibTrans" cxnId="{35CF86C4-D39A-4C78-84A2-F4F2558FEC04}">
      <dgm:prSet/>
      <dgm:spPr/>
      <dgm:t>
        <a:bodyPr/>
        <a:lstStyle/>
        <a:p>
          <a:endParaRPr lang="it-IT">
            <a:effectLst/>
          </a:endParaRPr>
        </a:p>
      </dgm:t>
    </dgm:pt>
    <dgm:pt modelId="{F340AFC0-DDF3-4854-BE4B-D70838DF201D}">
      <dgm:prSet phldrT="[Testo]"/>
      <dgm:spPr/>
      <dgm:t>
        <a:bodyPr/>
        <a:lstStyle/>
        <a:p>
          <a:r>
            <a:rPr lang="it-IT" b="0" cap="none" spc="0">
              <a:ln w="18415" cmpd="sng">
                <a:solidFill>
                  <a:srgbClr val="FFFFFF"/>
                </a:solidFill>
                <a:prstDash val="solid"/>
              </a:ln>
              <a:solidFill>
                <a:srgbClr val="FFFFFF"/>
              </a:solidFill>
              <a:effectLst/>
            </a:rPr>
            <a:t>Solo 20% del SIC Marino è all’interno dell’AMP</a:t>
          </a:r>
          <a:endParaRPr lang="it-IT" dirty="0">
            <a:effectLst/>
          </a:endParaRPr>
        </a:p>
      </dgm:t>
    </dgm:pt>
    <dgm:pt modelId="{5B937243-EF69-4791-8429-C7FAA9838586}" type="parTrans" cxnId="{52A1CB61-E212-4D39-9C53-1D4F6CF75BC8}">
      <dgm:prSet/>
      <dgm:spPr/>
      <dgm:t>
        <a:bodyPr/>
        <a:lstStyle/>
        <a:p>
          <a:endParaRPr lang="it-IT">
            <a:effectLst/>
          </a:endParaRPr>
        </a:p>
      </dgm:t>
    </dgm:pt>
    <dgm:pt modelId="{944FF034-E5CD-4BBE-8533-35E9DA82070A}" type="sibTrans" cxnId="{52A1CB61-E212-4D39-9C53-1D4F6CF75BC8}">
      <dgm:prSet/>
      <dgm:spPr/>
      <dgm:t>
        <a:bodyPr/>
        <a:lstStyle/>
        <a:p>
          <a:endParaRPr lang="it-IT">
            <a:effectLst/>
          </a:endParaRPr>
        </a:p>
      </dgm:t>
    </dgm:pt>
    <dgm:pt modelId="{05CA39CA-0499-4EFC-AAF1-6FAC6C2B9E1A}" type="pres">
      <dgm:prSet presAssocID="{C672B803-2901-42E9-8A90-1E9BAD16F1DC}" presName="linear" presStyleCnt="0">
        <dgm:presLayoutVars>
          <dgm:animLvl val="lvl"/>
          <dgm:resizeHandles val="exact"/>
        </dgm:presLayoutVars>
      </dgm:prSet>
      <dgm:spPr/>
      <dgm:t>
        <a:bodyPr/>
        <a:lstStyle/>
        <a:p>
          <a:endParaRPr lang="it-IT"/>
        </a:p>
      </dgm:t>
    </dgm:pt>
    <dgm:pt modelId="{C8E6B737-3316-4C8E-88A9-85C0625D522C}" type="pres">
      <dgm:prSet presAssocID="{50BBFDA4-1F1B-475E-A521-B97DF43237C6}" presName="parentText" presStyleLbl="node1" presStyleIdx="0" presStyleCnt="3">
        <dgm:presLayoutVars>
          <dgm:chMax val="0"/>
          <dgm:bulletEnabled val="1"/>
        </dgm:presLayoutVars>
      </dgm:prSet>
      <dgm:spPr/>
      <dgm:t>
        <a:bodyPr/>
        <a:lstStyle/>
        <a:p>
          <a:endParaRPr lang="it-IT"/>
        </a:p>
      </dgm:t>
    </dgm:pt>
    <dgm:pt modelId="{B20DA635-1ACD-40C4-89B9-CD0B3F2A9032}" type="pres">
      <dgm:prSet presAssocID="{A5386C2D-B41E-49A5-8F2E-1308C89FA26A}" presName="spacer" presStyleCnt="0"/>
      <dgm:spPr/>
    </dgm:pt>
    <dgm:pt modelId="{3440C6AE-6653-4C41-9EA3-8F19077C7A16}" type="pres">
      <dgm:prSet presAssocID="{ACF0BAF3-9E1C-4FA4-96E6-6BD6264B92EF}" presName="parentText" presStyleLbl="node1" presStyleIdx="1" presStyleCnt="3">
        <dgm:presLayoutVars>
          <dgm:chMax val="0"/>
          <dgm:bulletEnabled val="1"/>
        </dgm:presLayoutVars>
      </dgm:prSet>
      <dgm:spPr/>
      <dgm:t>
        <a:bodyPr/>
        <a:lstStyle/>
        <a:p>
          <a:endParaRPr lang="it-IT"/>
        </a:p>
      </dgm:t>
    </dgm:pt>
    <dgm:pt modelId="{7D11D67F-15F8-48BB-961C-8F4E64278275}" type="pres">
      <dgm:prSet presAssocID="{AE1C2B68-B09E-4248-A124-FEE65182EF1C}" presName="spacer" presStyleCnt="0"/>
      <dgm:spPr/>
    </dgm:pt>
    <dgm:pt modelId="{6152D23A-D411-4918-A675-0BAF04F189F9}" type="pres">
      <dgm:prSet presAssocID="{F340AFC0-DDF3-4854-BE4B-D70838DF201D}" presName="parentText" presStyleLbl="node1" presStyleIdx="2" presStyleCnt="3">
        <dgm:presLayoutVars>
          <dgm:chMax val="0"/>
          <dgm:bulletEnabled val="1"/>
        </dgm:presLayoutVars>
      </dgm:prSet>
      <dgm:spPr/>
      <dgm:t>
        <a:bodyPr/>
        <a:lstStyle/>
        <a:p>
          <a:endParaRPr lang="it-IT"/>
        </a:p>
      </dgm:t>
    </dgm:pt>
  </dgm:ptLst>
  <dgm:cxnLst>
    <dgm:cxn modelId="{AA3FA474-C6E6-4CE4-BCBA-ADAE4E8D9017}" type="presOf" srcId="{ACF0BAF3-9E1C-4FA4-96E6-6BD6264B92EF}" destId="{3440C6AE-6653-4C41-9EA3-8F19077C7A16}" srcOrd="0" destOrd="0" presId="urn:microsoft.com/office/officeart/2005/8/layout/vList2"/>
    <dgm:cxn modelId="{AA6D32A9-A893-4BE1-8231-91AE93E8C244}" type="presOf" srcId="{50BBFDA4-1F1B-475E-A521-B97DF43237C6}" destId="{C8E6B737-3316-4C8E-88A9-85C0625D522C}" srcOrd="0" destOrd="0" presId="urn:microsoft.com/office/officeart/2005/8/layout/vList2"/>
    <dgm:cxn modelId="{595FD210-7D09-412D-9085-D0B501B1C145}" srcId="{C672B803-2901-42E9-8A90-1E9BAD16F1DC}" destId="{50BBFDA4-1F1B-475E-A521-B97DF43237C6}" srcOrd="0" destOrd="0" parTransId="{717393A1-F314-448C-88E9-06D4B937D8D4}" sibTransId="{A5386C2D-B41E-49A5-8F2E-1308C89FA26A}"/>
    <dgm:cxn modelId="{E86FCBC9-6093-420A-BF7E-5D7A71E6EAE7}" type="presOf" srcId="{C672B803-2901-42E9-8A90-1E9BAD16F1DC}" destId="{05CA39CA-0499-4EFC-AAF1-6FAC6C2B9E1A}" srcOrd="0" destOrd="0" presId="urn:microsoft.com/office/officeart/2005/8/layout/vList2"/>
    <dgm:cxn modelId="{35CF86C4-D39A-4C78-84A2-F4F2558FEC04}" srcId="{C672B803-2901-42E9-8A90-1E9BAD16F1DC}" destId="{ACF0BAF3-9E1C-4FA4-96E6-6BD6264B92EF}" srcOrd="1" destOrd="0" parTransId="{3161BA82-1449-4DD1-819E-29B57F5BE1E6}" sibTransId="{AE1C2B68-B09E-4248-A124-FEE65182EF1C}"/>
    <dgm:cxn modelId="{52A1CB61-E212-4D39-9C53-1D4F6CF75BC8}" srcId="{C672B803-2901-42E9-8A90-1E9BAD16F1DC}" destId="{F340AFC0-DDF3-4854-BE4B-D70838DF201D}" srcOrd="2" destOrd="0" parTransId="{5B937243-EF69-4791-8429-C7FAA9838586}" sibTransId="{944FF034-E5CD-4BBE-8533-35E9DA82070A}"/>
    <dgm:cxn modelId="{FED15990-F680-49A6-8732-1816CDE6DC5F}" type="presOf" srcId="{F340AFC0-DDF3-4854-BE4B-D70838DF201D}" destId="{6152D23A-D411-4918-A675-0BAF04F189F9}" srcOrd="0" destOrd="0" presId="urn:microsoft.com/office/officeart/2005/8/layout/vList2"/>
    <dgm:cxn modelId="{17ED8748-0766-498B-B741-DD353BF4114B}" type="presParOf" srcId="{05CA39CA-0499-4EFC-AAF1-6FAC6C2B9E1A}" destId="{C8E6B737-3316-4C8E-88A9-85C0625D522C}" srcOrd="0" destOrd="0" presId="urn:microsoft.com/office/officeart/2005/8/layout/vList2"/>
    <dgm:cxn modelId="{9EC0F474-174B-4478-813C-560759ABF8D2}" type="presParOf" srcId="{05CA39CA-0499-4EFC-AAF1-6FAC6C2B9E1A}" destId="{B20DA635-1ACD-40C4-89B9-CD0B3F2A9032}" srcOrd="1" destOrd="0" presId="urn:microsoft.com/office/officeart/2005/8/layout/vList2"/>
    <dgm:cxn modelId="{FBEE5FCE-9F1E-40C1-A910-581D6E7E2215}" type="presParOf" srcId="{05CA39CA-0499-4EFC-AAF1-6FAC6C2B9E1A}" destId="{3440C6AE-6653-4C41-9EA3-8F19077C7A16}" srcOrd="2" destOrd="0" presId="urn:microsoft.com/office/officeart/2005/8/layout/vList2"/>
    <dgm:cxn modelId="{44DE3376-6F68-4A65-9BF8-7175D1659171}" type="presParOf" srcId="{05CA39CA-0499-4EFC-AAF1-6FAC6C2B9E1A}" destId="{7D11D67F-15F8-48BB-961C-8F4E64278275}" srcOrd="3" destOrd="0" presId="urn:microsoft.com/office/officeart/2005/8/layout/vList2"/>
    <dgm:cxn modelId="{AE4232E2-ABB9-45F4-9BBA-989BBBE6D4A3}" type="presParOf" srcId="{05CA39CA-0499-4EFC-AAF1-6FAC6C2B9E1A}" destId="{6152D23A-D411-4918-A675-0BAF04F189F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115447-8228-4F6B-948F-48E73DFE1088}" type="doc">
      <dgm:prSet loTypeId="urn:microsoft.com/office/officeart/2005/8/layout/cycle8" loCatId="cycle" qsTypeId="urn:microsoft.com/office/officeart/2005/8/quickstyle/simple1" qsCatId="simple" csTypeId="urn:microsoft.com/office/officeart/2005/8/colors/accent1_2" csCatId="accent1" phldr="1"/>
      <dgm:spPr/>
    </dgm:pt>
    <dgm:pt modelId="{21EE23A4-F02E-4E9F-8F1B-E21D8ED138B1}">
      <dgm:prSet phldrT="[Testo]"/>
      <dgm:spPr/>
      <dgm:t>
        <a:bodyPr/>
        <a:lstStyle/>
        <a:p>
          <a:r>
            <a:rPr lang="it-IT"/>
            <a:t>Nei primi cinque anni di gestione (2000-2005) la pesca è stata vietata per consentire la rigenerazione degli stock ittici</a:t>
          </a:r>
        </a:p>
      </dgm:t>
    </dgm:pt>
    <dgm:pt modelId="{06106151-7464-4712-AA35-B10333C90BA9}" type="parTrans" cxnId="{9011FEF9-8994-4213-95C0-966EE56AFEC4}">
      <dgm:prSet/>
      <dgm:spPr/>
      <dgm:t>
        <a:bodyPr/>
        <a:lstStyle/>
        <a:p>
          <a:endParaRPr lang="it-IT"/>
        </a:p>
      </dgm:t>
    </dgm:pt>
    <dgm:pt modelId="{E4E2AFB1-8CF6-49E8-AEDD-6A0B3ED8D4AE}" type="sibTrans" cxnId="{9011FEF9-8994-4213-95C0-966EE56AFEC4}">
      <dgm:prSet/>
      <dgm:spPr/>
      <dgm:t>
        <a:bodyPr/>
        <a:lstStyle/>
        <a:p>
          <a:endParaRPr lang="it-IT"/>
        </a:p>
      </dgm:t>
    </dgm:pt>
    <dgm:pt modelId="{EC001ACE-A600-4634-959C-A496FF9D616E}" type="pres">
      <dgm:prSet presAssocID="{D4115447-8228-4F6B-948F-48E73DFE1088}" presName="compositeShape" presStyleCnt="0">
        <dgm:presLayoutVars>
          <dgm:chMax val="7"/>
          <dgm:dir/>
          <dgm:resizeHandles val="exact"/>
        </dgm:presLayoutVars>
      </dgm:prSet>
      <dgm:spPr/>
    </dgm:pt>
    <dgm:pt modelId="{733074B6-DA18-43F9-ADD0-CED33463498D}" type="pres">
      <dgm:prSet presAssocID="{D4115447-8228-4F6B-948F-48E73DFE1088}" presName="wedge1" presStyleLbl="node1" presStyleIdx="0" presStyleCnt="1"/>
      <dgm:spPr/>
      <dgm:t>
        <a:bodyPr/>
        <a:lstStyle/>
        <a:p>
          <a:endParaRPr lang="it-IT"/>
        </a:p>
      </dgm:t>
    </dgm:pt>
    <dgm:pt modelId="{B8AE53AB-5542-4569-BC0B-282936E6B8E1}" type="pres">
      <dgm:prSet presAssocID="{D4115447-8228-4F6B-948F-48E73DFE1088}" presName="dummy1a" presStyleCnt="0"/>
      <dgm:spPr/>
    </dgm:pt>
    <dgm:pt modelId="{38EBFAFB-E62E-474B-ABBF-1461186521FF}" type="pres">
      <dgm:prSet presAssocID="{D4115447-8228-4F6B-948F-48E73DFE1088}" presName="dummy1b" presStyleCnt="0"/>
      <dgm:spPr/>
    </dgm:pt>
    <dgm:pt modelId="{B59BA7D9-3176-46D4-85F0-926E652C31E2}" type="pres">
      <dgm:prSet presAssocID="{D4115447-8228-4F6B-948F-48E73DFE1088}" presName="wedge1Tx" presStyleLbl="node1" presStyleIdx="0" presStyleCnt="1">
        <dgm:presLayoutVars>
          <dgm:chMax val="0"/>
          <dgm:chPref val="0"/>
          <dgm:bulletEnabled val="1"/>
        </dgm:presLayoutVars>
      </dgm:prSet>
      <dgm:spPr/>
      <dgm:t>
        <a:bodyPr/>
        <a:lstStyle/>
        <a:p>
          <a:endParaRPr lang="it-IT"/>
        </a:p>
      </dgm:t>
    </dgm:pt>
    <dgm:pt modelId="{FFEAF264-1285-487B-8033-D41057232520}" type="pres">
      <dgm:prSet presAssocID="{E4E2AFB1-8CF6-49E8-AEDD-6A0B3ED8D4AE}" presName="arrowWedge1single" presStyleLbl="fgSibTrans2D1" presStyleIdx="0" presStyleCnt="1"/>
      <dgm:spPr/>
    </dgm:pt>
  </dgm:ptLst>
  <dgm:cxnLst>
    <dgm:cxn modelId="{F6E2A454-9EEE-4A1B-8E4C-4C48747E3445}" type="presOf" srcId="{21EE23A4-F02E-4E9F-8F1B-E21D8ED138B1}" destId="{B59BA7D9-3176-46D4-85F0-926E652C31E2}" srcOrd="1" destOrd="0" presId="urn:microsoft.com/office/officeart/2005/8/layout/cycle8"/>
    <dgm:cxn modelId="{DB651ADA-9BDF-4DB0-AF5E-E43EE0F6429D}" type="presOf" srcId="{21EE23A4-F02E-4E9F-8F1B-E21D8ED138B1}" destId="{733074B6-DA18-43F9-ADD0-CED33463498D}" srcOrd="0" destOrd="0" presId="urn:microsoft.com/office/officeart/2005/8/layout/cycle8"/>
    <dgm:cxn modelId="{9011FEF9-8994-4213-95C0-966EE56AFEC4}" srcId="{D4115447-8228-4F6B-948F-48E73DFE1088}" destId="{21EE23A4-F02E-4E9F-8F1B-E21D8ED138B1}" srcOrd="0" destOrd="0" parTransId="{06106151-7464-4712-AA35-B10333C90BA9}" sibTransId="{E4E2AFB1-8CF6-49E8-AEDD-6A0B3ED8D4AE}"/>
    <dgm:cxn modelId="{F11975B4-4B34-461F-B361-F300F424850F}" type="presOf" srcId="{D4115447-8228-4F6B-948F-48E73DFE1088}" destId="{EC001ACE-A600-4634-959C-A496FF9D616E}" srcOrd="0" destOrd="0" presId="urn:microsoft.com/office/officeart/2005/8/layout/cycle8"/>
    <dgm:cxn modelId="{841EC472-04E7-4BD1-887E-0DCE268AEBCC}" type="presParOf" srcId="{EC001ACE-A600-4634-959C-A496FF9D616E}" destId="{733074B6-DA18-43F9-ADD0-CED33463498D}" srcOrd="0" destOrd="0" presId="urn:microsoft.com/office/officeart/2005/8/layout/cycle8"/>
    <dgm:cxn modelId="{ED4353E0-0473-424B-B174-F41C596BF4AA}" type="presParOf" srcId="{EC001ACE-A600-4634-959C-A496FF9D616E}" destId="{B8AE53AB-5542-4569-BC0B-282936E6B8E1}" srcOrd="1" destOrd="0" presId="urn:microsoft.com/office/officeart/2005/8/layout/cycle8"/>
    <dgm:cxn modelId="{1F0B713C-8857-40F6-813B-4C8142604E17}" type="presParOf" srcId="{EC001ACE-A600-4634-959C-A496FF9D616E}" destId="{38EBFAFB-E62E-474B-ABBF-1461186521FF}" srcOrd="2" destOrd="0" presId="urn:microsoft.com/office/officeart/2005/8/layout/cycle8"/>
    <dgm:cxn modelId="{86598945-834A-414B-BC2C-3DA667BBF0A6}" type="presParOf" srcId="{EC001ACE-A600-4634-959C-A496FF9D616E}" destId="{B59BA7D9-3176-46D4-85F0-926E652C31E2}" srcOrd="3" destOrd="0" presId="urn:microsoft.com/office/officeart/2005/8/layout/cycle8"/>
    <dgm:cxn modelId="{D52D35A5-FCA5-43E7-8A23-231DDC1E7EBE}" type="presParOf" srcId="{EC001ACE-A600-4634-959C-A496FF9D616E}" destId="{FFEAF264-1285-487B-8033-D41057232520}" srcOrd="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F7E63B-807A-46D8-A4BF-EF5909E045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FD50CE7-E2A5-43CE-B5A6-E69CC962B615}">
      <dgm:prSet phldrT="[Testo]"/>
      <dgm:spPr/>
      <dgm:t>
        <a:bodyPr/>
        <a:lstStyle/>
        <a:p>
          <a:r>
            <a:rPr lang="it-IT" dirty="0"/>
            <a:t>Nel 2005 è iniziata la pesca sperimentale, con la stesura di un accordo di pesca condiviso tra ricercatori, pescatori e soggetto gestore</a:t>
          </a:r>
        </a:p>
      </dgm:t>
    </dgm:pt>
    <dgm:pt modelId="{D7F4E507-F2E4-4ABD-A417-2CD3B6B701A8}" type="parTrans" cxnId="{A5E2B5FE-AEBC-4044-8AD0-35E52FCAE638}">
      <dgm:prSet/>
      <dgm:spPr/>
      <dgm:t>
        <a:bodyPr/>
        <a:lstStyle/>
        <a:p>
          <a:endParaRPr lang="it-IT"/>
        </a:p>
      </dgm:t>
    </dgm:pt>
    <dgm:pt modelId="{55014C0F-F32A-4270-B66D-06D3CEF297A2}" type="sibTrans" cxnId="{A5E2B5FE-AEBC-4044-8AD0-35E52FCAE638}">
      <dgm:prSet/>
      <dgm:spPr/>
      <dgm:t>
        <a:bodyPr/>
        <a:lstStyle/>
        <a:p>
          <a:endParaRPr lang="it-IT"/>
        </a:p>
      </dgm:t>
    </dgm:pt>
    <dgm:pt modelId="{6909309E-897D-481F-8FC2-1AF7D426D138}">
      <dgm:prSet/>
      <dgm:spPr/>
      <dgm:t>
        <a:bodyPr/>
        <a:lstStyle/>
        <a:p>
          <a:r>
            <a:rPr lang="it-IT" dirty="0"/>
            <a:t>L'accordo consente la modifica della gestione della pesca in base ai risultati delle attività di monitoraggio sugli stock ittici</a:t>
          </a:r>
        </a:p>
      </dgm:t>
    </dgm:pt>
    <dgm:pt modelId="{D0B62211-1C48-4CD0-817E-92056640032B}" type="parTrans" cxnId="{8584FA08-E830-4DD6-A64C-756DEFF0B48D}">
      <dgm:prSet/>
      <dgm:spPr/>
      <dgm:t>
        <a:bodyPr/>
        <a:lstStyle/>
        <a:p>
          <a:endParaRPr lang="it-IT"/>
        </a:p>
      </dgm:t>
    </dgm:pt>
    <dgm:pt modelId="{119C53E9-1F5A-40D1-8374-ACAE4B12FE4B}" type="sibTrans" cxnId="{8584FA08-E830-4DD6-A64C-756DEFF0B48D}">
      <dgm:prSet/>
      <dgm:spPr/>
      <dgm:t>
        <a:bodyPr/>
        <a:lstStyle/>
        <a:p>
          <a:endParaRPr lang="it-IT"/>
        </a:p>
      </dgm:t>
    </dgm:pt>
    <dgm:pt modelId="{75C46164-A583-443B-BD4B-5609F64C9B99}" type="pres">
      <dgm:prSet presAssocID="{45F7E63B-807A-46D8-A4BF-EF5909E04533}" presName="linear" presStyleCnt="0">
        <dgm:presLayoutVars>
          <dgm:animLvl val="lvl"/>
          <dgm:resizeHandles val="exact"/>
        </dgm:presLayoutVars>
      </dgm:prSet>
      <dgm:spPr/>
      <dgm:t>
        <a:bodyPr/>
        <a:lstStyle/>
        <a:p>
          <a:endParaRPr lang="it-IT"/>
        </a:p>
      </dgm:t>
    </dgm:pt>
    <dgm:pt modelId="{37002C17-5A23-4809-811E-77B1B0D1CDB3}" type="pres">
      <dgm:prSet presAssocID="{8FD50CE7-E2A5-43CE-B5A6-E69CC962B615}" presName="parentText" presStyleLbl="node1" presStyleIdx="0" presStyleCnt="2" custLinFactY="-71136" custLinFactNeighborX="26705" custLinFactNeighborY="-100000">
        <dgm:presLayoutVars>
          <dgm:chMax val="0"/>
          <dgm:bulletEnabled val="1"/>
        </dgm:presLayoutVars>
      </dgm:prSet>
      <dgm:spPr/>
      <dgm:t>
        <a:bodyPr/>
        <a:lstStyle/>
        <a:p>
          <a:endParaRPr lang="it-IT"/>
        </a:p>
      </dgm:t>
    </dgm:pt>
    <dgm:pt modelId="{481FE76E-7C93-48CC-8C4E-473DE0FB4579}" type="pres">
      <dgm:prSet presAssocID="{55014C0F-F32A-4270-B66D-06D3CEF297A2}" presName="spacer" presStyleCnt="0"/>
      <dgm:spPr/>
    </dgm:pt>
    <dgm:pt modelId="{F770FA98-E423-40C7-BC5B-9A872730185B}" type="pres">
      <dgm:prSet presAssocID="{6909309E-897D-481F-8FC2-1AF7D426D138}" presName="parentText" presStyleLbl="node1" presStyleIdx="1" presStyleCnt="2">
        <dgm:presLayoutVars>
          <dgm:chMax val="0"/>
          <dgm:bulletEnabled val="1"/>
        </dgm:presLayoutVars>
      </dgm:prSet>
      <dgm:spPr/>
      <dgm:t>
        <a:bodyPr/>
        <a:lstStyle/>
        <a:p>
          <a:endParaRPr lang="it-IT"/>
        </a:p>
      </dgm:t>
    </dgm:pt>
  </dgm:ptLst>
  <dgm:cxnLst>
    <dgm:cxn modelId="{45FFC754-EE4F-43C7-ADBC-D859CABB74B6}" type="presOf" srcId="{45F7E63B-807A-46D8-A4BF-EF5909E04533}" destId="{75C46164-A583-443B-BD4B-5609F64C9B99}" srcOrd="0" destOrd="0" presId="urn:microsoft.com/office/officeart/2005/8/layout/vList2"/>
    <dgm:cxn modelId="{A5614BF0-0E4A-4C46-BFFE-A670B95861AE}" type="presOf" srcId="{8FD50CE7-E2A5-43CE-B5A6-E69CC962B615}" destId="{37002C17-5A23-4809-811E-77B1B0D1CDB3}" srcOrd="0" destOrd="0" presId="urn:microsoft.com/office/officeart/2005/8/layout/vList2"/>
    <dgm:cxn modelId="{D11FBD92-276E-4153-9F2D-66988E508399}" type="presOf" srcId="{6909309E-897D-481F-8FC2-1AF7D426D138}" destId="{F770FA98-E423-40C7-BC5B-9A872730185B}" srcOrd="0" destOrd="0" presId="urn:microsoft.com/office/officeart/2005/8/layout/vList2"/>
    <dgm:cxn modelId="{8584FA08-E830-4DD6-A64C-756DEFF0B48D}" srcId="{45F7E63B-807A-46D8-A4BF-EF5909E04533}" destId="{6909309E-897D-481F-8FC2-1AF7D426D138}" srcOrd="1" destOrd="0" parTransId="{D0B62211-1C48-4CD0-817E-92056640032B}" sibTransId="{119C53E9-1F5A-40D1-8374-ACAE4B12FE4B}"/>
    <dgm:cxn modelId="{A5E2B5FE-AEBC-4044-8AD0-35E52FCAE638}" srcId="{45F7E63B-807A-46D8-A4BF-EF5909E04533}" destId="{8FD50CE7-E2A5-43CE-B5A6-E69CC962B615}" srcOrd="0" destOrd="0" parTransId="{D7F4E507-F2E4-4ABD-A417-2CD3B6B701A8}" sibTransId="{55014C0F-F32A-4270-B66D-06D3CEF297A2}"/>
    <dgm:cxn modelId="{C53F83C0-BDC7-4063-B589-81F17DC17DED}" type="presParOf" srcId="{75C46164-A583-443B-BD4B-5609F64C9B99}" destId="{37002C17-5A23-4809-811E-77B1B0D1CDB3}" srcOrd="0" destOrd="0" presId="urn:microsoft.com/office/officeart/2005/8/layout/vList2"/>
    <dgm:cxn modelId="{75D53C4F-9DA9-4539-9840-16DAACD714AD}" type="presParOf" srcId="{75C46164-A583-443B-BD4B-5609F64C9B99}" destId="{481FE76E-7C93-48CC-8C4E-473DE0FB4579}" srcOrd="1" destOrd="0" presId="urn:microsoft.com/office/officeart/2005/8/layout/vList2"/>
    <dgm:cxn modelId="{DB8388B7-EFC3-41ED-BDAB-DDAE0E3E3685}" type="presParOf" srcId="{75C46164-A583-443B-BD4B-5609F64C9B99}" destId="{F770FA98-E423-40C7-BC5B-9A872730185B}"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C6F356-DA7C-41AC-9C7D-107D0E05F803}"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it-IT"/>
        </a:p>
      </dgm:t>
    </dgm:pt>
    <dgm:pt modelId="{CAD42059-B184-4633-AA30-8E647B0A366E}">
      <dgm:prSet phldrT="[Testo]"/>
      <dgm:spPr/>
      <dgm:t>
        <a:bodyPr/>
        <a:lstStyle/>
        <a:p>
          <a:r>
            <a:rPr lang="it-IT"/>
            <a:t>Reti nella zona C una volta alla settimana</a:t>
          </a:r>
        </a:p>
      </dgm:t>
    </dgm:pt>
    <dgm:pt modelId="{90575239-606D-4A63-8A64-3589775AF8F2}" type="parTrans" cxnId="{B12D9250-B765-48EA-9A38-903B822C3445}">
      <dgm:prSet/>
      <dgm:spPr/>
      <dgm:t>
        <a:bodyPr/>
        <a:lstStyle/>
        <a:p>
          <a:endParaRPr lang="it-IT"/>
        </a:p>
      </dgm:t>
    </dgm:pt>
    <dgm:pt modelId="{BFB935ED-8F37-4836-8DE9-6AF9446846BA}" type="sibTrans" cxnId="{B12D9250-B765-48EA-9A38-903B822C3445}">
      <dgm:prSet/>
      <dgm:spPr/>
      <dgm:t>
        <a:bodyPr/>
        <a:lstStyle/>
        <a:p>
          <a:endParaRPr lang="it-IT"/>
        </a:p>
      </dgm:t>
    </dgm:pt>
    <dgm:pt modelId="{75990ACA-78C7-42EB-BBA7-A0D705ADD4CB}">
      <dgm:prSet/>
      <dgm:spPr/>
      <dgm:t>
        <a:bodyPr/>
        <a:lstStyle/>
        <a:p>
          <a:r>
            <a:rPr lang="it-IT"/>
            <a:t>La rete autorizzata è il tramaglio (tramaglio) (max 1200 mt con maglie oltre 10 (3 cm) e 11 (2,6 cm)</a:t>
          </a:r>
        </a:p>
      </dgm:t>
    </dgm:pt>
    <dgm:pt modelId="{112684E4-8648-48E1-B855-F42EF886E160}" type="parTrans" cxnId="{854A9365-505D-4AC3-B24E-3277D9A83989}">
      <dgm:prSet/>
      <dgm:spPr/>
      <dgm:t>
        <a:bodyPr/>
        <a:lstStyle/>
        <a:p>
          <a:endParaRPr lang="it-IT"/>
        </a:p>
      </dgm:t>
    </dgm:pt>
    <dgm:pt modelId="{87115A61-E348-4DD6-9AF4-2DF8F08ACA57}" type="sibTrans" cxnId="{854A9365-505D-4AC3-B24E-3277D9A83989}">
      <dgm:prSet/>
      <dgm:spPr/>
      <dgm:t>
        <a:bodyPr/>
        <a:lstStyle/>
        <a:p>
          <a:endParaRPr lang="it-IT"/>
        </a:p>
      </dgm:t>
    </dgm:pt>
    <dgm:pt modelId="{2C9E0016-54BA-4383-96DF-01C5FDDBF32A}" type="pres">
      <dgm:prSet presAssocID="{2AC6F356-DA7C-41AC-9C7D-107D0E05F803}" presName="compositeShape" presStyleCnt="0">
        <dgm:presLayoutVars>
          <dgm:chMax val="7"/>
          <dgm:dir/>
          <dgm:resizeHandles val="exact"/>
        </dgm:presLayoutVars>
      </dgm:prSet>
      <dgm:spPr/>
      <dgm:t>
        <a:bodyPr/>
        <a:lstStyle/>
        <a:p>
          <a:endParaRPr lang="it-IT"/>
        </a:p>
      </dgm:t>
    </dgm:pt>
    <dgm:pt modelId="{432D9DD7-17B7-403A-8705-9107E6712E59}" type="pres">
      <dgm:prSet presAssocID="{2AC6F356-DA7C-41AC-9C7D-107D0E05F803}" presName="wedge1" presStyleLbl="node1" presStyleIdx="0" presStyleCnt="2"/>
      <dgm:spPr/>
      <dgm:t>
        <a:bodyPr/>
        <a:lstStyle/>
        <a:p>
          <a:endParaRPr lang="it-IT"/>
        </a:p>
      </dgm:t>
    </dgm:pt>
    <dgm:pt modelId="{1E50F50A-0BBA-418C-9F63-440AF55941E7}" type="pres">
      <dgm:prSet presAssocID="{2AC6F356-DA7C-41AC-9C7D-107D0E05F803}" presName="dummy1a" presStyleCnt="0"/>
      <dgm:spPr/>
    </dgm:pt>
    <dgm:pt modelId="{ECC25F1E-7F9A-4D1C-8DC5-ECB0E2297320}" type="pres">
      <dgm:prSet presAssocID="{2AC6F356-DA7C-41AC-9C7D-107D0E05F803}" presName="dummy1b" presStyleCnt="0"/>
      <dgm:spPr/>
    </dgm:pt>
    <dgm:pt modelId="{36638EBC-EF7F-4068-84E5-F4C08C217D98}" type="pres">
      <dgm:prSet presAssocID="{2AC6F356-DA7C-41AC-9C7D-107D0E05F803}" presName="wedge1Tx" presStyleLbl="node1" presStyleIdx="0" presStyleCnt="2">
        <dgm:presLayoutVars>
          <dgm:chMax val="0"/>
          <dgm:chPref val="0"/>
          <dgm:bulletEnabled val="1"/>
        </dgm:presLayoutVars>
      </dgm:prSet>
      <dgm:spPr/>
      <dgm:t>
        <a:bodyPr/>
        <a:lstStyle/>
        <a:p>
          <a:endParaRPr lang="it-IT"/>
        </a:p>
      </dgm:t>
    </dgm:pt>
    <dgm:pt modelId="{B903DFD4-B59A-46E4-97EE-F4761446D3C7}" type="pres">
      <dgm:prSet presAssocID="{2AC6F356-DA7C-41AC-9C7D-107D0E05F803}" presName="wedge2" presStyleLbl="node1" presStyleIdx="1" presStyleCnt="2"/>
      <dgm:spPr/>
      <dgm:t>
        <a:bodyPr/>
        <a:lstStyle/>
        <a:p>
          <a:endParaRPr lang="it-IT"/>
        </a:p>
      </dgm:t>
    </dgm:pt>
    <dgm:pt modelId="{6DF86027-D106-44C7-98B1-21D895F5D7DA}" type="pres">
      <dgm:prSet presAssocID="{2AC6F356-DA7C-41AC-9C7D-107D0E05F803}" presName="dummy2a" presStyleCnt="0"/>
      <dgm:spPr/>
    </dgm:pt>
    <dgm:pt modelId="{C66E40B9-0A69-47E4-A40A-4EC27A727D5B}" type="pres">
      <dgm:prSet presAssocID="{2AC6F356-DA7C-41AC-9C7D-107D0E05F803}" presName="dummy2b" presStyleCnt="0"/>
      <dgm:spPr/>
    </dgm:pt>
    <dgm:pt modelId="{55641627-9E19-4086-99B3-194DE23BCAC8}" type="pres">
      <dgm:prSet presAssocID="{2AC6F356-DA7C-41AC-9C7D-107D0E05F803}" presName="wedge2Tx" presStyleLbl="node1" presStyleIdx="1" presStyleCnt="2">
        <dgm:presLayoutVars>
          <dgm:chMax val="0"/>
          <dgm:chPref val="0"/>
          <dgm:bulletEnabled val="1"/>
        </dgm:presLayoutVars>
      </dgm:prSet>
      <dgm:spPr/>
      <dgm:t>
        <a:bodyPr/>
        <a:lstStyle/>
        <a:p>
          <a:endParaRPr lang="it-IT"/>
        </a:p>
      </dgm:t>
    </dgm:pt>
    <dgm:pt modelId="{4AD1A404-3113-45FC-BFF3-977425244A0A}" type="pres">
      <dgm:prSet presAssocID="{BFB935ED-8F37-4836-8DE9-6AF9446846BA}" presName="arrowWedge1" presStyleLbl="fgSibTrans2D1" presStyleIdx="0" presStyleCnt="2"/>
      <dgm:spPr/>
    </dgm:pt>
    <dgm:pt modelId="{48F74891-BDF7-4362-A643-856CA62929C6}" type="pres">
      <dgm:prSet presAssocID="{87115A61-E348-4DD6-9AF4-2DF8F08ACA57}" presName="arrowWedge2" presStyleLbl="fgSibTrans2D1" presStyleIdx="1" presStyleCnt="2"/>
      <dgm:spPr/>
    </dgm:pt>
  </dgm:ptLst>
  <dgm:cxnLst>
    <dgm:cxn modelId="{FF3FCCB2-110B-4A24-99EA-AC6B831C0ADD}" type="presOf" srcId="{2AC6F356-DA7C-41AC-9C7D-107D0E05F803}" destId="{2C9E0016-54BA-4383-96DF-01C5FDDBF32A}" srcOrd="0" destOrd="0" presId="urn:microsoft.com/office/officeart/2005/8/layout/cycle8"/>
    <dgm:cxn modelId="{B12D9250-B765-48EA-9A38-903B822C3445}" srcId="{2AC6F356-DA7C-41AC-9C7D-107D0E05F803}" destId="{CAD42059-B184-4633-AA30-8E647B0A366E}" srcOrd="0" destOrd="0" parTransId="{90575239-606D-4A63-8A64-3589775AF8F2}" sibTransId="{BFB935ED-8F37-4836-8DE9-6AF9446846BA}"/>
    <dgm:cxn modelId="{EB8CAFC7-DCF7-4540-935E-8138D84CF680}" type="presOf" srcId="{CAD42059-B184-4633-AA30-8E647B0A366E}" destId="{36638EBC-EF7F-4068-84E5-F4C08C217D98}" srcOrd="1" destOrd="0" presId="urn:microsoft.com/office/officeart/2005/8/layout/cycle8"/>
    <dgm:cxn modelId="{854A9365-505D-4AC3-B24E-3277D9A83989}" srcId="{2AC6F356-DA7C-41AC-9C7D-107D0E05F803}" destId="{75990ACA-78C7-42EB-BBA7-A0D705ADD4CB}" srcOrd="1" destOrd="0" parTransId="{112684E4-8648-48E1-B855-F42EF886E160}" sibTransId="{87115A61-E348-4DD6-9AF4-2DF8F08ACA57}"/>
    <dgm:cxn modelId="{627EFCC9-8E2E-44A3-802C-8F2EB5C4D31C}" type="presOf" srcId="{CAD42059-B184-4633-AA30-8E647B0A366E}" destId="{432D9DD7-17B7-403A-8705-9107E6712E59}" srcOrd="0" destOrd="0" presId="urn:microsoft.com/office/officeart/2005/8/layout/cycle8"/>
    <dgm:cxn modelId="{DF567812-B3E7-49D5-AD55-B32E085CAEFA}" type="presOf" srcId="{75990ACA-78C7-42EB-BBA7-A0D705ADD4CB}" destId="{55641627-9E19-4086-99B3-194DE23BCAC8}" srcOrd="1" destOrd="0" presId="urn:microsoft.com/office/officeart/2005/8/layout/cycle8"/>
    <dgm:cxn modelId="{A3804747-6FE3-46EE-BB0A-AE26A42C70DE}" type="presOf" srcId="{75990ACA-78C7-42EB-BBA7-A0D705ADD4CB}" destId="{B903DFD4-B59A-46E4-97EE-F4761446D3C7}" srcOrd="0" destOrd="0" presId="urn:microsoft.com/office/officeart/2005/8/layout/cycle8"/>
    <dgm:cxn modelId="{6F6B8EF8-B4B6-4847-A67F-54C9BABB93DE}" type="presParOf" srcId="{2C9E0016-54BA-4383-96DF-01C5FDDBF32A}" destId="{432D9DD7-17B7-403A-8705-9107E6712E59}" srcOrd="0" destOrd="0" presId="urn:microsoft.com/office/officeart/2005/8/layout/cycle8"/>
    <dgm:cxn modelId="{03C37FEF-72DA-438D-A882-8B559884AA75}" type="presParOf" srcId="{2C9E0016-54BA-4383-96DF-01C5FDDBF32A}" destId="{1E50F50A-0BBA-418C-9F63-440AF55941E7}" srcOrd="1" destOrd="0" presId="urn:microsoft.com/office/officeart/2005/8/layout/cycle8"/>
    <dgm:cxn modelId="{D87F2342-3BF0-4C35-BFC4-3179E21083B3}" type="presParOf" srcId="{2C9E0016-54BA-4383-96DF-01C5FDDBF32A}" destId="{ECC25F1E-7F9A-4D1C-8DC5-ECB0E2297320}" srcOrd="2" destOrd="0" presId="urn:microsoft.com/office/officeart/2005/8/layout/cycle8"/>
    <dgm:cxn modelId="{DF480056-0D2A-4F77-B764-88C47729503E}" type="presParOf" srcId="{2C9E0016-54BA-4383-96DF-01C5FDDBF32A}" destId="{36638EBC-EF7F-4068-84E5-F4C08C217D98}" srcOrd="3" destOrd="0" presId="urn:microsoft.com/office/officeart/2005/8/layout/cycle8"/>
    <dgm:cxn modelId="{3AFBC41E-DB57-43A2-8240-384C70020CBB}" type="presParOf" srcId="{2C9E0016-54BA-4383-96DF-01C5FDDBF32A}" destId="{B903DFD4-B59A-46E4-97EE-F4761446D3C7}" srcOrd="4" destOrd="0" presId="urn:microsoft.com/office/officeart/2005/8/layout/cycle8"/>
    <dgm:cxn modelId="{8B3FD49A-C25A-41B4-9CDA-8A03303C3628}" type="presParOf" srcId="{2C9E0016-54BA-4383-96DF-01C5FDDBF32A}" destId="{6DF86027-D106-44C7-98B1-21D895F5D7DA}" srcOrd="5" destOrd="0" presId="urn:microsoft.com/office/officeart/2005/8/layout/cycle8"/>
    <dgm:cxn modelId="{5861A0FB-C7F9-4D9B-A013-9BCF0D5F3046}" type="presParOf" srcId="{2C9E0016-54BA-4383-96DF-01C5FDDBF32A}" destId="{C66E40B9-0A69-47E4-A40A-4EC27A727D5B}" srcOrd="6" destOrd="0" presId="urn:microsoft.com/office/officeart/2005/8/layout/cycle8"/>
    <dgm:cxn modelId="{B002E03E-1469-4D74-86C4-ED37A6C4975D}" type="presParOf" srcId="{2C9E0016-54BA-4383-96DF-01C5FDDBF32A}" destId="{55641627-9E19-4086-99B3-194DE23BCAC8}" srcOrd="7" destOrd="0" presId="urn:microsoft.com/office/officeart/2005/8/layout/cycle8"/>
    <dgm:cxn modelId="{DA80D8A9-3542-4A61-A988-039F299F9665}" type="presParOf" srcId="{2C9E0016-54BA-4383-96DF-01C5FDDBF32A}" destId="{4AD1A404-3113-45FC-BFF3-977425244A0A}" srcOrd="8" destOrd="0" presId="urn:microsoft.com/office/officeart/2005/8/layout/cycle8"/>
    <dgm:cxn modelId="{477716F7-BB80-4C82-BFED-1B63B5FDB191}" type="presParOf" srcId="{2C9E0016-54BA-4383-96DF-01C5FDDBF32A}" destId="{48F74891-BDF7-4362-A643-856CA62929C6}" srcOrd="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496AA8-E004-4B00-A97B-95FB852E7C22}"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it-IT"/>
        </a:p>
      </dgm:t>
    </dgm:pt>
    <dgm:pt modelId="{A3F36601-9A46-486D-A4F9-0781840938A1}">
      <dgm:prSet phldrT="[Testo]"/>
      <dgm:spPr>
        <a:solidFill>
          <a:schemeClr val="accent6"/>
        </a:solidFill>
      </dgm:spPr>
      <dgm:t>
        <a:bodyPr/>
        <a:lstStyle/>
        <a:p>
          <a:r>
            <a:rPr lang="it-IT" dirty="0"/>
            <a:t>Lo stesso pescatore, la stessa attrezzatura, lo stesso giorno</a:t>
          </a:r>
        </a:p>
      </dgm:t>
    </dgm:pt>
    <dgm:pt modelId="{3DCB09A0-F2A0-4050-BD91-A66F0E8A67F5}" type="parTrans" cxnId="{E4D0930A-C6D8-4CC1-AE62-153801EACE6F}">
      <dgm:prSet/>
      <dgm:spPr/>
      <dgm:t>
        <a:bodyPr/>
        <a:lstStyle/>
        <a:p>
          <a:endParaRPr lang="it-IT"/>
        </a:p>
      </dgm:t>
    </dgm:pt>
    <dgm:pt modelId="{96EA6F13-4794-4910-B346-70F1F5F4D179}" type="sibTrans" cxnId="{E4D0930A-C6D8-4CC1-AE62-153801EACE6F}">
      <dgm:prSet/>
      <dgm:spPr/>
      <dgm:t>
        <a:bodyPr/>
        <a:lstStyle/>
        <a:p>
          <a:endParaRPr lang="it-IT"/>
        </a:p>
      </dgm:t>
    </dgm:pt>
    <dgm:pt modelId="{29B45B8A-4485-4FE2-A4D6-8EB4D3E88C9C}" type="pres">
      <dgm:prSet presAssocID="{BB496AA8-E004-4B00-A97B-95FB852E7C22}" presName="diagram" presStyleCnt="0">
        <dgm:presLayoutVars>
          <dgm:dir/>
          <dgm:resizeHandles val="exact"/>
        </dgm:presLayoutVars>
      </dgm:prSet>
      <dgm:spPr/>
      <dgm:t>
        <a:bodyPr/>
        <a:lstStyle/>
        <a:p>
          <a:endParaRPr lang="it-IT"/>
        </a:p>
      </dgm:t>
    </dgm:pt>
    <dgm:pt modelId="{541B68E5-EC9F-439A-9745-A1F53B51E54C}" type="pres">
      <dgm:prSet presAssocID="{A3F36601-9A46-486D-A4F9-0781840938A1}" presName="node" presStyleLbl="node1" presStyleIdx="0" presStyleCnt="1" custScaleX="173854" custScaleY="78298" custLinFactNeighborX="-20732" custLinFactNeighborY="-96817">
        <dgm:presLayoutVars>
          <dgm:bulletEnabled val="1"/>
        </dgm:presLayoutVars>
      </dgm:prSet>
      <dgm:spPr/>
      <dgm:t>
        <a:bodyPr/>
        <a:lstStyle/>
        <a:p>
          <a:endParaRPr lang="it-IT"/>
        </a:p>
      </dgm:t>
    </dgm:pt>
  </dgm:ptLst>
  <dgm:cxnLst>
    <dgm:cxn modelId="{CB7D1D52-D05E-4B92-8F3D-41041C7046AD}" type="presOf" srcId="{BB496AA8-E004-4B00-A97B-95FB852E7C22}" destId="{29B45B8A-4485-4FE2-A4D6-8EB4D3E88C9C}" srcOrd="0" destOrd="0" presId="urn:microsoft.com/office/officeart/2005/8/layout/default#3"/>
    <dgm:cxn modelId="{1970C6C8-604D-4E38-9D83-8F3883B50415}" type="presOf" srcId="{A3F36601-9A46-486D-A4F9-0781840938A1}" destId="{541B68E5-EC9F-439A-9745-A1F53B51E54C}" srcOrd="0" destOrd="0" presId="urn:microsoft.com/office/officeart/2005/8/layout/default#3"/>
    <dgm:cxn modelId="{E4D0930A-C6D8-4CC1-AE62-153801EACE6F}" srcId="{BB496AA8-E004-4B00-A97B-95FB852E7C22}" destId="{A3F36601-9A46-486D-A4F9-0781840938A1}" srcOrd="0" destOrd="0" parTransId="{3DCB09A0-F2A0-4050-BD91-A66F0E8A67F5}" sibTransId="{96EA6F13-4794-4910-B346-70F1F5F4D179}"/>
    <dgm:cxn modelId="{DE49686F-05A8-4179-9E32-913CC2125A51}" type="presParOf" srcId="{29B45B8A-4485-4FE2-A4D6-8EB4D3E88C9C}" destId="{541B68E5-EC9F-439A-9745-A1F53B51E54C}" srcOrd="0" destOrd="0" presId="urn:microsoft.com/office/officeart/2005/8/layout/defaul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6B737-3316-4C8E-88A9-85C0625D522C}">
      <dsp:nvSpPr>
        <dsp:cNvPr id="0" name=""/>
        <dsp:cNvSpPr/>
      </dsp:nvSpPr>
      <dsp:spPr>
        <a:xfrm>
          <a:off x="0" y="15001"/>
          <a:ext cx="3942438"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a:effectLst/>
            </a:rPr>
            <a:t>Sovrapposizione</a:t>
          </a:r>
          <a:r>
            <a:rPr lang="en-US" sz="1800" b="1" kern="1200" dirty="0">
              <a:effectLst/>
            </a:rPr>
            <a:t> con 1 SIC </a:t>
          </a:r>
          <a:r>
            <a:rPr lang="en-US" sz="1800" kern="1200" dirty="0">
              <a:effectLst/>
            </a:rPr>
            <a:t>IT9140005 Marino e </a:t>
          </a:r>
          <a:r>
            <a:rPr lang="en-US" sz="1800" kern="1200" dirty="0" err="1">
              <a:effectLst/>
            </a:rPr>
            <a:t>terrestre</a:t>
          </a:r>
          <a:r>
            <a:rPr lang="en-US" sz="1800" kern="1200" dirty="0">
              <a:effectLst/>
            </a:rPr>
            <a:t>  </a:t>
          </a:r>
          <a:r>
            <a:rPr lang="en-US" sz="1800" b="1" kern="1200" dirty="0">
              <a:effectLst/>
            </a:rPr>
            <a:t>e 1 ZPS </a:t>
          </a:r>
          <a:r>
            <a:rPr lang="en-US" sz="1800" kern="1200" dirty="0">
              <a:effectLst/>
            </a:rPr>
            <a:t>IT9140008</a:t>
          </a:r>
          <a:endParaRPr lang="it-IT" sz="1800" kern="1200" dirty="0">
            <a:effectLst/>
          </a:endParaRPr>
        </a:p>
      </dsp:txBody>
      <dsp:txXfrm>
        <a:off x="34954" y="49955"/>
        <a:ext cx="3872530" cy="646132"/>
      </dsp:txXfrm>
    </dsp:sp>
    <dsp:sp modelId="{3440C6AE-6653-4C41-9EA3-8F19077C7A16}">
      <dsp:nvSpPr>
        <dsp:cNvPr id="0" name=""/>
        <dsp:cNvSpPr/>
      </dsp:nvSpPr>
      <dsp:spPr>
        <a:xfrm>
          <a:off x="0" y="782881"/>
          <a:ext cx="3942438"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0" kern="1200" cap="none" spc="0" dirty="0">
              <a:ln w="18415" cmpd="sng">
                <a:solidFill>
                  <a:srgbClr val="FFFFFF"/>
                </a:solidFill>
                <a:prstDash val="solid"/>
              </a:ln>
              <a:solidFill>
                <a:srgbClr val="FFFFFF"/>
              </a:solidFill>
              <a:effectLst/>
            </a:rPr>
            <a:t>Estensione del SIC Marino 7.658 ha</a:t>
          </a:r>
          <a:endParaRPr lang="it-IT" sz="1800" kern="1200" dirty="0">
            <a:effectLst/>
          </a:endParaRPr>
        </a:p>
      </dsp:txBody>
      <dsp:txXfrm>
        <a:off x="34954" y="817835"/>
        <a:ext cx="3872530" cy="646132"/>
      </dsp:txXfrm>
    </dsp:sp>
    <dsp:sp modelId="{6152D23A-D411-4918-A675-0BAF04F189F9}">
      <dsp:nvSpPr>
        <dsp:cNvPr id="0" name=""/>
        <dsp:cNvSpPr/>
      </dsp:nvSpPr>
      <dsp:spPr>
        <a:xfrm>
          <a:off x="0" y="1550761"/>
          <a:ext cx="3942438"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0" kern="1200" cap="none" spc="0">
              <a:ln w="18415" cmpd="sng">
                <a:solidFill>
                  <a:srgbClr val="FFFFFF"/>
                </a:solidFill>
                <a:prstDash val="solid"/>
              </a:ln>
              <a:solidFill>
                <a:srgbClr val="FFFFFF"/>
              </a:solidFill>
              <a:effectLst/>
            </a:rPr>
            <a:t>Solo 20% del SIC Marino è all’interno dell’AMP</a:t>
          </a:r>
          <a:endParaRPr lang="it-IT" sz="1800" kern="1200" dirty="0">
            <a:effectLst/>
          </a:endParaRPr>
        </a:p>
      </dsp:txBody>
      <dsp:txXfrm>
        <a:off x="34954" y="1585715"/>
        <a:ext cx="3872530" cy="646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074B6-DA18-43F9-ADD0-CED33463498D}">
      <dsp:nvSpPr>
        <dsp:cNvPr id="0" name=""/>
        <dsp:cNvSpPr/>
      </dsp:nvSpPr>
      <dsp:spPr>
        <a:xfrm>
          <a:off x="330249" y="372423"/>
          <a:ext cx="3467620" cy="34676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t-IT" sz="2100" kern="1200"/>
            <a:t>Nei primi cinque anni di gestione (2000-2005) la pesca è stata vietata per consentire la rigenerazione degli stock ittici</a:t>
          </a:r>
        </a:p>
      </dsp:txBody>
      <dsp:txXfrm>
        <a:off x="908186" y="950360"/>
        <a:ext cx="2311747" cy="2311747"/>
      </dsp:txXfrm>
    </dsp:sp>
    <dsp:sp modelId="{FFEAF264-1285-487B-8033-D41057232520}">
      <dsp:nvSpPr>
        <dsp:cNvPr id="0" name=""/>
        <dsp:cNvSpPr/>
      </dsp:nvSpPr>
      <dsp:spPr>
        <a:xfrm>
          <a:off x="133587" y="157667"/>
          <a:ext cx="3896945" cy="3896945"/>
        </a:xfrm>
        <a:prstGeom prst="circularArrow">
          <a:avLst>
            <a:gd name="adj1" fmla="val 5085"/>
            <a:gd name="adj2" fmla="val 327528"/>
            <a:gd name="adj3" fmla="val 15836781"/>
            <a:gd name="adj4" fmla="val 1623569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02C17-5A23-4809-811E-77B1B0D1CDB3}">
      <dsp:nvSpPr>
        <dsp:cNvPr id="0" name=""/>
        <dsp:cNvSpPr/>
      </dsp:nvSpPr>
      <dsp:spPr>
        <a:xfrm>
          <a:off x="0" y="0"/>
          <a:ext cx="5940660" cy="192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t-IT" sz="2700" kern="1200" dirty="0"/>
            <a:t>Nel 2005 è iniziata la pesca sperimentale, con la stesura di un accordo di pesca condiviso tra ricercatori, pescatori e soggetto gestore</a:t>
          </a:r>
        </a:p>
      </dsp:txBody>
      <dsp:txXfrm>
        <a:off x="94068" y="94068"/>
        <a:ext cx="5752524" cy="1738854"/>
      </dsp:txXfrm>
    </dsp:sp>
    <dsp:sp modelId="{F770FA98-E423-40C7-BC5B-9A872730185B}">
      <dsp:nvSpPr>
        <dsp:cNvPr id="0" name=""/>
        <dsp:cNvSpPr/>
      </dsp:nvSpPr>
      <dsp:spPr>
        <a:xfrm>
          <a:off x="0" y="2388141"/>
          <a:ext cx="5940660" cy="19269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t-IT" sz="2700" kern="1200" dirty="0"/>
            <a:t>L'accordo consente la modifica della gestione della pesca in base ai risultati delle attività di monitoraggio sugli stock ittici</a:t>
          </a:r>
        </a:p>
      </dsp:txBody>
      <dsp:txXfrm>
        <a:off x="94068" y="2482209"/>
        <a:ext cx="5752524" cy="1738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D9DD7-17B7-403A-8705-9107E6712E59}">
      <dsp:nvSpPr>
        <dsp:cNvPr id="0" name=""/>
        <dsp:cNvSpPr/>
      </dsp:nvSpPr>
      <dsp:spPr>
        <a:xfrm>
          <a:off x="513057" y="398910"/>
          <a:ext cx="4309678" cy="4309678"/>
        </a:xfrm>
        <a:prstGeom prst="pie">
          <a:avLst>
            <a:gd name="adj1" fmla="val 162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a:t>Reti nella zona C una volta alla settimana</a:t>
          </a:r>
        </a:p>
      </dsp:txBody>
      <dsp:txXfrm>
        <a:off x="2867988" y="1527635"/>
        <a:ext cx="1539171" cy="2052228"/>
      </dsp:txXfrm>
    </dsp:sp>
    <dsp:sp modelId="{B903DFD4-B59A-46E4-97EE-F4761446D3C7}">
      <dsp:nvSpPr>
        <dsp:cNvPr id="0" name=""/>
        <dsp:cNvSpPr/>
      </dsp:nvSpPr>
      <dsp:spPr>
        <a:xfrm>
          <a:off x="307834" y="398910"/>
          <a:ext cx="4309678" cy="430967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a:t>La rete autorizzata è il tramaglio (tramaglio) (max 1200 mt con maglie oltre 10 (3 cm) e 11 (2,6 cm)</a:t>
          </a:r>
        </a:p>
      </dsp:txBody>
      <dsp:txXfrm>
        <a:off x="723410" y="1527635"/>
        <a:ext cx="1539171" cy="2052228"/>
      </dsp:txXfrm>
    </dsp:sp>
    <dsp:sp modelId="{4AD1A404-3113-45FC-BFF3-977425244A0A}">
      <dsp:nvSpPr>
        <dsp:cNvPr id="0" name=""/>
        <dsp:cNvSpPr/>
      </dsp:nvSpPr>
      <dsp:spPr>
        <a:xfrm>
          <a:off x="246267" y="132120"/>
          <a:ext cx="4843258" cy="4843258"/>
        </a:xfrm>
        <a:prstGeom prst="circularArrow">
          <a:avLst>
            <a:gd name="adj1" fmla="val 5085"/>
            <a:gd name="adj2" fmla="val 327528"/>
            <a:gd name="adj3" fmla="val 50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F74891-BDF7-4362-A643-856CA62929C6}">
      <dsp:nvSpPr>
        <dsp:cNvPr id="0" name=""/>
        <dsp:cNvSpPr/>
      </dsp:nvSpPr>
      <dsp:spPr>
        <a:xfrm>
          <a:off x="41044" y="132120"/>
          <a:ext cx="4843258" cy="4843258"/>
        </a:xfrm>
        <a:prstGeom prst="circularArrow">
          <a:avLst>
            <a:gd name="adj1" fmla="val 5085"/>
            <a:gd name="adj2" fmla="val 327528"/>
            <a:gd name="adj3" fmla="val 158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B68E5-EC9F-439A-9745-A1F53B51E54C}">
      <dsp:nvSpPr>
        <dsp:cNvPr id="0" name=""/>
        <dsp:cNvSpPr/>
      </dsp:nvSpPr>
      <dsp:spPr>
        <a:xfrm>
          <a:off x="0" y="0"/>
          <a:ext cx="4040822" cy="109191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kern="1200" dirty="0"/>
            <a:t>Lo stesso pescatore, la stessa attrezzatura, lo stesso giorno</a:t>
          </a:r>
        </a:p>
      </dsp:txBody>
      <dsp:txXfrm>
        <a:off x="0" y="0"/>
        <a:ext cx="4040822" cy="10919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065769F4-438D-43B5-909D-0BBA951044F6}"/>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xmlns="" id="{CBAED0E6-F314-4998-B8CB-4D14B4736B19}"/>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D0C46EF6-7601-413D-86C7-5FDB553C56FD}" type="datetimeFigureOut">
              <a:rPr lang="it-IT" smtClean="0"/>
              <a:t>11/10/2019</a:t>
            </a:fld>
            <a:endParaRPr lang="it-IT"/>
          </a:p>
        </p:txBody>
      </p:sp>
      <p:sp>
        <p:nvSpPr>
          <p:cNvPr id="4" name="Segnaposto piè di pagina 3">
            <a:extLst>
              <a:ext uri="{FF2B5EF4-FFF2-40B4-BE49-F238E27FC236}">
                <a16:creationId xmlns:a16="http://schemas.microsoft.com/office/drawing/2014/main" xmlns="" id="{D35D4ECF-5436-4C9E-8AF4-CEFA2D4CC591}"/>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xmlns="" id="{01C22AD9-9DB6-41C9-9C1B-C7A0091A0908}"/>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16B1C8C5-9ACE-4776-A312-D0AAE1B1E61B}" type="slidenum">
              <a:rPr lang="it-IT" smtClean="0"/>
              <a:t>‹N›</a:t>
            </a:fld>
            <a:endParaRPr lang="it-IT"/>
          </a:p>
        </p:txBody>
      </p:sp>
    </p:spTree>
    <p:extLst>
      <p:ext uri="{BB962C8B-B14F-4D97-AF65-F5344CB8AC3E}">
        <p14:creationId xmlns:p14="http://schemas.microsoft.com/office/powerpoint/2010/main" val="19636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0CE40057-4EE0-43CA-A7B4-C95827A8BCB6}" type="datetimeFigureOut">
              <a:rPr lang="it-IT" smtClean="0"/>
              <a:t>11/10/2019</a:t>
            </a:fld>
            <a:endParaRPr lang="it-IT"/>
          </a:p>
        </p:txBody>
      </p:sp>
      <p:sp>
        <p:nvSpPr>
          <p:cNvPr id="4" name="Segnaposto immagine diapositiva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EC6C9B17-8B68-4F66-875F-EA189BBE1988}" type="slidenum">
              <a:rPr lang="it-IT" smtClean="0"/>
              <a:t>‹N›</a:t>
            </a:fld>
            <a:endParaRPr lang="it-IT"/>
          </a:p>
        </p:txBody>
      </p:sp>
    </p:spTree>
    <p:extLst>
      <p:ext uri="{BB962C8B-B14F-4D97-AF65-F5344CB8AC3E}">
        <p14:creationId xmlns:p14="http://schemas.microsoft.com/office/powerpoint/2010/main" val="219325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58825" y="830263"/>
            <a:ext cx="5524500" cy="4144962"/>
          </a:xfrm>
        </p:spPr>
      </p:sp>
      <p:sp>
        <p:nvSpPr>
          <p:cNvPr id="3" name="Segnaposto note 2"/>
          <p:cNvSpPr>
            <a:spLocks noGrp="1"/>
          </p:cNvSpPr>
          <p:nvPr>
            <p:ph type="body" idx="1"/>
          </p:nvPr>
        </p:nvSpPr>
        <p:spPr/>
        <p:txBody>
          <a:bodyPr>
            <a:normAutofit/>
          </a:bodyPr>
          <a:lstStyle/>
          <a:p>
            <a:pPr defTabSz="923833"/>
            <a:r>
              <a:rPr lang="en-US" sz="1700" dirty="0"/>
              <a:t>The Marine Protected Area of Torre Guaceto was instituted in 1991 with a Ministerial Decree. From its institution until 2000, the area was under the control of Italian Coast Guard, which protected Torre Guaceto, contrasting first of all the illegal fishing. In 2001 the management of the area, with the institution of the terrestrial protected area, was given to the Consortium of Torre Guaceto, formed by the two municipalities with jurisdiction, Brindisi and Carovigno, and the WWF.</a:t>
            </a:r>
            <a:endParaRPr lang="it-IT" sz="1700" dirty="0"/>
          </a:p>
        </p:txBody>
      </p:sp>
      <p:sp>
        <p:nvSpPr>
          <p:cNvPr id="4" name="Segnaposto numero diapositiva 3"/>
          <p:cNvSpPr>
            <a:spLocks noGrp="1"/>
          </p:cNvSpPr>
          <p:nvPr>
            <p:ph type="sldNum" sz="quarter" idx="10"/>
          </p:nvPr>
        </p:nvSpPr>
        <p:spPr/>
        <p:txBody>
          <a:bodyPr/>
          <a:lstStyle/>
          <a:p>
            <a:fld id="{6B5632B5-F57E-46CB-A10A-F76220AB21E6}" type="slidenum">
              <a:rPr lang="it-IT" smtClean="0"/>
              <a:pPr/>
              <a:t>2</a:t>
            </a:fld>
            <a:endParaRPr lang="it-IT"/>
          </a:p>
        </p:txBody>
      </p:sp>
    </p:spTree>
    <p:extLst>
      <p:ext uri="{BB962C8B-B14F-4D97-AF65-F5344CB8AC3E}">
        <p14:creationId xmlns:p14="http://schemas.microsoft.com/office/powerpoint/2010/main" val="291405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defTabSz="914324">
              <a:defRPr/>
            </a:pPr>
            <a:endParaRPr lang="it-IT" dirty="0"/>
          </a:p>
        </p:txBody>
      </p:sp>
      <p:sp>
        <p:nvSpPr>
          <p:cNvPr id="32772" name="Segnaposto numero diapositiva 3"/>
          <p:cNvSpPr txBox="1">
            <a:spLocks noGrp="1"/>
          </p:cNvSpPr>
          <p:nvPr/>
        </p:nvSpPr>
        <p:spPr bwMode="auto">
          <a:xfrm>
            <a:off x="3988598" y="10495760"/>
            <a:ext cx="3051348" cy="552509"/>
          </a:xfrm>
          <a:prstGeom prst="rect">
            <a:avLst/>
          </a:prstGeom>
          <a:noFill/>
          <a:ln w="9525">
            <a:noFill/>
            <a:miter lim="800000"/>
            <a:headEnd/>
            <a:tailEnd/>
          </a:ln>
        </p:spPr>
        <p:txBody>
          <a:bodyPr lIns="91433" tIns="45716" rIns="91433" bIns="45716" anchor="b"/>
          <a:lstStyle/>
          <a:p>
            <a:pPr algn="r" eaLnBrk="1" hangingPunct="1"/>
            <a:fld id="{6594FF32-EAB1-4E41-8CEC-FF307915B65D}" type="slidenum">
              <a:rPr lang="it-IT" altLang="it-IT" sz="1200">
                <a:latin typeface="Arial" pitchFamily="34" charset="0"/>
                <a:cs typeface="Arial" pitchFamily="34" charset="0"/>
              </a:rPr>
              <a:pPr algn="r" eaLnBrk="1" hangingPunct="1"/>
              <a:t>11</a:t>
            </a:fld>
            <a:endParaRPr lang="it-IT" altLang="it-IT" sz="1200">
              <a:latin typeface="Arial" pitchFamily="34" charset="0"/>
              <a:cs typeface="Arial" pitchFamily="34" charset="0"/>
            </a:endParaRPr>
          </a:p>
        </p:txBody>
      </p:sp>
    </p:spTree>
    <p:extLst>
      <p:ext uri="{BB962C8B-B14F-4D97-AF65-F5344CB8AC3E}">
        <p14:creationId xmlns:p14="http://schemas.microsoft.com/office/powerpoint/2010/main" val="280154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defTabSz="914324">
              <a:defRPr/>
            </a:pPr>
            <a:endParaRPr lang="it-IT" dirty="0"/>
          </a:p>
        </p:txBody>
      </p:sp>
      <p:sp>
        <p:nvSpPr>
          <p:cNvPr id="32772" name="Segnaposto numero diapositiva 3"/>
          <p:cNvSpPr txBox="1">
            <a:spLocks noGrp="1"/>
          </p:cNvSpPr>
          <p:nvPr/>
        </p:nvSpPr>
        <p:spPr bwMode="auto">
          <a:xfrm>
            <a:off x="3988598" y="10495760"/>
            <a:ext cx="3051348" cy="552509"/>
          </a:xfrm>
          <a:prstGeom prst="rect">
            <a:avLst/>
          </a:prstGeom>
          <a:noFill/>
          <a:ln w="9525">
            <a:noFill/>
            <a:miter lim="800000"/>
            <a:headEnd/>
            <a:tailEnd/>
          </a:ln>
        </p:spPr>
        <p:txBody>
          <a:bodyPr lIns="91433" tIns="45716" rIns="91433" bIns="45716" anchor="b"/>
          <a:lstStyle/>
          <a:p>
            <a:pPr algn="r" eaLnBrk="1" hangingPunct="1"/>
            <a:fld id="{6594FF32-EAB1-4E41-8CEC-FF307915B65D}" type="slidenum">
              <a:rPr lang="it-IT" altLang="it-IT" sz="1200">
                <a:latin typeface="Arial" pitchFamily="34" charset="0"/>
                <a:cs typeface="Arial" pitchFamily="34" charset="0"/>
              </a:rPr>
              <a:pPr algn="r" eaLnBrk="1" hangingPunct="1"/>
              <a:t>12</a:t>
            </a:fld>
            <a:endParaRPr lang="it-IT" altLang="it-IT" sz="1200">
              <a:latin typeface="Arial" pitchFamily="34" charset="0"/>
              <a:cs typeface="Arial" pitchFamily="34" charset="0"/>
            </a:endParaRPr>
          </a:p>
        </p:txBody>
      </p:sp>
    </p:spTree>
    <p:extLst>
      <p:ext uri="{BB962C8B-B14F-4D97-AF65-F5344CB8AC3E}">
        <p14:creationId xmlns:p14="http://schemas.microsoft.com/office/powerpoint/2010/main" val="241594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58825" y="830263"/>
            <a:ext cx="5524500" cy="4144962"/>
          </a:xfrm>
        </p:spPr>
      </p:sp>
      <p:sp>
        <p:nvSpPr>
          <p:cNvPr id="3" name="Segnaposto note 2"/>
          <p:cNvSpPr>
            <a:spLocks noGrp="1"/>
          </p:cNvSpPr>
          <p:nvPr>
            <p:ph type="body" idx="1"/>
          </p:nvPr>
        </p:nvSpPr>
        <p:spPr/>
        <p:txBody>
          <a:bodyPr>
            <a:normAutofit/>
          </a:bodyPr>
          <a:lstStyle/>
          <a:p>
            <a:pPr defTabSz="914324">
              <a:defRPr/>
            </a:pPr>
            <a:r>
              <a:rPr lang="it-IT" dirty="0"/>
              <a:t>Abbiamo per il futuro una grande sfida: evitare la morte della pesca artigianale. Gli alti costi per il carburante e la distanza per raggiungere la riserva consumano il guadagno in termini di dimensioni e abbondanza, ottenuto pescando nell'AMP. È impossibile per noi mantenere i redditi dei pescatori, autorizzando una lunghezza maggiore delle reti o una maglia più piccola o diversi attrezzi da pesca. Per questo motivo abbiamo bisogno di trovare soluzioni diverse per garantire un reddito economico ai pescatori, non direttamente legati alla cattura, e per ridurre gli sforzi di pesca, aumentando il guadagno per ogni presa. </a:t>
            </a:r>
            <a:r>
              <a:rPr lang="it-IT"/>
              <a:t>Negli ultimi due anni abbiamo avviato un progetto pilota per la trasformazione dei filetti di triglia, per conservarli in olio biologico, prodotto dai secolari oliveti.</a:t>
            </a:r>
            <a:endParaRPr lang="it-IT" dirty="0"/>
          </a:p>
        </p:txBody>
      </p:sp>
      <p:sp>
        <p:nvSpPr>
          <p:cNvPr id="4" name="Segnaposto numero diapositiva 3"/>
          <p:cNvSpPr>
            <a:spLocks noGrp="1"/>
          </p:cNvSpPr>
          <p:nvPr>
            <p:ph type="sldNum" sz="quarter" idx="10"/>
          </p:nvPr>
        </p:nvSpPr>
        <p:spPr/>
        <p:txBody>
          <a:bodyPr/>
          <a:lstStyle/>
          <a:p>
            <a:fld id="{364D2459-7033-4DD6-8DA4-13CCB7B24E07}" type="slidenum">
              <a:rPr lang="it-IT" smtClean="0"/>
              <a:pPr/>
              <a:t>15</a:t>
            </a:fld>
            <a:endParaRPr lang="it-IT"/>
          </a:p>
        </p:txBody>
      </p:sp>
    </p:spTree>
    <p:extLst>
      <p:ext uri="{BB962C8B-B14F-4D97-AF65-F5344CB8AC3E}">
        <p14:creationId xmlns:p14="http://schemas.microsoft.com/office/powerpoint/2010/main" val="180039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58825" y="830263"/>
            <a:ext cx="5524500" cy="414496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64D2459-7033-4DD6-8DA4-13CCB7B24E07}" type="slidenum">
              <a:rPr lang="it-IT" smtClean="0"/>
              <a:pPr/>
              <a:t>16</a:t>
            </a:fld>
            <a:endParaRPr lang="it-IT"/>
          </a:p>
        </p:txBody>
      </p:sp>
    </p:spTree>
    <p:extLst>
      <p:ext uri="{BB962C8B-B14F-4D97-AF65-F5344CB8AC3E}">
        <p14:creationId xmlns:p14="http://schemas.microsoft.com/office/powerpoint/2010/main" val="229278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58825" y="830263"/>
            <a:ext cx="5524500" cy="4144962"/>
          </a:xfrm>
        </p:spPr>
      </p:sp>
      <p:sp>
        <p:nvSpPr>
          <p:cNvPr id="3" name="Segnaposto note 2"/>
          <p:cNvSpPr>
            <a:spLocks noGrp="1"/>
          </p:cNvSpPr>
          <p:nvPr>
            <p:ph type="body" idx="1"/>
          </p:nvPr>
        </p:nvSpPr>
        <p:spPr/>
        <p:txBody>
          <a:bodyPr/>
          <a:lstStyle/>
          <a:p>
            <a:r>
              <a:rPr lang="en-US" dirty="0"/>
              <a:t>Within the AMP there are two areas included in Rete Natura 2000:</a:t>
            </a:r>
          </a:p>
          <a:p>
            <a:r>
              <a:rPr lang="en-US" dirty="0"/>
              <a:t>• SIC Torre Guaceto and Macchia San Giovanni (IT9140005) extended for 250 ha on land and 7,658 ha at sea, (Decree 30 March 2009 Second updated list of sites of Community importance for the Mediterranean biogeography region in Italy pursuant to Directive 92/43 / EEC (OJ No. 95 of 24 April 2009, SO n.61)</a:t>
            </a:r>
          </a:p>
          <a:p>
            <a:r>
              <a:rPr lang="en-US" dirty="0"/>
              <a:t>• ZPS Torre Guaceto (IT9140008) extended for 547.97 ha (MINISTRY OF THE ENVIRONMENT AND OF THE PROTECTION OF THE TERRITORY DECREE 25 March 2005 List of Special Protection Zones, classified according to Directive 79/409 / EEC)</a:t>
            </a:r>
            <a:endParaRPr lang="it-IT" dirty="0"/>
          </a:p>
        </p:txBody>
      </p:sp>
      <p:sp>
        <p:nvSpPr>
          <p:cNvPr id="4" name="Segnaposto numero diapositiva 3"/>
          <p:cNvSpPr>
            <a:spLocks noGrp="1"/>
          </p:cNvSpPr>
          <p:nvPr>
            <p:ph type="sldNum" sz="quarter" idx="5"/>
          </p:nvPr>
        </p:nvSpPr>
        <p:spPr/>
        <p:txBody>
          <a:bodyPr/>
          <a:lstStyle/>
          <a:p>
            <a:fld id="{364D2459-7033-4DD6-8DA4-13CCB7B24E07}" type="slidenum">
              <a:rPr lang="it-IT" smtClean="0"/>
              <a:pPr/>
              <a:t>3</a:t>
            </a:fld>
            <a:endParaRPr lang="it-IT"/>
          </a:p>
        </p:txBody>
      </p:sp>
    </p:spTree>
    <p:extLst>
      <p:ext uri="{BB962C8B-B14F-4D97-AF65-F5344CB8AC3E}">
        <p14:creationId xmlns:p14="http://schemas.microsoft.com/office/powerpoint/2010/main" val="345592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Il decreto istitutivo ha permesso di autorizzare attività umane specifiche (come la pesca, le immersioni) dopo l'approvazione di un regolamento specifico, redatto dall'organo di gestione e ratificato dal ministero dell'ambiente. Per delineare le regole delle attività di pesca, nel 2005 l'ente di gestione ha avviato un progetto pilota di pesca sperimentale, con la collaborazione di ricercatori e pescatori. Lo scopo dell'attività era valutare lo stato degli stock ittici, definire lo sforzo di pesca sostenibile e gli attrezzi da pesca autorizzati, decidendo con i pescatori la giusta dimensione delle maglie.</a:t>
            </a:r>
          </a:p>
          <a:p>
            <a:r>
              <a:rPr lang="it-IT" dirty="0"/>
              <a:t>Le seguenti decisioni sono state incluse nel regolamento MPA, ratificato dal Ministero dell'Ambiente con un decreto nel 2009.</a:t>
            </a:r>
          </a:p>
        </p:txBody>
      </p:sp>
      <p:sp>
        <p:nvSpPr>
          <p:cNvPr id="4" name="Segnaposto numero diapositiva 3"/>
          <p:cNvSpPr>
            <a:spLocks noGrp="1"/>
          </p:cNvSpPr>
          <p:nvPr>
            <p:ph type="sldNum" sz="quarter" idx="10"/>
          </p:nvPr>
        </p:nvSpPr>
        <p:spPr/>
        <p:txBody>
          <a:bodyPr/>
          <a:lstStyle/>
          <a:p>
            <a:fld id="{364D2459-7033-4DD6-8DA4-13CCB7B24E07}" type="slidenum">
              <a:rPr lang="it-IT" smtClean="0"/>
              <a:pPr/>
              <a:t>4</a:t>
            </a:fld>
            <a:endParaRPr lang="it-IT"/>
          </a:p>
        </p:txBody>
      </p:sp>
    </p:spTree>
    <p:extLst>
      <p:ext uri="{BB962C8B-B14F-4D97-AF65-F5344CB8AC3E}">
        <p14:creationId xmlns:p14="http://schemas.microsoft.com/office/powerpoint/2010/main" val="97890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Il decreto istitutivo ha permesso di autorizzare attività umane specifiche (come la pesca, le immersioni) dopo l'approvazione di un regolamento specifico, redatto dall'organo di gestione e ratificato dal ministero dell'ambiente. Per delineare le regole delle attività di pesca, nel 2005 l'ente di gestione ha avviato un progetto pilota di pesca sperimentale, con la collaborazione di ricercatori e pescatori. Lo scopo dell'attività era valutare lo stato degli stock ittici, definire lo sforzo di pesca sostenibile e gli attrezzi da pesca autorizzati, decidendo con i pescatori la giusta dimensione delle maglie.</a:t>
            </a:r>
          </a:p>
          <a:p>
            <a:r>
              <a:rPr lang="it-IT" dirty="0"/>
              <a:t>Le seguenti decisioni sono state incluse nel regolamento MPA, ratificato dal Ministero dell'Ambiente con un decreto nel 2009.</a:t>
            </a:r>
          </a:p>
          <a:p>
            <a:endParaRPr lang="it-IT" dirty="0"/>
          </a:p>
        </p:txBody>
      </p:sp>
      <p:sp>
        <p:nvSpPr>
          <p:cNvPr id="4" name="Segnaposto numero diapositiva 3"/>
          <p:cNvSpPr>
            <a:spLocks noGrp="1"/>
          </p:cNvSpPr>
          <p:nvPr>
            <p:ph type="sldNum" sz="quarter" idx="10"/>
          </p:nvPr>
        </p:nvSpPr>
        <p:spPr/>
        <p:txBody>
          <a:bodyPr/>
          <a:lstStyle/>
          <a:p>
            <a:fld id="{364D2459-7033-4DD6-8DA4-13CCB7B24E07}" type="slidenum">
              <a:rPr lang="it-IT" smtClean="0"/>
              <a:pPr/>
              <a:t>5</a:t>
            </a:fld>
            <a:endParaRPr lang="it-IT"/>
          </a:p>
        </p:txBody>
      </p:sp>
    </p:spTree>
    <p:extLst>
      <p:ext uri="{BB962C8B-B14F-4D97-AF65-F5344CB8AC3E}">
        <p14:creationId xmlns:p14="http://schemas.microsoft.com/office/powerpoint/2010/main" val="135986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In particolare, le regole per le attività di pesca sono:</a:t>
            </a:r>
          </a:p>
          <a:p>
            <a:r>
              <a:rPr lang="it-IT" dirty="0"/>
              <a:t>È consentito gettare le reti nella Zona C e l'unica rete consentita è il tramaglio (reti da posta) (</a:t>
            </a:r>
            <a:r>
              <a:rPr lang="it-IT" dirty="0" err="1"/>
              <a:t>max</a:t>
            </a:r>
            <a:r>
              <a:rPr lang="it-IT" dirty="0"/>
              <a:t> 1200 </a:t>
            </a:r>
            <a:r>
              <a:rPr lang="it-IT" dirty="0" err="1"/>
              <a:t>mt</a:t>
            </a:r>
            <a:r>
              <a:rPr lang="it-IT" dirty="0"/>
              <a:t> con maglia oltre 10 (3 cm) e 11 (2,6 cm)</a:t>
            </a:r>
          </a:p>
          <a:p>
            <a:r>
              <a:rPr lang="it-IT" dirty="0"/>
              <a:t>Ogni pescatore ha l'autorizzazione a pescare una volta alla settimana, senza possibilità di recuperare il permesso settimanale. Gli operatori MPA (e ricercatori) sono autorizzati a controllare le catture (specie, numero, dimensioni (LT) e peso totale per le specie), la lunghezza e la dimensione della maglia delle reti.</a:t>
            </a:r>
          </a:p>
        </p:txBody>
      </p:sp>
      <p:sp>
        <p:nvSpPr>
          <p:cNvPr id="4" name="Segnaposto numero diapositiva 3"/>
          <p:cNvSpPr>
            <a:spLocks noGrp="1"/>
          </p:cNvSpPr>
          <p:nvPr>
            <p:ph type="sldNum" sz="quarter" idx="10"/>
          </p:nvPr>
        </p:nvSpPr>
        <p:spPr/>
        <p:txBody>
          <a:bodyPr/>
          <a:lstStyle/>
          <a:p>
            <a:fld id="{364D2459-7033-4DD6-8DA4-13CCB7B24E07}" type="slidenum">
              <a:rPr lang="it-IT" smtClean="0"/>
              <a:pPr/>
              <a:t>6</a:t>
            </a:fld>
            <a:endParaRPr lang="it-IT"/>
          </a:p>
        </p:txBody>
      </p:sp>
    </p:spTree>
    <p:extLst>
      <p:ext uri="{BB962C8B-B14F-4D97-AF65-F5344CB8AC3E}">
        <p14:creationId xmlns:p14="http://schemas.microsoft.com/office/powerpoint/2010/main" val="275785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049338" y="774700"/>
            <a:ext cx="5164137" cy="38750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726526" y="4908803"/>
            <a:ext cx="5812199" cy="4650442"/>
          </a:xfrm>
          <a:prstGeom prst="rect">
            <a:avLst/>
          </a:prstGeom>
        </p:spPr>
        <p:txBody>
          <a:bodyPr spcFirstLastPara="1" wrap="square" lIns="91417" tIns="91417" rIns="91417" bIns="91417" anchor="t" anchorCtr="0">
            <a:noAutofit/>
          </a:bodyPr>
          <a:lstStyle/>
          <a:p>
            <a:endParaRPr/>
          </a:p>
        </p:txBody>
      </p:sp>
    </p:spTree>
    <p:extLst>
      <p:ext uri="{BB962C8B-B14F-4D97-AF65-F5344CB8AC3E}">
        <p14:creationId xmlns:p14="http://schemas.microsoft.com/office/powerpoint/2010/main" val="270547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4D2459-7033-4DD6-8DA4-13CCB7B24E07}" type="slidenum">
              <a:rPr lang="it-IT" smtClean="0"/>
              <a:pPr/>
              <a:t>8</a:t>
            </a:fld>
            <a:endParaRPr lang="it-IT"/>
          </a:p>
        </p:txBody>
      </p:sp>
    </p:spTree>
    <p:extLst>
      <p:ext uri="{BB962C8B-B14F-4D97-AF65-F5344CB8AC3E}">
        <p14:creationId xmlns:p14="http://schemas.microsoft.com/office/powerpoint/2010/main" val="194987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4D2459-7033-4DD6-8DA4-13CCB7B24E07}" type="slidenum">
              <a:rPr lang="it-IT" smtClean="0"/>
              <a:pPr/>
              <a:t>9</a:t>
            </a:fld>
            <a:endParaRPr lang="it-IT"/>
          </a:p>
        </p:txBody>
      </p:sp>
    </p:spTree>
    <p:extLst>
      <p:ext uri="{BB962C8B-B14F-4D97-AF65-F5344CB8AC3E}">
        <p14:creationId xmlns:p14="http://schemas.microsoft.com/office/powerpoint/2010/main" val="420220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14324">
              <a:defRPr/>
            </a:pPr>
            <a:r>
              <a:rPr lang="en-US" dirty="0"/>
              <a:t>Another important issue of the studies. Through genetic analysis we learned that Torre Guaceto is an important reservoir for the southern coast of Apulia Region. The spill over effect is valid for the larval stage, because, analyzing the reproductive potential in 200 of kilometers, we see that the big reproducers prefer to stay in the MPA, releasing the larvae that, drifted by the main currents north from south, populate the sea in the south.</a:t>
            </a:r>
            <a:endParaRPr lang="it-IT" dirty="0"/>
          </a:p>
          <a:p>
            <a:endParaRPr lang="it-IT" dirty="0"/>
          </a:p>
        </p:txBody>
      </p:sp>
      <p:sp>
        <p:nvSpPr>
          <p:cNvPr id="4" name="Segnaposto numero diapositiva 3"/>
          <p:cNvSpPr>
            <a:spLocks noGrp="1"/>
          </p:cNvSpPr>
          <p:nvPr>
            <p:ph type="sldNum" sz="quarter" idx="10"/>
          </p:nvPr>
        </p:nvSpPr>
        <p:spPr/>
        <p:txBody>
          <a:bodyPr/>
          <a:lstStyle/>
          <a:p>
            <a:fld id="{364D2459-7033-4DD6-8DA4-13CCB7B24E07}" type="slidenum">
              <a:rPr lang="it-IT" smtClean="0"/>
              <a:pPr/>
              <a:t>10</a:t>
            </a:fld>
            <a:endParaRPr lang="it-IT"/>
          </a:p>
        </p:txBody>
      </p:sp>
    </p:spTree>
    <p:extLst>
      <p:ext uri="{BB962C8B-B14F-4D97-AF65-F5344CB8AC3E}">
        <p14:creationId xmlns:p14="http://schemas.microsoft.com/office/powerpoint/2010/main" val="1411622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B61E810-5BBD-45C7-9AA1-B6C6E85F79D7}" type="datetimeFigureOut">
              <a:rPr lang="it-IT" smtClean="0"/>
              <a:t>11/10/2019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0D1F28-7379-4E37-A88D-BE5CB7EF360E}" type="slidenum">
              <a:rPr lang="it-IT" smtClean="0"/>
              <a:t>‹N›</a:t>
            </a:fld>
            <a:endParaRPr lang="it-IT"/>
          </a:p>
        </p:txBody>
      </p:sp>
    </p:spTree>
    <p:extLst>
      <p:ext uri="{BB962C8B-B14F-4D97-AF65-F5344CB8AC3E}">
        <p14:creationId xmlns:p14="http://schemas.microsoft.com/office/powerpoint/2010/main" val="148680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B61E810-5BBD-45C7-9AA1-B6C6E85F79D7}" type="datetimeFigureOut">
              <a:rPr lang="it-IT" smtClean="0"/>
              <a:t>11/10/2019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0D1F28-7379-4E37-A88D-BE5CB7EF360E}" type="slidenum">
              <a:rPr lang="it-IT" smtClean="0"/>
              <a:t>‹N›</a:t>
            </a:fld>
            <a:endParaRPr lang="it-IT"/>
          </a:p>
        </p:txBody>
      </p:sp>
    </p:spTree>
    <p:extLst>
      <p:ext uri="{BB962C8B-B14F-4D97-AF65-F5344CB8AC3E}">
        <p14:creationId xmlns:p14="http://schemas.microsoft.com/office/powerpoint/2010/main" val="236111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B61E810-5BBD-45C7-9AA1-B6C6E85F79D7}" type="datetimeFigureOut">
              <a:rPr lang="it-IT" smtClean="0"/>
              <a:t>11/10/2019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0D1F28-7379-4E37-A88D-BE5CB7EF360E}" type="slidenum">
              <a:rPr lang="it-IT" smtClean="0"/>
              <a:t>‹N›</a:t>
            </a:fld>
            <a:endParaRPr lang="it-IT"/>
          </a:p>
        </p:txBody>
      </p:sp>
    </p:spTree>
    <p:extLst>
      <p:ext uri="{BB962C8B-B14F-4D97-AF65-F5344CB8AC3E}">
        <p14:creationId xmlns:p14="http://schemas.microsoft.com/office/powerpoint/2010/main" val="15432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43500"/>
            <a:ext cx="8520600" cy="763500"/>
          </a:xfrm>
          <a:prstGeom prst="rect">
            <a:avLst/>
          </a:prstGeom>
        </p:spPr>
        <p:txBody>
          <a:bodyPr spcFirstLastPara="1" wrap="square" lIns="91425" tIns="91425" rIns="91425" bIns="91425" anchor="t" anchorCtr="0"/>
          <a:lstStyle>
            <a:lvl1pPr lvl="0">
              <a:spcBef>
                <a:spcPts val="0"/>
              </a:spcBef>
              <a:spcAft>
                <a:spcPts val="0"/>
              </a:spcAft>
              <a:buSzPts val="3300"/>
              <a:buNone/>
              <a:defRPr sz="2475">
                <a:latin typeface="Calibri Light" panose="020F0302020204030204" pitchFamily="34" charset="0"/>
                <a:cs typeface="Calibri Light" panose="020F030202020403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9" name="Google Shape;19;p4"/>
          <p:cNvSpPr txBox="1">
            <a:spLocks noGrp="1"/>
          </p:cNvSpPr>
          <p:nvPr>
            <p:ph type="body" idx="1"/>
          </p:nvPr>
        </p:nvSpPr>
        <p:spPr>
          <a:xfrm>
            <a:off x="327525" y="963700"/>
            <a:ext cx="8520600" cy="5488200"/>
          </a:xfrm>
          <a:prstGeom prst="rect">
            <a:avLst/>
          </a:prstGeom>
        </p:spPr>
        <p:txBody>
          <a:bodyPr spcFirstLastPara="1" wrap="square" lIns="91425" tIns="91425" rIns="91425" bIns="91425" anchor="t" anchorCtr="0"/>
          <a:lstStyle>
            <a:lvl1pPr marL="342900" lvl="0" indent="-266700">
              <a:spcBef>
                <a:spcPts val="0"/>
              </a:spcBef>
              <a:spcAft>
                <a:spcPts val="0"/>
              </a:spcAft>
              <a:buSzPts val="2000"/>
              <a:buChar char="●"/>
              <a:defRPr sz="1500"/>
            </a:lvl1pPr>
            <a:lvl2pPr marL="685800" lvl="1" indent="-257175">
              <a:spcBef>
                <a:spcPts val="1200"/>
              </a:spcBef>
              <a:spcAft>
                <a:spcPts val="0"/>
              </a:spcAft>
              <a:buSzPts val="1800"/>
              <a:buChar char="○"/>
              <a:defRPr sz="1350"/>
            </a:lvl2pPr>
            <a:lvl3pPr marL="1028700" lvl="2" indent="-247650">
              <a:spcBef>
                <a:spcPts val="1200"/>
              </a:spcBef>
              <a:spcAft>
                <a:spcPts val="0"/>
              </a:spcAft>
              <a:buSzPts val="1600"/>
              <a:buChar char="■"/>
              <a:defRPr sz="1200"/>
            </a:lvl3pPr>
            <a:lvl4pPr marL="1371600" lvl="3" indent="-238125">
              <a:spcBef>
                <a:spcPts val="1200"/>
              </a:spcBef>
              <a:spcAft>
                <a:spcPts val="0"/>
              </a:spcAft>
              <a:buSzPts val="1400"/>
              <a:buChar char="●"/>
              <a:defRPr/>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Tree>
    <p:extLst>
      <p:ext uri="{BB962C8B-B14F-4D97-AF65-F5344CB8AC3E}">
        <p14:creationId xmlns:p14="http://schemas.microsoft.com/office/powerpoint/2010/main" val="352410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28650" y="1050557"/>
            <a:ext cx="6521380" cy="640132"/>
          </a:xfrm>
        </p:spPr>
        <p:txBody>
          <a:bodyPr/>
          <a:lstStyle/>
          <a:p>
            <a:r>
              <a:rPr lang="it-IT"/>
              <a:t>Fare clic per modificare lo stile del titolo</a:t>
            </a:r>
          </a:p>
        </p:txBody>
      </p:sp>
      <p:sp>
        <p:nvSpPr>
          <p:cNvPr id="3" name="Segnaposto contenuto 2"/>
          <p:cNvSpPr>
            <a:spLocks noGrp="1"/>
          </p:cNvSpPr>
          <p:nvPr>
            <p:ph idx="1"/>
          </p:nvPr>
        </p:nvSpPr>
        <p:spPr>
          <a:xfrm>
            <a:off x="628650" y="1825625"/>
            <a:ext cx="7886700" cy="408998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B61E810-5BBD-45C7-9AA1-B6C6E85F79D7}" type="datetimeFigureOut">
              <a:rPr lang="it-IT" smtClean="0"/>
              <a:t>11/10/2019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0D1F28-7379-4E37-A88D-BE5CB7EF360E}" type="slidenum">
              <a:rPr lang="it-IT" smtClean="0"/>
              <a:t>‹N›</a:t>
            </a:fld>
            <a:endParaRPr lang="it-IT"/>
          </a:p>
        </p:txBody>
      </p:sp>
      <p:pic>
        <p:nvPicPr>
          <p:cNvPr id="7" name="Immagine 6">
            <a:extLst>
              <a:ext uri="{FF2B5EF4-FFF2-40B4-BE49-F238E27FC236}">
                <a16:creationId xmlns:a16="http://schemas.microsoft.com/office/drawing/2014/main" xmlns="" id="{07970385-E4B6-45C2-8E8C-AFFEB96EE9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3890" b="40081"/>
          <a:stretch/>
        </p:blipFill>
        <p:spPr>
          <a:xfrm>
            <a:off x="0" y="5915608"/>
            <a:ext cx="9144000" cy="942392"/>
          </a:xfrm>
          <a:prstGeom prst="rect">
            <a:avLst/>
          </a:prstGeom>
        </p:spPr>
      </p:pic>
      <p:pic>
        <p:nvPicPr>
          <p:cNvPr id="8" name="Immagine 7">
            <a:extLst>
              <a:ext uri="{FF2B5EF4-FFF2-40B4-BE49-F238E27FC236}">
                <a16:creationId xmlns:a16="http://schemas.microsoft.com/office/drawing/2014/main" xmlns="" id="{5FD3EC11-836E-43AF-8694-84034A70D9C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80" r="29038" b="24620"/>
          <a:stretch/>
        </p:blipFill>
        <p:spPr>
          <a:xfrm>
            <a:off x="473652" y="226524"/>
            <a:ext cx="2932981" cy="824033"/>
          </a:xfrm>
          <a:prstGeom prst="rect">
            <a:avLst/>
          </a:prstGeom>
        </p:spPr>
      </p:pic>
      <p:pic>
        <p:nvPicPr>
          <p:cNvPr id="9" name="Immagine 8">
            <a:extLst>
              <a:ext uri="{FF2B5EF4-FFF2-40B4-BE49-F238E27FC236}">
                <a16:creationId xmlns:a16="http://schemas.microsoft.com/office/drawing/2014/main" xmlns="" id="{930985CA-7EEC-4956-AC0E-E2DDB246E2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91355" y="340932"/>
            <a:ext cx="1957784" cy="595215"/>
          </a:xfrm>
          <a:prstGeom prst="rect">
            <a:avLst/>
          </a:prstGeom>
        </p:spPr>
      </p:pic>
      <p:pic>
        <p:nvPicPr>
          <p:cNvPr id="10" name="Immagine 9">
            <a:extLst>
              <a:ext uri="{FF2B5EF4-FFF2-40B4-BE49-F238E27FC236}">
                <a16:creationId xmlns:a16="http://schemas.microsoft.com/office/drawing/2014/main" xmlns="" id="{1F221682-6B52-4BB5-BF31-4DD7A02BCA2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74184" t="5020" r="3265" b="66097"/>
          <a:stretch/>
        </p:blipFill>
        <p:spPr>
          <a:xfrm>
            <a:off x="7150030" y="226524"/>
            <a:ext cx="1643639" cy="1353584"/>
          </a:xfrm>
          <a:prstGeom prst="rect">
            <a:avLst/>
          </a:prstGeom>
        </p:spPr>
      </p:pic>
    </p:spTree>
    <p:extLst>
      <p:ext uri="{BB962C8B-B14F-4D97-AF65-F5344CB8AC3E}">
        <p14:creationId xmlns:p14="http://schemas.microsoft.com/office/powerpoint/2010/main" val="412429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B61E810-5BBD-45C7-9AA1-B6C6E85F79D7}" type="datetimeFigureOut">
              <a:rPr lang="it-IT" smtClean="0"/>
              <a:t>11/10/2019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0D1F28-7379-4E37-A88D-BE5CB7EF360E}" type="slidenum">
              <a:rPr lang="it-IT" smtClean="0"/>
              <a:t>‹N›</a:t>
            </a:fld>
            <a:endParaRPr lang="it-IT"/>
          </a:p>
        </p:txBody>
      </p:sp>
    </p:spTree>
    <p:extLst>
      <p:ext uri="{BB962C8B-B14F-4D97-AF65-F5344CB8AC3E}">
        <p14:creationId xmlns:p14="http://schemas.microsoft.com/office/powerpoint/2010/main" val="175632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B61E810-5BBD-45C7-9AA1-B6C6E85F79D7}" type="datetimeFigureOut">
              <a:rPr lang="it-IT" smtClean="0"/>
              <a:t>11/10/2019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0D1F28-7379-4E37-A88D-BE5CB7EF360E}" type="slidenum">
              <a:rPr lang="it-IT" smtClean="0"/>
              <a:t>‹N›</a:t>
            </a:fld>
            <a:endParaRPr lang="it-IT"/>
          </a:p>
        </p:txBody>
      </p:sp>
    </p:spTree>
    <p:extLst>
      <p:ext uri="{BB962C8B-B14F-4D97-AF65-F5344CB8AC3E}">
        <p14:creationId xmlns:p14="http://schemas.microsoft.com/office/powerpoint/2010/main" val="344983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B61E810-5BBD-45C7-9AA1-B6C6E85F79D7}" type="datetimeFigureOut">
              <a:rPr lang="it-IT" smtClean="0"/>
              <a:t>11/10/2019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90D1F28-7379-4E37-A88D-BE5CB7EF360E}" type="slidenum">
              <a:rPr lang="it-IT" smtClean="0"/>
              <a:t>‹N›</a:t>
            </a:fld>
            <a:endParaRPr lang="it-IT"/>
          </a:p>
        </p:txBody>
      </p:sp>
    </p:spTree>
    <p:extLst>
      <p:ext uri="{BB962C8B-B14F-4D97-AF65-F5344CB8AC3E}">
        <p14:creationId xmlns:p14="http://schemas.microsoft.com/office/powerpoint/2010/main" val="426502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B61E810-5BBD-45C7-9AA1-B6C6E85F79D7}" type="datetimeFigureOut">
              <a:rPr lang="it-IT" smtClean="0"/>
              <a:t>11/10/2019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90D1F28-7379-4E37-A88D-BE5CB7EF360E}" type="slidenum">
              <a:rPr lang="it-IT" smtClean="0"/>
              <a:t>‹N›</a:t>
            </a:fld>
            <a:endParaRPr lang="it-IT"/>
          </a:p>
        </p:txBody>
      </p:sp>
    </p:spTree>
    <p:extLst>
      <p:ext uri="{BB962C8B-B14F-4D97-AF65-F5344CB8AC3E}">
        <p14:creationId xmlns:p14="http://schemas.microsoft.com/office/powerpoint/2010/main" val="298621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B61E810-5BBD-45C7-9AA1-B6C6E85F79D7}" type="datetimeFigureOut">
              <a:rPr lang="it-IT" smtClean="0"/>
              <a:t>11/10/2019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90D1F28-7379-4E37-A88D-BE5CB7EF360E}" type="slidenum">
              <a:rPr lang="it-IT" smtClean="0"/>
              <a:t>‹N›</a:t>
            </a:fld>
            <a:endParaRPr lang="it-IT"/>
          </a:p>
        </p:txBody>
      </p:sp>
    </p:spTree>
    <p:extLst>
      <p:ext uri="{BB962C8B-B14F-4D97-AF65-F5344CB8AC3E}">
        <p14:creationId xmlns:p14="http://schemas.microsoft.com/office/powerpoint/2010/main" val="322240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B61E810-5BBD-45C7-9AA1-B6C6E85F79D7}" type="datetimeFigureOut">
              <a:rPr lang="it-IT" smtClean="0"/>
              <a:t>11/10/2019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0D1F28-7379-4E37-A88D-BE5CB7EF360E}" type="slidenum">
              <a:rPr lang="it-IT" smtClean="0"/>
              <a:t>‹N›</a:t>
            </a:fld>
            <a:endParaRPr lang="it-IT"/>
          </a:p>
        </p:txBody>
      </p:sp>
    </p:spTree>
    <p:extLst>
      <p:ext uri="{BB962C8B-B14F-4D97-AF65-F5344CB8AC3E}">
        <p14:creationId xmlns:p14="http://schemas.microsoft.com/office/powerpoint/2010/main" val="374958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B61E810-5BBD-45C7-9AA1-B6C6E85F79D7}" type="datetimeFigureOut">
              <a:rPr lang="it-IT" smtClean="0"/>
              <a:t>11/10/2019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0D1F28-7379-4E37-A88D-BE5CB7EF360E}" type="slidenum">
              <a:rPr lang="it-IT" smtClean="0"/>
              <a:t>‹N›</a:t>
            </a:fld>
            <a:endParaRPr lang="it-IT"/>
          </a:p>
        </p:txBody>
      </p:sp>
    </p:spTree>
    <p:extLst>
      <p:ext uri="{BB962C8B-B14F-4D97-AF65-F5344CB8AC3E}">
        <p14:creationId xmlns:p14="http://schemas.microsoft.com/office/powerpoint/2010/main" val="348578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50331" y="1050557"/>
            <a:ext cx="6799699" cy="640132"/>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08998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61E810-5BBD-45C7-9AA1-B6C6E85F79D7}" type="datetimeFigureOut">
              <a:rPr lang="it-IT" smtClean="0"/>
              <a:t>11/10/2019</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0D1F28-7379-4E37-A88D-BE5CB7EF360E}" type="slidenum">
              <a:rPr lang="it-IT" smtClean="0"/>
              <a:t>‹N›</a:t>
            </a:fld>
            <a:endParaRPr lang="it-IT"/>
          </a:p>
        </p:txBody>
      </p:sp>
      <p:pic>
        <p:nvPicPr>
          <p:cNvPr id="7" name="Immagine 6">
            <a:extLst>
              <a:ext uri="{FF2B5EF4-FFF2-40B4-BE49-F238E27FC236}">
                <a16:creationId xmlns:a16="http://schemas.microsoft.com/office/drawing/2014/main" xmlns="" id="{82127B29-BE69-430C-8711-719EEF157DB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43890" b="40081"/>
          <a:stretch/>
        </p:blipFill>
        <p:spPr>
          <a:xfrm>
            <a:off x="0" y="5915608"/>
            <a:ext cx="9144000" cy="942392"/>
          </a:xfrm>
          <a:prstGeom prst="rect">
            <a:avLst/>
          </a:prstGeom>
        </p:spPr>
      </p:pic>
      <p:pic>
        <p:nvPicPr>
          <p:cNvPr id="8" name="Immagine 7">
            <a:extLst>
              <a:ext uri="{FF2B5EF4-FFF2-40B4-BE49-F238E27FC236}">
                <a16:creationId xmlns:a16="http://schemas.microsoft.com/office/drawing/2014/main" xmlns="" id="{25DEB507-6A0C-4F50-8025-9B6ECF919DE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5080" r="29038" b="24620"/>
          <a:stretch/>
        </p:blipFill>
        <p:spPr>
          <a:xfrm>
            <a:off x="473652" y="226524"/>
            <a:ext cx="2932981" cy="824033"/>
          </a:xfrm>
          <a:prstGeom prst="rect">
            <a:avLst/>
          </a:prstGeom>
        </p:spPr>
      </p:pic>
      <p:pic>
        <p:nvPicPr>
          <p:cNvPr id="9" name="Immagine 8">
            <a:extLst>
              <a:ext uri="{FF2B5EF4-FFF2-40B4-BE49-F238E27FC236}">
                <a16:creationId xmlns:a16="http://schemas.microsoft.com/office/drawing/2014/main" xmlns="" id="{0C80A91E-0740-4E32-8336-FC25FC44EE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18280" y="340932"/>
            <a:ext cx="1957784" cy="595215"/>
          </a:xfrm>
          <a:prstGeom prst="rect">
            <a:avLst/>
          </a:prstGeom>
        </p:spPr>
      </p:pic>
      <p:pic>
        <p:nvPicPr>
          <p:cNvPr id="11" name="Immagine 10">
            <a:extLst>
              <a:ext uri="{FF2B5EF4-FFF2-40B4-BE49-F238E27FC236}">
                <a16:creationId xmlns:a16="http://schemas.microsoft.com/office/drawing/2014/main" xmlns="" id="{54C3928E-17AE-4EA4-9DEF-3598353282C6}"/>
              </a:ext>
            </a:extLst>
          </p:cNvPr>
          <p:cNvPicPr>
            <a:picLocks noChangeAspect="1"/>
          </p:cNvPicPr>
          <p:nvPr userDrawn="1"/>
        </p:nvPicPr>
        <p:blipFill>
          <a:blip r:embed="rId17"/>
          <a:stretch>
            <a:fillRect/>
          </a:stretch>
        </p:blipFill>
        <p:spPr>
          <a:xfrm>
            <a:off x="6457950" y="184152"/>
            <a:ext cx="2480963" cy="947401"/>
          </a:xfrm>
          <a:prstGeom prst="rect">
            <a:avLst/>
          </a:prstGeom>
        </p:spPr>
      </p:pic>
      <p:pic>
        <p:nvPicPr>
          <p:cNvPr id="13" name="Immagine 12">
            <a:extLst>
              <a:ext uri="{FF2B5EF4-FFF2-40B4-BE49-F238E27FC236}">
                <a16:creationId xmlns:a16="http://schemas.microsoft.com/office/drawing/2014/main" xmlns="" id="{B9C0B5F3-1312-4B49-ACE5-F8CA980B8F66}"/>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24924" y="6288298"/>
            <a:ext cx="1921616" cy="569702"/>
          </a:xfrm>
          <a:prstGeom prst="rect">
            <a:avLst/>
          </a:prstGeom>
          <a:effectLst>
            <a:outerShdw blurRad="50800" dist="38100" dir="2700000" algn="tl" rotWithShape="0">
              <a:prstClr val="black">
                <a:alpha val="40000"/>
              </a:prstClr>
            </a:outerShdw>
          </a:effectLst>
        </p:spPr>
      </p:pic>
      <p:pic>
        <p:nvPicPr>
          <p:cNvPr id="15" name="Immagine 14">
            <a:extLst>
              <a:ext uri="{FF2B5EF4-FFF2-40B4-BE49-F238E27FC236}">
                <a16:creationId xmlns:a16="http://schemas.microsoft.com/office/drawing/2014/main" xmlns="" id="{7B1D0B49-7275-434B-B86E-212C024429D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32887" y="6142582"/>
            <a:ext cx="950292" cy="605097"/>
          </a:xfrm>
          <a:prstGeom prst="rect">
            <a:avLst/>
          </a:prstGeom>
        </p:spPr>
      </p:pic>
    </p:spTree>
    <p:extLst>
      <p:ext uri="{BB962C8B-B14F-4D97-AF65-F5344CB8AC3E}">
        <p14:creationId xmlns:p14="http://schemas.microsoft.com/office/powerpoint/2010/main" val="21129332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1.jpeg"/><Relationship Id="rId7"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Data" Target="../diagrams/data3.xml"/><Relationship Id="rId5" Type="http://schemas.openxmlformats.org/officeDocument/2006/relationships/image" Target="../media/image13.jpeg"/><Relationship Id="rId10" Type="http://schemas.microsoft.com/office/2007/relationships/diagramDrawing" Target="../diagrams/drawing3.xml"/><Relationship Id="rId4" Type="http://schemas.openxmlformats.org/officeDocument/2006/relationships/image" Target="../media/image12.jpe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4030739"/>
            <a:ext cx="9144000" cy="17017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5080" r="29038" b="24620"/>
          <a:stretch/>
        </p:blipFill>
        <p:spPr>
          <a:xfrm>
            <a:off x="473652" y="226524"/>
            <a:ext cx="2932981" cy="824033"/>
          </a:xfrm>
          <a:prstGeom prst="rect">
            <a:avLst/>
          </a:prstGeom>
        </p:spPr>
      </p:pic>
      <p:sp>
        <p:nvSpPr>
          <p:cNvPr id="8" name="Titolo 1"/>
          <p:cNvSpPr txBox="1">
            <a:spLocks/>
          </p:cNvSpPr>
          <p:nvPr/>
        </p:nvSpPr>
        <p:spPr>
          <a:xfrm>
            <a:off x="1342239" y="1614460"/>
            <a:ext cx="6658760" cy="1439133"/>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1800"/>
              </a:spcBef>
            </a:pPr>
            <a:r>
              <a:rPr lang="it-IT" sz="900" dirty="0"/>
              <a:t/>
            </a:r>
            <a:br>
              <a:rPr lang="it-IT" sz="900" dirty="0"/>
            </a:br>
            <a:r>
              <a:rPr lang="it-IT" sz="1600" dirty="0">
                <a:solidFill>
                  <a:schemeClr val="tx2"/>
                </a:solidFill>
              </a:rPr>
              <a:t/>
            </a:r>
            <a:br>
              <a:rPr lang="it-IT" sz="1600" dirty="0">
                <a:solidFill>
                  <a:schemeClr val="tx2"/>
                </a:solidFill>
              </a:rPr>
            </a:br>
            <a:r>
              <a:rPr lang="it-IT" sz="2900" b="1" dirty="0">
                <a:solidFill>
                  <a:schemeClr val="tx2"/>
                </a:solidFill>
              </a:rPr>
              <a:t>LA TRASFORMAZIONE UN VALORE AGGIUNTO </a:t>
            </a:r>
          </a:p>
          <a:p>
            <a:pPr>
              <a:spcBef>
                <a:spcPts val="1800"/>
              </a:spcBef>
            </a:pPr>
            <a:r>
              <a:rPr lang="it-IT" sz="2500" dirty="0">
                <a:solidFill>
                  <a:schemeClr val="accent2"/>
                </a:solidFill>
              </a:rPr>
              <a:t>Mattinata 11 ottobre</a:t>
            </a:r>
            <a:endParaRPr lang="it-IT" sz="2100" b="1" dirty="0"/>
          </a:p>
        </p:txBody>
      </p:sp>
      <p:sp>
        <p:nvSpPr>
          <p:cNvPr id="7" name="CasellaDiTesto 6"/>
          <p:cNvSpPr txBox="1"/>
          <p:nvPr/>
        </p:nvSpPr>
        <p:spPr>
          <a:xfrm>
            <a:off x="1" y="4103530"/>
            <a:ext cx="9143999" cy="2015936"/>
          </a:xfrm>
          <a:prstGeom prst="rect">
            <a:avLst/>
          </a:prstGeom>
          <a:noFill/>
        </p:spPr>
        <p:txBody>
          <a:bodyPr wrap="square" rtlCol="0">
            <a:spAutoFit/>
          </a:bodyPr>
          <a:lstStyle/>
          <a:p>
            <a:pPr lvl="0" algn="ctr">
              <a:spcBef>
                <a:spcPts val="1800"/>
              </a:spcBef>
            </a:pPr>
            <a:r>
              <a:rPr lang="it-IT" sz="2800" b="1" dirty="0">
                <a:solidFill>
                  <a:schemeClr val="bg1"/>
                </a:solidFill>
                <a:latin typeface="+mj-lt"/>
                <a:ea typeface="+mj-ea"/>
                <a:cs typeface="+mj-cs"/>
              </a:rPr>
              <a:t>Best </a:t>
            </a:r>
            <a:r>
              <a:rPr lang="it-IT" sz="2800" b="1" dirty="0" err="1">
                <a:solidFill>
                  <a:schemeClr val="bg1"/>
                </a:solidFill>
                <a:latin typeface="+mj-lt"/>
                <a:ea typeface="+mj-ea"/>
                <a:cs typeface="+mj-cs"/>
              </a:rPr>
              <a:t>Practice</a:t>
            </a:r>
            <a:r>
              <a:rPr lang="it-IT" sz="2800" b="1" dirty="0">
                <a:solidFill>
                  <a:schemeClr val="bg1"/>
                </a:solidFill>
                <a:latin typeface="+mj-lt"/>
                <a:ea typeface="+mj-ea"/>
                <a:cs typeface="+mj-cs"/>
              </a:rPr>
              <a:t> di trasformazione: l’esperienza di Torre Guaceto con Slow Food</a:t>
            </a:r>
          </a:p>
          <a:p>
            <a:pPr lvl="0" algn="ctr">
              <a:spcBef>
                <a:spcPts val="1800"/>
              </a:spcBef>
            </a:pPr>
            <a:r>
              <a:rPr lang="it-IT" sz="2800" b="1" dirty="0">
                <a:solidFill>
                  <a:schemeClr val="bg1"/>
                </a:solidFill>
                <a:latin typeface="+mj-lt"/>
                <a:ea typeface="+mj-ea"/>
                <a:cs typeface="+mj-cs"/>
              </a:rPr>
              <a:t>dott. Alessandro Ciccolella</a:t>
            </a:r>
            <a:r>
              <a:rPr lang="it-IT" sz="2600" dirty="0">
                <a:solidFill>
                  <a:schemeClr val="bg1"/>
                </a:solidFill>
                <a:latin typeface="+mj-lt"/>
                <a:ea typeface="+mj-ea"/>
                <a:cs typeface="+mj-cs"/>
              </a:rPr>
              <a:t/>
            </a:r>
            <a:br>
              <a:rPr lang="it-IT" sz="2600" dirty="0">
                <a:solidFill>
                  <a:schemeClr val="bg1"/>
                </a:solidFill>
                <a:latin typeface="+mj-lt"/>
                <a:ea typeface="+mj-ea"/>
                <a:cs typeface="+mj-cs"/>
              </a:rPr>
            </a:br>
            <a:r>
              <a:rPr lang="it-IT" sz="2600" dirty="0">
                <a:solidFill>
                  <a:schemeClr val="bg1"/>
                </a:solidFill>
                <a:latin typeface="+mj-lt"/>
                <a:ea typeface="+mj-ea"/>
                <a:cs typeface="+mj-cs"/>
              </a:rPr>
              <a:t>Direttore Consorzio di Gestione di Torre Guaceto</a:t>
            </a:r>
            <a:endParaRPr lang="it-IT" sz="2600" i="1" dirty="0">
              <a:solidFill>
                <a:schemeClr val="bg1"/>
              </a:solidFill>
              <a:latin typeface="+mj-lt"/>
              <a:ea typeface="+mj-ea"/>
              <a:cs typeface="+mj-cs"/>
            </a:endParaRPr>
          </a:p>
        </p:txBody>
      </p:sp>
    </p:spTree>
    <p:extLst>
      <p:ext uri="{BB962C8B-B14F-4D97-AF65-F5344CB8AC3E}">
        <p14:creationId xmlns:p14="http://schemas.microsoft.com/office/powerpoint/2010/main" val="146691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5F633E1-3797-4325-9EEF-8CA236F3074D}"/>
              </a:ext>
            </a:extLst>
          </p:cNvPr>
          <p:cNvSpPr>
            <a:spLocks noGrp="1"/>
          </p:cNvSpPr>
          <p:nvPr>
            <p:ph type="title"/>
          </p:nvPr>
        </p:nvSpPr>
        <p:spPr>
          <a:xfrm>
            <a:off x="250918" y="2097527"/>
            <a:ext cx="2521465" cy="1852866"/>
          </a:xfrm>
        </p:spPr>
        <p:txBody>
          <a:bodyPr vert="horz" lIns="68580" tIns="34290" rIns="68580" bIns="34290" rtlCol="0" anchor="b">
            <a:normAutofit/>
          </a:bodyPr>
          <a:lstStyle/>
          <a:p>
            <a:r>
              <a:rPr lang="en-US" spc="-75">
                <a:solidFill>
                  <a:schemeClr val="bg1"/>
                </a:solidFill>
              </a:rPr>
              <a:t>Dispersione larvale</a:t>
            </a:r>
          </a:p>
        </p:txBody>
      </p:sp>
      <p:pic>
        <p:nvPicPr>
          <p:cNvPr id="9218" name="Picture 2"/>
          <p:cNvPicPr>
            <a:picLocks noChangeAspect="1" noChangeArrowheads="1"/>
          </p:cNvPicPr>
          <p:nvPr/>
        </p:nvPicPr>
        <p:blipFill>
          <a:blip r:embed="rId3" cstate="print"/>
          <a:stretch>
            <a:fillRect/>
          </a:stretch>
        </p:blipFill>
        <p:spPr bwMode="auto">
          <a:xfrm>
            <a:off x="425424" y="1029659"/>
            <a:ext cx="8467658" cy="4884580"/>
          </a:xfrm>
          <a:prstGeom prst="rect">
            <a:avLst/>
          </a:prstGeom>
          <a:noFill/>
        </p:spPr>
      </p:pic>
    </p:spTree>
    <p:extLst>
      <p:ext uri="{BB962C8B-B14F-4D97-AF65-F5344CB8AC3E}">
        <p14:creationId xmlns:p14="http://schemas.microsoft.com/office/powerpoint/2010/main" val="42736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1331120" y="1646635"/>
            <a:ext cx="3888581" cy="300082"/>
          </a:xfrm>
          <a:prstGeom prst="rect">
            <a:avLst/>
          </a:prstGeom>
          <a:noFill/>
          <a:ln w="9525">
            <a:noFill/>
            <a:miter lim="800000"/>
            <a:headEnd/>
            <a:tailEnd/>
          </a:ln>
        </p:spPr>
        <p:txBody>
          <a:bodyPr>
            <a:spAutoFit/>
          </a:bodyPr>
          <a:lstStyle/>
          <a:p>
            <a:pPr eaLnBrk="1" hangingPunct="1">
              <a:buFont typeface="Wingdings" pitchFamily="2" charset="2"/>
              <a:buNone/>
            </a:pPr>
            <a:endParaRPr lang="it-IT" altLang="it-IT" sz="1350"/>
          </a:p>
        </p:txBody>
      </p:sp>
      <p:sp>
        <p:nvSpPr>
          <p:cNvPr id="2" name="Titolo 1">
            <a:extLst>
              <a:ext uri="{FF2B5EF4-FFF2-40B4-BE49-F238E27FC236}">
                <a16:creationId xmlns:a16="http://schemas.microsoft.com/office/drawing/2014/main" xmlns="" id="{A6B2F834-4145-423A-A61D-8D300FF8173B}"/>
              </a:ext>
            </a:extLst>
          </p:cNvPr>
          <p:cNvSpPr>
            <a:spLocks noGrp="1"/>
          </p:cNvSpPr>
          <p:nvPr>
            <p:ph type="title"/>
          </p:nvPr>
        </p:nvSpPr>
        <p:spPr>
          <a:xfrm>
            <a:off x="350331" y="1050557"/>
            <a:ext cx="7283651" cy="640132"/>
          </a:xfrm>
        </p:spPr>
        <p:txBody>
          <a:bodyPr>
            <a:noAutofit/>
          </a:bodyPr>
          <a:lstStyle/>
          <a:p>
            <a:r>
              <a:rPr lang="it-IT" sz="2400" dirty="0"/>
              <a:t>Monitoraggio svolto nell’ambito della Marine Strategy</a:t>
            </a:r>
          </a:p>
        </p:txBody>
      </p:sp>
      <p:pic>
        <p:nvPicPr>
          <p:cNvPr id="11" name="Segnaposto contenuto 10">
            <a:extLst>
              <a:ext uri="{FF2B5EF4-FFF2-40B4-BE49-F238E27FC236}">
                <a16:creationId xmlns:a16="http://schemas.microsoft.com/office/drawing/2014/main" xmlns="" id="{D7F632B2-1043-4183-9FC6-1C13C53E5B11}"/>
              </a:ext>
            </a:extLst>
          </p:cNvPr>
          <p:cNvPicPr>
            <a:picLocks noGrp="1" noChangeAspect="1"/>
          </p:cNvPicPr>
          <p:nvPr>
            <p:ph sz="half" idx="1"/>
          </p:nvPr>
        </p:nvPicPr>
        <p:blipFill>
          <a:blip r:embed="rId3"/>
          <a:stretch>
            <a:fillRect/>
          </a:stretch>
        </p:blipFill>
        <p:spPr>
          <a:xfrm>
            <a:off x="460751" y="1557175"/>
            <a:ext cx="2814659" cy="4351339"/>
          </a:xfrm>
          <a:prstGeom prst="rect">
            <a:avLst/>
          </a:prstGeom>
        </p:spPr>
      </p:pic>
      <p:sp>
        <p:nvSpPr>
          <p:cNvPr id="10" name="Segnaposto contenuto 9">
            <a:extLst>
              <a:ext uri="{FF2B5EF4-FFF2-40B4-BE49-F238E27FC236}">
                <a16:creationId xmlns:a16="http://schemas.microsoft.com/office/drawing/2014/main" xmlns="" id="{0D467DEC-1443-4164-846D-831ABA722EBE}"/>
              </a:ext>
            </a:extLst>
          </p:cNvPr>
          <p:cNvSpPr>
            <a:spLocks noGrp="1"/>
          </p:cNvSpPr>
          <p:nvPr>
            <p:ph sz="half" idx="2"/>
          </p:nvPr>
        </p:nvSpPr>
        <p:spPr>
          <a:xfrm>
            <a:off x="3678851" y="1557176"/>
            <a:ext cx="5319144" cy="4351338"/>
          </a:xfrm>
        </p:spPr>
        <p:txBody>
          <a:bodyPr>
            <a:normAutofit/>
          </a:bodyPr>
          <a:lstStyle/>
          <a:p>
            <a:r>
              <a:rPr lang="it-IT" dirty="0"/>
              <a:t>Al di là di evidenti fluttuazioni temporali si nota una tendenza generale alla diminuzione. Un primo decremento è avvenuto tra il 2005 e il 2007 e un secondo tra il 2009 e il 2012, anno a partire dal quale i rendimenti medi in AMP, pur restando superiori a quelli ottenuti all’esterno, si sono attestati su valori minori rispetto agli anni precedenti (salvo nel 2016 e parzialmente nel 2015). </a:t>
            </a:r>
          </a:p>
          <a:p>
            <a:r>
              <a:rPr lang="it-IT" dirty="0"/>
              <a:t>Il dato relativo al rapporto “CPUE IN/OUT senza muggini e pesci serra” nel 2018 è il più basso mai osservato, pur restando il dato IN leggermente (10-15%) superiore rispetto a quello OUT. </a:t>
            </a:r>
          </a:p>
        </p:txBody>
      </p:sp>
      <p:pic>
        <p:nvPicPr>
          <p:cNvPr id="12" name="Immagine 11">
            <a:extLst>
              <a:ext uri="{FF2B5EF4-FFF2-40B4-BE49-F238E27FC236}">
                <a16:creationId xmlns:a16="http://schemas.microsoft.com/office/drawing/2014/main" xmlns="" id="{0D6A9C34-A6DD-4867-88B8-FD1E26A014FA}"/>
              </a:ext>
            </a:extLst>
          </p:cNvPr>
          <p:cNvPicPr>
            <a:picLocks noChangeAspect="1"/>
          </p:cNvPicPr>
          <p:nvPr/>
        </p:nvPicPr>
        <p:blipFill>
          <a:blip r:embed="rId4"/>
          <a:stretch>
            <a:fillRect/>
          </a:stretch>
        </p:blipFill>
        <p:spPr>
          <a:xfrm>
            <a:off x="134026" y="1557175"/>
            <a:ext cx="289706" cy="2073387"/>
          </a:xfrm>
          <a:prstGeom prst="rect">
            <a:avLst/>
          </a:prstGeom>
        </p:spPr>
      </p:pic>
      <p:pic>
        <p:nvPicPr>
          <p:cNvPr id="13" name="Immagine 12">
            <a:extLst>
              <a:ext uri="{FF2B5EF4-FFF2-40B4-BE49-F238E27FC236}">
                <a16:creationId xmlns:a16="http://schemas.microsoft.com/office/drawing/2014/main" xmlns="" id="{A7DA32AF-E91E-4965-B70D-743FD1A89225}"/>
              </a:ext>
            </a:extLst>
          </p:cNvPr>
          <p:cNvPicPr>
            <a:picLocks noChangeAspect="1"/>
          </p:cNvPicPr>
          <p:nvPr/>
        </p:nvPicPr>
        <p:blipFill>
          <a:blip r:embed="rId5"/>
          <a:stretch>
            <a:fillRect/>
          </a:stretch>
        </p:blipFill>
        <p:spPr>
          <a:xfrm>
            <a:off x="146005" y="3732844"/>
            <a:ext cx="277727" cy="2153929"/>
          </a:xfrm>
          <a:prstGeom prst="rect">
            <a:avLst/>
          </a:prstGeom>
        </p:spPr>
      </p:pic>
    </p:spTree>
    <p:extLst>
      <p:ext uri="{BB962C8B-B14F-4D97-AF65-F5344CB8AC3E}">
        <p14:creationId xmlns:p14="http://schemas.microsoft.com/office/powerpoint/2010/main" val="214709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1331120" y="1646635"/>
            <a:ext cx="3888581" cy="300082"/>
          </a:xfrm>
          <a:prstGeom prst="rect">
            <a:avLst/>
          </a:prstGeom>
          <a:noFill/>
          <a:ln w="9525">
            <a:noFill/>
            <a:miter lim="800000"/>
            <a:headEnd/>
            <a:tailEnd/>
          </a:ln>
        </p:spPr>
        <p:txBody>
          <a:bodyPr>
            <a:spAutoFit/>
          </a:bodyPr>
          <a:lstStyle/>
          <a:p>
            <a:pPr eaLnBrk="1" hangingPunct="1">
              <a:buFont typeface="Wingdings" pitchFamily="2" charset="2"/>
              <a:buNone/>
            </a:pPr>
            <a:endParaRPr lang="it-IT" altLang="it-IT" sz="1350"/>
          </a:p>
        </p:txBody>
      </p:sp>
      <p:sp>
        <p:nvSpPr>
          <p:cNvPr id="4" name="Rettangolo 3"/>
          <p:cNvSpPr/>
          <p:nvPr/>
        </p:nvSpPr>
        <p:spPr>
          <a:xfrm>
            <a:off x="3457282" y="1646635"/>
            <a:ext cx="5327186" cy="29105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2" name="Titolo 1">
            <a:extLst>
              <a:ext uri="{FF2B5EF4-FFF2-40B4-BE49-F238E27FC236}">
                <a16:creationId xmlns:a16="http://schemas.microsoft.com/office/drawing/2014/main" xmlns="" id="{A6B2F834-4145-423A-A61D-8D300FF8173B}"/>
              </a:ext>
            </a:extLst>
          </p:cNvPr>
          <p:cNvSpPr>
            <a:spLocks noGrp="1"/>
          </p:cNvSpPr>
          <p:nvPr>
            <p:ph type="title"/>
          </p:nvPr>
        </p:nvSpPr>
        <p:spPr>
          <a:xfrm>
            <a:off x="309389" y="1250255"/>
            <a:ext cx="8525221" cy="640132"/>
          </a:xfrm>
        </p:spPr>
        <p:txBody>
          <a:bodyPr>
            <a:normAutofit fontScale="90000"/>
          </a:bodyPr>
          <a:lstStyle/>
          <a:p>
            <a:r>
              <a:rPr lang="it-IT" dirty="0"/>
              <a:t>Monitoraggio svolto nell’ambito della Marine Strategy</a:t>
            </a:r>
            <a:br>
              <a:rPr lang="it-IT" dirty="0"/>
            </a:br>
            <a:r>
              <a:rPr lang="it-IT" dirty="0"/>
              <a:t>Conclusioni</a:t>
            </a:r>
          </a:p>
        </p:txBody>
      </p:sp>
      <p:sp>
        <p:nvSpPr>
          <p:cNvPr id="5" name="Segnaposto contenuto 4">
            <a:extLst>
              <a:ext uri="{FF2B5EF4-FFF2-40B4-BE49-F238E27FC236}">
                <a16:creationId xmlns:a16="http://schemas.microsoft.com/office/drawing/2014/main" xmlns="" id="{23E1B74F-298C-4BB2-B2E2-DA939B6FB3EF}"/>
              </a:ext>
            </a:extLst>
          </p:cNvPr>
          <p:cNvSpPr>
            <a:spLocks noGrp="1"/>
          </p:cNvSpPr>
          <p:nvPr>
            <p:ph type="subTitle" idx="4294967295"/>
          </p:nvPr>
        </p:nvSpPr>
        <p:spPr>
          <a:xfrm>
            <a:off x="243281" y="1946717"/>
            <a:ext cx="8825217" cy="3959133"/>
          </a:xfrm>
        </p:spPr>
        <p:txBody>
          <a:bodyPr>
            <a:normAutofit fontScale="77500" lnSpcReduction="20000"/>
          </a:bodyPr>
          <a:lstStyle/>
          <a:p>
            <a:endParaRPr lang="it-IT" dirty="0"/>
          </a:p>
          <a:p>
            <a:r>
              <a:rPr lang="it-IT" dirty="0"/>
              <a:t>allo stato attuale vi sono sufficienti evidenze per affermare che lo sforzo di pesca totale applicato in questi anni sia stato probabilmente troppo intenso e che vi sia un serio rischio che le risorse si stiano depauperando. I dati recenti, infatti, tendono a mostrare che la composizione delle catture, le catture totali e la CPUE non sono più così differenti tra dentro la zona C dell’AMP e l’esterno come lo erano anni fa. </a:t>
            </a:r>
          </a:p>
          <a:p>
            <a:r>
              <a:rPr lang="it-IT" dirty="0"/>
              <a:t>C’è da considerare che durante l’ultimo anno, nell’ambito del progetto </a:t>
            </a:r>
            <a:r>
              <a:rPr lang="it-IT" dirty="0" err="1"/>
              <a:t>FishMPABlue</a:t>
            </a:r>
            <a:r>
              <a:rPr lang="it-IT" dirty="0"/>
              <a:t> 2, i pescatori autorizzati hanno già ridotto il loro sforzo di pesca di circa il 40%. E’ quindi possibile che prossimamente se ne vedano i risultati, mentre la diminuzione delle CPUE in AMP che si è constata nel 2018 dovuta allo sforzo eccessivo del recente passato. </a:t>
            </a:r>
          </a:p>
          <a:p>
            <a:r>
              <a:rPr lang="it-IT" b="1" dirty="0"/>
              <a:t>Non si può escludere un possibile impatto di attività non autorizzate o illegali, ma in assenza di dati e/o altre evidenze non è possibile trarre alcuna conclusione su quest’ultimo aspetto. </a:t>
            </a:r>
            <a:endParaRPr lang="it-IT" dirty="0"/>
          </a:p>
          <a:p>
            <a:r>
              <a:rPr lang="it-IT" dirty="0"/>
              <a:t>è opportuno, in conclusione, che l’Ente Gestore prenda in considerazione la possibilità di concordare coi pescatori una continuazione della riduzione dello sforzo di pesca, così come una diversificazione delle loro attività e delle fonti di reddito al di là della valorizzazione del pescato, verificando anche l’efficacia del sistema di sorveglianza affinché non siano attribuiti ai pescatori autorizzati le conseguenza di attività di prelievo non autorizzate o illegali. </a:t>
            </a:r>
          </a:p>
        </p:txBody>
      </p:sp>
    </p:spTree>
    <p:extLst>
      <p:ext uri="{BB962C8B-B14F-4D97-AF65-F5344CB8AC3E}">
        <p14:creationId xmlns:p14="http://schemas.microsoft.com/office/powerpoint/2010/main" val="359333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F748A178-04CD-4536-AA0F-BE313FF835AF}"/>
              </a:ext>
            </a:extLst>
          </p:cNvPr>
          <p:cNvSpPr/>
          <p:nvPr/>
        </p:nvSpPr>
        <p:spPr>
          <a:xfrm>
            <a:off x="310394" y="1342239"/>
            <a:ext cx="2634141" cy="2308324"/>
          </a:xfrm>
          <a:prstGeom prst="rect">
            <a:avLst/>
          </a:prstGeom>
        </p:spPr>
        <p:txBody>
          <a:bodyPr wrap="square">
            <a:spAutoFit/>
          </a:bodyPr>
          <a:lstStyle/>
          <a:p>
            <a:r>
              <a:rPr lang="it-IT" dirty="0"/>
              <a:t>Trasformazione  Mugilidi: </a:t>
            </a:r>
          </a:p>
          <a:p>
            <a:r>
              <a:rPr lang="it-IT" dirty="0"/>
              <a:t>Attività pesca dei mugilidi ottobre –dicembre </a:t>
            </a:r>
          </a:p>
          <a:p>
            <a:r>
              <a:rPr lang="it-IT" dirty="0"/>
              <a:t>Resa di pesca giornaliera 50 kg/1000 kg</a:t>
            </a:r>
          </a:p>
          <a:p>
            <a:r>
              <a:rPr lang="it-IT" dirty="0"/>
              <a:t>Vendita all’ingrosso € 2,00</a:t>
            </a:r>
          </a:p>
          <a:p>
            <a:r>
              <a:rPr lang="it-IT" dirty="0"/>
              <a:t>Attrezzo Rete da posta monofilo 40 mm  </a:t>
            </a:r>
          </a:p>
        </p:txBody>
      </p:sp>
      <p:pic>
        <p:nvPicPr>
          <p:cNvPr id="7" name="Immagine 6">
            <a:extLst>
              <a:ext uri="{FF2B5EF4-FFF2-40B4-BE49-F238E27FC236}">
                <a16:creationId xmlns:a16="http://schemas.microsoft.com/office/drawing/2014/main" xmlns="" id="{75306719-3529-4FCD-A69F-405925923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306" y="1342239"/>
            <a:ext cx="5948247" cy="3254145"/>
          </a:xfrm>
          <a:prstGeom prst="rect">
            <a:avLst/>
          </a:prstGeom>
        </p:spPr>
      </p:pic>
    </p:spTree>
    <p:extLst>
      <p:ext uri="{BB962C8B-B14F-4D97-AF65-F5344CB8AC3E}">
        <p14:creationId xmlns:p14="http://schemas.microsoft.com/office/powerpoint/2010/main" val="129330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F748A178-04CD-4536-AA0F-BE313FF835AF}"/>
              </a:ext>
            </a:extLst>
          </p:cNvPr>
          <p:cNvSpPr/>
          <p:nvPr/>
        </p:nvSpPr>
        <p:spPr>
          <a:xfrm>
            <a:off x="310394" y="1342239"/>
            <a:ext cx="3263316"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Trasformazione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Mugili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Stipulato contratto di </a:t>
            </a:r>
            <a:r>
              <a:rPr lang="it-IT" dirty="0">
                <a:solidFill>
                  <a:prstClr val="black"/>
                </a:solidFill>
              </a:rPr>
              <a:t>vendita con azienda </a:t>
            </a:r>
            <a:r>
              <a:rPr lang="it-IT" dirty="0" err="1" smtClean="0">
                <a:solidFill>
                  <a:prstClr val="black"/>
                </a:solidFill>
              </a:rPr>
              <a:t>trasformazioneper</a:t>
            </a:r>
            <a:r>
              <a:rPr lang="it-IT" dirty="0" smtClean="0">
                <a:solidFill>
                  <a:prstClr val="black"/>
                </a:solidFill>
              </a:rPr>
              <a:t> </a:t>
            </a:r>
            <a:r>
              <a:rPr lang="it-IT" dirty="0">
                <a:solidFill>
                  <a:prstClr val="black"/>
                </a:solidFill>
              </a:rPr>
              <a:t>cefalo e pesce serra </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Prezzo pattuito €2,5 al Kg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Resa di trasformazione 100 kg di pescato equivalenti a 35 kg di filetti di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mugine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e 5 kg di prodotto per «rusticata»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Costo vasetto da 240 g € 12</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prstClr val="black"/>
                </a:solidFill>
                <a:latin typeface="Calibri" panose="020F0502020204030204"/>
              </a:rPr>
              <a:t>La società di trasformazione destina 1% del fatturato globale 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 attività di promozione e sensibilizzazione piccola pesca costiera</a:t>
            </a:r>
          </a:p>
        </p:txBody>
      </p:sp>
      <p:pic>
        <p:nvPicPr>
          <p:cNvPr id="2" name="Immagine 1">
            <a:extLst>
              <a:ext uri="{FF2B5EF4-FFF2-40B4-BE49-F238E27FC236}">
                <a16:creationId xmlns:a16="http://schemas.microsoft.com/office/drawing/2014/main" xmlns="" id="{E1EDE965-13FC-460E-A7A1-F0939C342FE5}"/>
              </a:ext>
            </a:extLst>
          </p:cNvPr>
          <p:cNvPicPr>
            <a:picLocks noChangeAspect="1"/>
          </p:cNvPicPr>
          <p:nvPr/>
        </p:nvPicPr>
        <p:blipFill>
          <a:blip r:embed="rId2"/>
          <a:stretch>
            <a:fillRect/>
          </a:stretch>
        </p:blipFill>
        <p:spPr>
          <a:xfrm>
            <a:off x="3909270" y="1127271"/>
            <a:ext cx="4714613" cy="2654103"/>
          </a:xfrm>
          <a:prstGeom prst="rect">
            <a:avLst/>
          </a:prstGeom>
        </p:spPr>
      </p:pic>
    </p:spTree>
    <p:extLst>
      <p:ext uri="{BB962C8B-B14F-4D97-AF65-F5344CB8AC3E}">
        <p14:creationId xmlns:p14="http://schemas.microsoft.com/office/powerpoint/2010/main" val="179257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TA_CART_Piccola pesca di Torre Guaceto-1.jpg"/>
          <p:cNvPicPr>
            <a:picLocks noChangeAspect="1"/>
          </p:cNvPicPr>
          <p:nvPr/>
        </p:nvPicPr>
        <p:blipFill>
          <a:blip r:embed="rId3" cstate="print"/>
          <a:stretch>
            <a:fillRect/>
          </a:stretch>
        </p:blipFill>
        <p:spPr>
          <a:xfrm>
            <a:off x="6812894" y="857250"/>
            <a:ext cx="2312252" cy="4855532"/>
          </a:xfrm>
          <a:prstGeom prst="rect">
            <a:avLst/>
          </a:prstGeom>
        </p:spPr>
      </p:pic>
      <p:pic>
        <p:nvPicPr>
          <p:cNvPr id="4" name="Immagine 3" descr="ITA_CART_Piccola pesca di Torre Guaceto-2.jpg"/>
          <p:cNvPicPr>
            <a:picLocks noChangeAspect="1"/>
          </p:cNvPicPr>
          <p:nvPr/>
        </p:nvPicPr>
        <p:blipFill>
          <a:blip r:embed="rId4" cstate="print"/>
          <a:stretch>
            <a:fillRect/>
          </a:stretch>
        </p:blipFill>
        <p:spPr>
          <a:xfrm>
            <a:off x="4407512" y="882441"/>
            <a:ext cx="2312252" cy="4696262"/>
          </a:xfrm>
          <a:prstGeom prst="rect">
            <a:avLst/>
          </a:prstGeom>
        </p:spPr>
      </p:pic>
      <p:pic>
        <p:nvPicPr>
          <p:cNvPr id="5" name="Immagine 4" descr="_DSC9211.jpg"/>
          <p:cNvPicPr>
            <a:picLocks noChangeAspect="1"/>
          </p:cNvPicPr>
          <p:nvPr/>
        </p:nvPicPr>
        <p:blipFill>
          <a:blip r:embed="rId5" cstate="print"/>
          <a:stretch>
            <a:fillRect/>
          </a:stretch>
        </p:blipFill>
        <p:spPr>
          <a:xfrm>
            <a:off x="67453" y="3284949"/>
            <a:ext cx="4193957" cy="2790716"/>
          </a:xfrm>
          <a:prstGeom prst="rect">
            <a:avLst/>
          </a:prstGeom>
        </p:spPr>
      </p:pic>
      <p:sp>
        <p:nvSpPr>
          <p:cNvPr id="15" name="CasellaDiTesto 14">
            <a:extLst>
              <a:ext uri="{FF2B5EF4-FFF2-40B4-BE49-F238E27FC236}">
                <a16:creationId xmlns:a16="http://schemas.microsoft.com/office/drawing/2014/main" xmlns="" id="{450D4D8B-CC2B-4728-B259-4FC13FF8CBFC}"/>
              </a:ext>
            </a:extLst>
          </p:cNvPr>
          <p:cNvSpPr txBox="1"/>
          <p:nvPr/>
        </p:nvSpPr>
        <p:spPr>
          <a:xfrm>
            <a:off x="-10226" y="3011281"/>
            <a:ext cx="9144000" cy="461665"/>
          </a:xfrm>
          <a:prstGeom prst="rect">
            <a:avLst/>
          </a:prstGeom>
          <a:solidFill>
            <a:schemeClr val="bg1">
              <a:lumMod val="95000"/>
              <a:alpha val="61000"/>
            </a:schemeClr>
          </a:solidFill>
        </p:spPr>
        <p:txBody>
          <a:bodyPr wrap="square" rtlCol="0">
            <a:spAutoFit/>
          </a:bodyPr>
          <a:lstStyle/>
          <a:p>
            <a:r>
              <a:rPr lang="en-US" sz="2400" dirty="0"/>
              <a:t>La </a:t>
            </a:r>
            <a:r>
              <a:rPr lang="en-US" sz="2400" dirty="0" err="1"/>
              <a:t>sfida</a:t>
            </a:r>
            <a:r>
              <a:rPr lang="en-US" sz="2400" dirty="0"/>
              <a:t> per </a:t>
            </a:r>
            <a:r>
              <a:rPr lang="en-US" sz="2400" dirty="0" err="1"/>
              <a:t>il</a:t>
            </a:r>
            <a:r>
              <a:rPr lang="en-US" sz="2400" dirty="0"/>
              <a:t> </a:t>
            </a:r>
            <a:r>
              <a:rPr lang="en-US" sz="2400" dirty="0" err="1"/>
              <a:t>futuro</a:t>
            </a:r>
            <a:endParaRPr lang="en-US" sz="2400" dirty="0"/>
          </a:p>
        </p:txBody>
      </p:sp>
      <p:pic>
        <p:nvPicPr>
          <p:cNvPr id="7" name="Immagine 6">
            <a:extLst>
              <a:ext uri="{FF2B5EF4-FFF2-40B4-BE49-F238E27FC236}">
                <a16:creationId xmlns:a16="http://schemas.microsoft.com/office/drawing/2014/main" xmlns="" id="{417B90C4-A789-4FCC-A4F0-12162EF94FE2}"/>
              </a:ext>
            </a:extLst>
          </p:cNvPr>
          <p:cNvPicPr>
            <a:picLocks noChangeAspect="1"/>
          </p:cNvPicPr>
          <p:nvPr/>
        </p:nvPicPr>
        <p:blipFill>
          <a:blip r:embed="rId6"/>
          <a:stretch>
            <a:fillRect/>
          </a:stretch>
        </p:blipFill>
        <p:spPr>
          <a:xfrm>
            <a:off x="78646" y="836712"/>
            <a:ext cx="4182763" cy="2891722"/>
          </a:xfrm>
          <a:prstGeom prst="rect">
            <a:avLst/>
          </a:prstGeom>
        </p:spPr>
      </p:pic>
    </p:spTree>
    <p:extLst>
      <p:ext uri="{BB962C8B-B14F-4D97-AF65-F5344CB8AC3E}">
        <p14:creationId xmlns:p14="http://schemas.microsoft.com/office/powerpoint/2010/main" val="10699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4000"/>
                            </p:stCondLst>
                            <p:childTnLst>
                              <p:par>
                                <p:cTn id="16" presetID="10" presetClass="entr" presetSubtype="0" fill="hold" grpId="1" nodeType="afterEffect">
                                  <p:stCondLst>
                                    <p:cond delay="0"/>
                                  </p:stCondLst>
                                  <p:iterate type="lt">
                                    <p:tmPct val="0"/>
                                  </p:iterate>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500"/>
                            </p:stCondLst>
                            <p:childTnLst>
                              <p:par>
                                <p:cTn id="20" presetID="15" presetClass="emph" presetSubtype="0" grpId="0" nodeType="afterEffect">
                                  <p:stCondLst>
                                    <p:cond delay="0"/>
                                  </p:stCondLst>
                                  <p:iterate type="lt">
                                    <p:tmAbs val="25"/>
                                  </p:iterate>
                                  <p:childTnLst>
                                    <p:set>
                                      <p:cBhvr override="childStyle">
                                        <p:cTn id="21" dur="indefinite"/>
                                        <p:tgtEl>
                                          <p:spTgt spid="1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G_0967.jpg"/>
          <p:cNvPicPr>
            <a:picLocks noChangeAspect="1"/>
          </p:cNvPicPr>
          <p:nvPr/>
        </p:nvPicPr>
        <p:blipFill rotWithShape="1">
          <a:blip r:embed="rId3" cstate="print"/>
          <a:srcRect l="-5" r="-5" b="15636"/>
          <a:stretch/>
        </p:blipFill>
        <p:spPr>
          <a:xfrm>
            <a:off x="0" y="1039218"/>
            <a:ext cx="9144000" cy="4961531"/>
          </a:xfrm>
          <a:prstGeom prst="rect">
            <a:avLst/>
          </a:prstGeom>
        </p:spPr>
      </p:pic>
      <p:sp>
        <p:nvSpPr>
          <p:cNvPr id="3" name="Rettangolo 2"/>
          <p:cNvSpPr/>
          <p:nvPr/>
        </p:nvSpPr>
        <p:spPr>
          <a:xfrm>
            <a:off x="0" y="5211198"/>
            <a:ext cx="9144000" cy="789552"/>
          </a:xfrm>
          <a:prstGeom prst="rect">
            <a:avLst/>
          </a:prstGeom>
          <a:solidFill>
            <a:schemeClr val="tx1">
              <a:alpha val="4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r"/>
            <a:r>
              <a:rPr lang="it-IT" sz="2700" spc="-113" dirty="0">
                <a:solidFill>
                  <a:schemeClr val="bg1"/>
                </a:solidFill>
              </a:rPr>
              <a:t>Grazie per l’attenzione</a:t>
            </a:r>
            <a:endParaRPr lang="it-IT" sz="3600" spc="-113" dirty="0">
              <a:solidFill>
                <a:schemeClr val="bg1"/>
              </a:solidFill>
            </a:endParaRPr>
          </a:p>
        </p:txBody>
      </p:sp>
      <p:grpSp>
        <p:nvGrpSpPr>
          <p:cNvPr id="4" name="Gruppo 3"/>
          <p:cNvGrpSpPr/>
          <p:nvPr/>
        </p:nvGrpSpPr>
        <p:grpSpPr>
          <a:xfrm>
            <a:off x="143508" y="5373216"/>
            <a:ext cx="5805264" cy="465516"/>
            <a:chOff x="0" y="6237312"/>
            <a:chExt cx="7740352" cy="620688"/>
          </a:xfrm>
        </p:grpSpPr>
        <p:sp>
          <p:nvSpPr>
            <p:cNvPr id="5" name="Rettangolo 4"/>
            <p:cNvSpPr/>
            <p:nvPr/>
          </p:nvSpPr>
          <p:spPr>
            <a:xfrm>
              <a:off x="0" y="6237312"/>
              <a:ext cx="7740352" cy="6206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50" b="1" dirty="0"/>
                <a:t>                https://www.facebook.com/Riserva.TorreGuaceto/</a:t>
              </a:r>
            </a:p>
          </p:txBody>
        </p:sp>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19907" r="17901"/>
            <a:stretch/>
          </p:blipFill>
          <p:spPr>
            <a:xfrm>
              <a:off x="179512" y="6264160"/>
              <a:ext cx="623245" cy="567239"/>
            </a:xfrm>
            <a:prstGeom prst="rect">
              <a:avLst/>
            </a:prstGeom>
          </p:spPr>
        </p:pic>
      </p:grpSp>
      <p:grpSp>
        <p:nvGrpSpPr>
          <p:cNvPr id="7" name="Gruppo 6"/>
          <p:cNvGrpSpPr/>
          <p:nvPr/>
        </p:nvGrpSpPr>
        <p:grpSpPr>
          <a:xfrm>
            <a:off x="143508" y="5373216"/>
            <a:ext cx="5805264" cy="465516"/>
            <a:chOff x="0" y="6237312"/>
            <a:chExt cx="7740352" cy="620688"/>
          </a:xfrm>
        </p:grpSpPr>
        <p:sp>
          <p:nvSpPr>
            <p:cNvPr id="8" name="Rettangolo 7"/>
            <p:cNvSpPr/>
            <p:nvPr/>
          </p:nvSpPr>
          <p:spPr>
            <a:xfrm>
              <a:off x="0" y="6237312"/>
              <a:ext cx="7740352" cy="6206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50" b="1" dirty="0"/>
                <a:t>                https://twitter.com/torreguaceto</a:t>
              </a:r>
            </a:p>
          </p:txBody>
        </p:sp>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15" y="6264160"/>
              <a:ext cx="567239" cy="567239"/>
            </a:xfrm>
            <a:prstGeom prst="rect">
              <a:avLst/>
            </a:prstGeom>
          </p:spPr>
        </p:pic>
      </p:grpSp>
      <p:grpSp>
        <p:nvGrpSpPr>
          <p:cNvPr id="10" name="Gruppo 9"/>
          <p:cNvGrpSpPr/>
          <p:nvPr/>
        </p:nvGrpSpPr>
        <p:grpSpPr>
          <a:xfrm>
            <a:off x="143508" y="5373216"/>
            <a:ext cx="5805264" cy="465516"/>
            <a:chOff x="0" y="6237312"/>
            <a:chExt cx="7740352" cy="620688"/>
          </a:xfrm>
        </p:grpSpPr>
        <p:sp>
          <p:nvSpPr>
            <p:cNvPr id="11" name="Rettangolo 10"/>
            <p:cNvSpPr/>
            <p:nvPr/>
          </p:nvSpPr>
          <p:spPr>
            <a:xfrm>
              <a:off x="0" y="6237312"/>
              <a:ext cx="7740352" cy="6206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50" b="1" dirty="0"/>
                <a:t>                https://www.instagram.com/torreguaceto/</a:t>
              </a:r>
            </a:p>
          </p:txBody>
        </p:sp>
        <p:pic>
          <p:nvPicPr>
            <p:cNvPr id="12" name="Immagine 11"/>
            <p:cNvPicPr>
              <a:picLocks noChangeAspect="1"/>
            </p:cNvPicPr>
            <p:nvPr/>
          </p:nvPicPr>
          <p:blipFill rotWithShape="1">
            <a:blip r:embed="rId6" cstate="print">
              <a:clrChange>
                <a:clrFrom>
                  <a:srgbClr val="FFFEFF"/>
                </a:clrFrom>
                <a:clrTo>
                  <a:srgbClr val="FFFEFF">
                    <a:alpha val="0"/>
                  </a:srgbClr>
                </a:clrTo>
              </a:clrChange>
              <a:extLst>
                <a:ext uri="{28A0092B-C50C-407E-A947-70E740481C1C}">
                  <a14:useLocalDpi xmlns:a14="http://schemas.microsoft.com/office/drawing/2010/main" val="0"/>
                </a:ext>
              </a:extLst>
            </a:blip>
            <a:srcRect r="16192"/>
            <a:stretch/>
          </p:blipFill>
          <p:spPr>
            <a:xfrm>
              <a:off x="12346" y="6274659"/>
              <a:ext cx="744961" cy="576000"/>
            </a:xfrm>
            <a:prstGeom prst="rect">
              <a:avLst/>
            </a:prstGeom>
          </p:spPr>
        </p:pic>
      </p:grpSp>
    </p:spTree>
    <p:extLst>
      <p:ext uri="{BB962C8B-B14F-4D97-AF65-F5344CB8AC3E}">
        <p14:creationId xmlns:p14="http://schemas.microsoft.com/office/powerpoint/2010/main" val="24676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0"/>
                                        <p:tgtEl>
                                          <p:spTgt spid="7"/>
                                        </p:tgtEl>
                                      </p:cBhvr>
                                    </p:animEffect>
                                  </p:childTnLst>
                                </p:cTn>
                              </p:par>
                            </p:childTnLst>
                          </p:cTn>
                        </p:par>
                        <p:par>
                          <p:cTn id="17" fill="hold">
                            <p:stCondLst>
                              <p:cond delay="5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DSC_2187"/>
          <p:cNvPicPr>
            <a:picLocks noGrp="1" noChangeAspect="1" noChangeArrowheads="1"/>
          </p:cNvPicPr>
          <p:nvPr>
            <p:ph sz="half" idx="4294967295"/>
          </p:nvPr>
        </p:nvPicPr>
        <p:blipFill rotWithShape="1">
          <a:blip r:embed="rId3" cstate="print"/>
          <a:srcRect t="8623"/>
          <a:stretch/>
        </p:blipFill>
        <p:spPr bwMode="auto">
          <a:xfrm flipH="1">
            <a:off x="0" y="1317072"/>
            <a:ext cx="9144000" cy="4708682"/>
          </a:xfrm>
          <a:prstGeom prst="rect">
            <a:avLst/>
          </a:prstGeom>
          <a:noFill/>
          <a:ln w="9525">
            <a:noFill/>
            <a:miter lim="800000"/>
            <a:headEnd/>
            <a:tailEnd/>
          </a:ln>
        </p:spPr>
      </p:pic>
      <p:sp>
        <p:nvSpPr>
          <p:cNvPr id="7" name="Ovale 6"/>
          <p:cNvSpPr/>
          <p:nvPr/>
        </p:nvSpPr>
        <p:spPr>
          <a:xfrm>
            <a:off x="251520" y="3483006"/>
            <a:ext cx="2268252" cy="2268252"/>
          </a:xfrm>
          <a:prstGeom prst="ellipse">
            <a:avLst/>
          </a:prstGeom>
          <a:ln w="101600">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a:t>Istituzione</a:t>
            </a:r>
            <a:r>
              <a:rPr lang="en-US" b="1" dirty="0"/>
              <a:t> di </a:t>
            </a:r>
            <a:r>
              <a:rPr lang="en-US" b="1" dirty="0" err="1"/>
              <a:t>un’Area</a:t>
            </a:r>
            <a:r>
              <a:rPr lang="en-US" b="1" dirty="0"/>
              <a:t> Marina Protetta</a:t>
            </a:r>
          </a:p>
          <a:p>
            <a:pPr algn="ctr"/>
            <a:r>
              <a:rPr lang="en-US" sz="1200" dirty="0" err="1"/>
              <a:t>Decreto</a:t>
            </a:r>
            <a:r>
              <a:rPr lang="en-US" sz="1200" dirty="0"/>
              <a:t> </a:t>
            </a:r>
            <a:r>
              <a:rPr lang="en-US" sz="1200" dirty="0" err="1"/>
              <a:t>Ministeriale</a:t>
            </a:r>
            <a:r>
              <a:rPr lang="en-US" sz="1200" dirty="0"/>
              <a:t> 1991</a:t>
            </a:r>
          </a:p>
          <a:p>
            <a:pPr algn="ctr"/>
            <a:r>
              <a:rPr lang="en-US" sz="1200" dirty="0" err="1"/>
              <a:t>Estensione</a:t>
            </a:r>
            <a:r>
              <a:rPr lang="en-US" sz="1200" dirty="0"/>
              <a:t> di 2.227 ha</a:t>
            </a:r>
          </a:p>
        </p:txBody>
      </p:sp>
      <p:sp>
        <p:nvSpPr>
          <p:cNvPr id="6" name="Ovale 5"/>
          <p:cNvSpPr/>
          <p:nvPr/>
        </p:nvSpPr>
        <p:spPr>
          <a:xfrm>
            <a:off x="6617034" y="1609037"/>
            <a:ext cx="2268252" cy="2268252"/>
          </a:xfrm>
          <a:prstGeom prst="ellipse">
            <a:avLst/>
          </a:prstGeom>
          <a:ln w="101600">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a:t>Istituzione</a:t>
            </a:r>
            <a:r>
              <a:rPr lang="en-US" b="1" dirty="0"/>
              <a:t> di </a:t>
            </a:r>
            <a:r>
              <a:rPr lang="en-US" b="1" dirty="0" err="1"/>
              <a:t>una</a:t>
            </a:r>
            <a:r>
              <a:rPr lang="en-US" b="1" dirty="0"/>
              <a:t> </a:t>
            </a:r>
            <a:r>
              <a:rPr lang="en-US" b="1" dirty="0" err="1"/>
              <a:t>riserva</a:t>
            </a:r>
            <a:r>
              <a:rPr lang="en-US" b="1" dirty="0"/>
              <a:t> Naturale dello Stato</a:t>
            </a:r>
          </a:p>
          <a:p>
            <a:pPr algn="ctr"/>
            <a:r>
              <a:rPr lang="en-US" sz="1200" dirty="0" err="1"/>
              <a:t>Decreto</a:t>
            </a:r>
            <a:r>
              <a:rPr lang="en-US" sz="1200" dirty="0"/>
              <a:t> MATTM 2000</a:t>
            </a:r>
          </a:p>
          <a:p>
            <a:pPr algn="ctr"/>
            <a:r>
              <a:rPr lang="en-US" sz="1200" dirty="0" err="1"/>
              <a:t>Estensione</a:t>
            </a:r>
            <a:r>
              <a:rPr lang="en-US" sz="1200" dirty="0"/>
              <a:t> di 1.100 ha</a:t>
            </a:r>
          </a:p>
        </p:txBody>
      </p:sp>
    </p:spTree>
    <p:extLst>
      <p:ext uri="{BB962C8B-B14F-4D97-AF65-F5344CB8AC3E}">
        <p14:creationId xmlns:p14="http://schemas.microsoft.com/office/powerpoint/2010/main" val="156599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rotWithShape="1">
          <a:blip r:embed="rId3" cstate="print">
            <a:extLst>
              <a:ext uri="{28A0092B-C50C-407E-A947-70E740481C1C}">
                <a14:useLocalDpi xmlns:a14="http://schemas.microsoft.com/office/drawing/2010/main" val="0"/>
              </a:ext>
            </a:extLst>
          </a:blip>
          <a:srcRect t="6844" b="7815"/>
          <a:stretch/>
        </p:blipFill>
        <p:spPr>
          <a:xfrm>
            <a:off x="0" y="1045937"/>
            <a:ext cx="8204433" cy="4954814"/>
          </a:xfrm>
          <a:prstGeom prst="rect">
            <a:avLst/>
          </a:prstGeom>
        </p:spPr>
      </p:pic>
      <p:grpSp>
        <p:nvGrpSpPr>
          <p:cNvPr id="17" name="Gruppo 16"/>
          <p:cNvGrpSpPr/>
          <p:nvPr/>
        </p:nvGrpSpPr>
        <p:grpSpPr>
          <a:xfrm>
            <a:off x="5815035" y="1688545"/>
            <a:ext cx="1879390" cy="521402"/>
            <a:chOff x="5148064" y="887853"/>
            <a:chExt cx="2505853" cy="695203"/>
          </a:xfrm>
        </p:grpSpPr>
        <p:sp>
          <p:nvSpPr>
            <p:cNvPr id="13" name="Rettangolo 12"/>
            <p:cNvSpPr/>
            <p:nvPr/>
          </p:nvSpPr>
          <p:spPr>
            <a:xfrm>
              <a:off x="5148064" y="966596"/>
              <a:ext cx="216024" cy="20661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4" name="CasellaDiTesto 13"/>
            <p:cNvSpPr txBox="1"/>
            <p:nvPr/>
          </p:nvSpPr>
          <p:spPr>
            <a:xfrm>
              <a:off x="5292080" y="887853"/>
              <a:ext cx="1387560" cy="400110"/>
            </a:xfrm>
            <a:prstGeom prst="rect">
              <a:avLst/>
            </a:prstGeom>
            <a:noFill/>
          </p:spPr>
          <p:txBody>
            <a:bodyPr wrap="none" rtlCol="0">
              <a:spAutoFit/>
            </a:bodyPr>
            <a:lstStyle/>
            <a:p>
              <a:r>
                <a:rPr lang="it-IT" sz="1350" b="1" dirty="0">
                  <a:solidFill>
                    <a:schemeClr val="bg1"/>
                  </a:solidFill>
                </a:rPr>
                <a:t>MARINE SCI</a:t>
              </a:r>
            </a:p>
          </p:txBody>
        </p:sp>
        <p:sp>
          <p:nvSpPr>
            <p:cNvPr id="15" name="Rettangolo 14"/>
            <p:cNvSpPr/>
            <p:nvPr/>
          </p:nvSpPr>
          <p:spPr>
            <a:xfrm>
              <a:off x="5148064" y="1264304"/>
              <a:ext cx="216024" cy="2066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6" name="CasellaDiTesto 15"/>
            <p:cNvSpPr txBox="1"/>
            <p:nvPr/>
          </p:nvSpPr>
          <p:spPr>
            <a:xfrm>
              <a:off x="5294639" y="1182946"/>
              <a:ext cx="2359278" cy="400110"/>
            </a:xfrm>
            <a:prstGeom prst="rect">
              <a:avLst/>
            </a:prstGeom>
            <a:noFill/>
            <a:ln>
              <a:noFill/>
            </a:ln>
          </p:spPr>
          <p:txBody>
            <a:bodyPr wrap="none" rtlCol="0">
              <a:spAutoFit/>
            </a:bodyPr>
            <a:lstStyle/>
            <a:p>
              <a:r>
                <a:rPr lang="it-IT" sz="1350" b="1" dirty="0">
                  <a:solidFill>
                    <a:schemeClr val="bg1"/>
                  </a:solidFill>
                </a:rPr>
                <a:t>MPA TORRE GUACETO</a:t>
              </a:r>
            </a:p>
          </p:txBody>
        </p:sp>
      </p:grpSp>
      <p:graphicFrame>
        <p:nvGraphicFramePr>
          <p:cNvPr id="10" name="Diagramma 9"/>
          <p:cNvGraphicFramePr/>
          <p:nvPr/>
        </p:nvGraphicFramePr>
        <p:xfrm>
          <a:off x="143508" y="3591019"/>
          <a:ext cx="3942438" cy="2281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600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8" descr="FOTOVARIE_22.jpg">
            <a:extLst>
              <a:ext uri="{FF2B5EF4-FFF2-40B4-BE49-F238E27FC236}">
                <a16:creationId xmlns:a16="http://schemas.microsoft.com/office/drawing/2014/main" xmlns="" id="{F0A1CEE2-03D8-4D8B-83BC-E57CA38541E7}"/>
              </a:ext>
            </a:extLst>
          </p:cNvPr>
          <p:cNvPicPr>
            <a:picLocks noChangeAspect="1"/>
          </p:cNvPicPr>
          <p:nvPr/>
        </p:nvPicPr>
        <p:blipFill rotWithShape="1">
          <a:blip r:embed="rId3" cstate="print"/>
          <a:srcRect t="30324" r="-1" b="-1"/>
          <a:stretch/>
        </p:blipFill>
        <p:spPr>
          <a:xfrm>
            <a:off x="-1" y="1044770"/>
            <a:ext cx="8808441" cy="4955980"/>
          </a:xfrm>
          <a:prstGeom prst="rect">
            <a:avLst/>
          </a:prstGeom>
        </p:spPr>
      </p:pic>
      <p:sp>
        <p:nvSpPr>
          <p:cNvPr id="6" name="Titolo 5"/>
          <p:cNvSpPr>
            <a:spLocks noGrp="1"/>
          </p:cNvSpPr>
          <p:nvPr>
            <p:ph type="title"/>
          </p:nvPr>
        </p:nvSpPr>
        <p:spPr>
          <a:xfrm rot="16200000">
            <a:off x="-2109201" y="3153974"/>
            <a:ext cx="4955982" cy="737572"/>
          </a:xfrm>
          <a:solidFill>
            <a:schemeClr val="tx1">
              <a:alpha val="32000"/>
            </a:schemeClr>
          </a:solidFill>
        </p:spPr>
        <p:txBody>
          <a:bodyPr/>
          <a:lstStyle/>
          <a:p>
            <a:pPr algn="ctr"/>
            <a:r>
              <a:rPr lang="it-IT" b="1" dirty="0">
                <a:solidFill>
                  <a:schemeClr val="bg1"/>
                </a:solidFill>
              </a:rPr>
              <a:t>GESTIONE DELLA PESCA</a:t>
            </a:r>
          </a:p>
        </p:txBody>
      </p:sp>
      <p:graphicFrame>
        <p:nvGraphicFramePr>
          <p:cNvPr id="7" name="Diagramma 6"/>
          <p:cNvGraphicFramePr/>
          <p:nvPr/>
        </p:nvGraphicFramePr>
        <p:xfrm>
          <a:off x="5015880" y="1322766"/>
          <a:ext cx="4128120" cy="4212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265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7">
                                            <p:graphicEl>
                                              <a:dgm id="{733074B6-DA18-43F9-ADD0-CED33463498D}"/>
                                            </p:graphicEl>
                                          </p:spTgt>
                                        </p:tgtEl>
                                        <p:attrNameLst>
                                          <p:attrName>style.visibility</p:attrName>
                                        </p:attrNameLst>
                                      </p:cBhvr>
                                      <p:to>
                                        <p:strVal val="visible"/>
                                      </p:to>
                                    </p:set>
                                    <p:anim calcmode="lin" valueType="num">
                                      <p:cBhvr>
                                        <p:cTn id="11" dur="1000" fill="hold"/>
                                        <p:tgtEl>
                                          <p:spTgt spid="7">
                                            <p:graphicEl>
                                              <a:dgm id="{733074B6-DA18-43F9-ADD0-CED33463498D}"/>
                                            </p:graphicEl>
                                          </p:spTgt>
                                        </p:tgtEl>
                                        <p:attrNameLst>
                                          <p:attrName>ppt_w</p:attrName>
                                        </p:attrNameLst>
                                      </p:cBhvr>
                                      <p:tavLst>
                                        <p:tav tm="0">
                                          <p:val>
                                            <p:fltVal val="0"/>
                                          </p:val>
                                        </p:tav>
                                        <p:tav tm="100000">
                                          <p:val>
                                            <p:strVal val="#ppt_w"/>
                                          </p:val>
                                        </p:tav>
                                      </p:tavLst>
                                    </p:anim>
                                    <p:anim calcmode="lin" valueType="num">
                                      <p:cBhvr>
                                        <p:cTn id="12" dur="1000" fill="hold"/>
                                        <p:tgtEl>
                                          <p:spTgt spid="7">
                                            <p:graphicEl>
                                              <a:dgm id="{733074B6-DA18-43F9-ADD0-CED33463498D}"/>
                                            </p:graphicEl>
                                          </p:spTgt>
                                        </p:tgtEl>
                                        <p:attrNameLst>
                                          <p:attrName>ppt_h</p:attrName>
                                        </p:attrNameLst>
                                      </p:cBhvr>
                                      <p:tavLst>
                                        <p:tav tm="0">
                                          <p:val>
                                            <p:fltVal val="0"/>
                                          </p:val>
                                        </p:tav>
                                        <p:tav tm="100000">
                                          <p:val>
                                            <p:strVal val="#ppt_h"/>
                                          </p:val>
                                        </p:tav>
                                      </p:tavLst>
                                    </p:anim>
                                    <p:anim calcmode="lin" valueType="num">
                                      <p:cBhvr>
                                        <p:cTn id="13" dur="1000" fill="hold"/>
                                        <p:tgtEl>
                                          <p:spTgt spid="7">
                                            <p:graphicEl>
                                              <a:dgm id="{733074B6-DA18-43F9-ADD0-CED33463498D}"/>
                                            </p:graphicEl>
                                          </p:spTgt>
                                        </p:tgtEl>
                                        <p:attrNameLst>
                                          <p:attrName>style.rotation</p:attrName>
                                        </p:attrNameLst>
                                      </p:cBhvr>
                                      <p:tavLst>
                                        <p:tav tm="0">
                                          <p:val>
                                            <p:fltVal val="360"/>
                                          </p:val>
                                        </p:tav>
                                        <p:tav tm="100000">
                                          <p:val>
                                            <p:fltVal val="0"/>
                                          </p:val>
                                        </p:tav>
                                      </p:tavLst>
                                    </p:anim>
                                    <p:animEffect transition="in" filter="fade">
                                      <p:cBhvr>
                                        <p:cTn id="14" dur="1000"/>
                                        <p:tgtEl>
                                          <p:spTgt spid="7">
                                            <p:graphicEl>
                                              <a:dgm id="{733074B6-DA18-43F9-ADD0-CED33463498D}"/>
                                            </p:graphicEl>
                                          </p:spTgt>
                                        </p:tgtEl>
                                      </p:cBhvr>
                                    </p:animEffect>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
                                            <p:graphicEl>
                                              <a:dgm id="{FFEAF264-1285-487B-8033-D41057232520}"/>
                                            </p:graphicEl>
                                          </p:spTgt>
                                        </p:tgtEl>
                                        <p:attrNameLst>
                                          <p:attrName>style.visibility</p:attrName>
                                        </p:attrNameLst>
                                      </p:cBhvr>
                                      <p:to>
                                        <p:strVal val="visible"/>
                                      </p:to>
                                    </p:set>
                                    <p:anim calcmode="lin" valueType="num">
                                      <p:cBhvr>
                                        <p:cTn id="18" dur="1000" fill="hold"/>
                                        <p:tgtEl>
                                          <p:spTgt spid="7">
                                            <p:graphicEl>
                                              <a:dgm id="{FFEAF264-1285-487B-8033-D41057232520}"/>
                                            </p:graphicEl>
                                          </p:spTgt>
                                        </p:tgtEl>
                                        <p:attrNameLst>
                                          <p:attrName>ppt_w</p:attrName>
                                        </p:attrNameLst>
                                      </p:cBhvr>
                                      <p:tavLst>
                                        <p:tav tm="0">
                                          <p:val>
                                            <p:fltVal val="0"/>
                                          </p:val>
                                        </p:tav>
                                        <p:tav tm="100000">
                                          <p:val>
                                            <p:strVal val="#ppt_w"/>
                                          </p:val>
                                        </p:tav>
                                      </p:tavLst>
                                    </p:anim>
                                    <p:anim calcmode="lin" valueType="num">
                                      <p:cBhvr>
                                        <p:cTn id="19" dur="1000" fill="hold"/>
                                        <p:tgtEl>
                                          <p:spTgt spid="7">
                                            <p:graphicEl>
                                              <a:dgm id="{FFEAF264-1285-487B-8033-D41057232520}"/>
                                            </p:graphicEl>
                                          </p:spTgt>
                                        </p:tgtEl>
                                        <p:attrNameLst>
                                          <p:attrName>ppt_h</p:attrName>
                                        </p:attrNameLst>
                                      </p:cBhvr>
                                      <p:tavLst>
                                        <p:tav tm="0">
                                          <p:val>
                                            <p:fltVal val="0"/>
                                          </p:val>
                                        </p:tav>
                                        <p:tav tm="100000">
                                          <p:val>
                                            <p:strVal val="#ppt_h"/>
                                          </p:val>
                                        </p:tav>
                                      </p:tavLst>
                                    </p:anim>
                                    <p:anim calcmode="lin" valueType="num">
                                      <p:cBhvr>
                                        <p:cTn id="20" dur="1000" fill="hold"/>
                                        <p:tgtEl>
                                          <p:spTgt spid="7">
                                            <p:graphicEl>
                                              <a:dgm id="{FFEAF264-1285-487B-8033-D41057232520}"/>
                                            </p:graphicEl>
                                          </p:spTgt>
                                        </p:tgtEl>
                                        <p:attrNameLst>
                                          <p:attrName>style.rotation</p:attrName>
                                        </p:attrNameLst>
                                      </p:cBhvr>
                                      <p:tavLst>
                                        <p:tav tm="0">
                                          <p:val>
                                            <p:fltVal val="360"/>
                                          </p:val>
                                        </p:tav>
                                        <p:tav tm="100000">
                                          <p:val>
                                            <p:fltVal val="0"/>
                                          </p:val>
                                        </p:tav>
                                      </p:tavLst>
                                    </p:anim>
                                    <p:animEffect transition="in" filter="fade">
                                      <p:cBhvr>
                                        <p:cTn id="21" dur="1000"/>
                                        <p:tgtEl>
                                          <p:spTgt spid="7">
                                            <p:graphicEl>
                                              <a:dgm id="{FFEAF264-1285-487B-8033-D410572325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rev="1"/>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G_1014.jpg"/>
          <p:cNvPicPr>
            <a:picLocks noChangeAspect="1"/>
          </p:cNvPicPr>
          <p:nvPr/>
        </p:nvPicPr>
        <p:blipFill>
          <a:blip r:embed="rId3" cstate="print"/>
          <a:stretch>
            <a:fillRect/>
          </a:stretch>
        </p:blipFill>
        <p:spPr>
          <a:xfrm>
            <a:off x="42782" y="2726921"/>
            <a:ext cx="2492100" cy="1662200"/>
          </a:xfrm>
          <a:prstGeom prst="rect">
            <a:avLst/>
          </a:prstGeom>
          <a:noFill/>
          <a:ln>
            <a:noFill/>
          </a:ln>
        </p:spPr>
      </p:pic>
      <p:pic>
        <p:nvPicPr>
          <p:cNvPr id="7" name="Immagine 6" descr="29052009034.jpg"/>
          <p:cNvPicPr>
            <a:picLocks noChangeAspect="1"/>
          </p:cNvPicPr>
          <p:nvPr/>
        </p:nvPicPr>
        <p:blipFill>
          <a:blip r:embed="rId4" cstate="print"/>
          <a:stretch>
            <a:fillRect/>
          </a:stretch>
        </p:blipFill>
        <p:spPr>
          <a:xfrm>
            <a:off x="42783" y="857250"/>
            <a:ext cx="2492896" cy="1869672"/>
          </a:xfrm>
          <a:prstGeom prst="rect">
            <a:avLst/>
          </a:prstGeom>
          <a:noFill/>
          <a:ln>
            <a:noFill/>
          </a:ln>
        </p:spPr>
      </p:pic>
      <p:pic>
        <p:nvPicPr>
          <p:cNvPr id="2" name="Immagine 1" descr="FOTOVARIE_22.jpg"/>
          <p:cNvPicPr>
            <a:picLocks noChangeAspect="1"/>
          </p:cNvPicPr>
          <p:nvPr/>
        </p:nvPicPr>
        <p:blipFill>
          <a:blip r:embed="rId5" cstate="print"/>
          <a:srcRect b="11112"/>
          <a:stretch>
            <a:fillRect/>
          </a:stretch>
        </p:blipFill>
        <p:spPr>
          <a:xfrm>
            <a:off x="42782" y="4347102"/>
            <a:ext cx="2492100" cy="1653648"/>
          </a:xfrm>
          <a:prstGeom prst="rect">
            <a:avLst/>
          </a:prstGeom>
        </p:spPr>
      </p:pic>
      <p:graphicFrame>
        <p:nvGraphicFramePr>
          <p:cNvPr id="18" name="Diagramma 17">
            <a:extLst>
              <a:ext uri="{FF2B5EF4-FFF2-40B4-BE49-F238E27FC236}">
                <a16:creationId xmlns:a16="http://schemas.microsoft.com/office/drawing/2014/main" xmlns="" id="{28E08874-6756-490B-9F9B-4163C4739DA4}"/>
              </a:ext>
            </a:extLst>
          </p:cNvPr>
          <p:cNvGraphicFramePr/>
          <p:nvPr/>
        </p:nvGraphicFramePr>
        <p:xfrm>
          <a:off x="2789802" y="1160748"/>
          <a:ext cx="5940660" cy="46985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710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_DSC8879.jpg"/>
          <p:cNvPicPr>
            <a:picLocks noChangeAspect="1"/>
          </p:cNvPicPr>
          <p:nvPr/>
        </p:nvPicPr>
        <p:blipFill rotWithShape="1">
          <a:blip r:embed="rId3" cstate="print"/>
          <a:srcRect t="3455" b="15405"/>
          <a:stretch/>
        </p:blipFill>
        <p:spPr>
          <a:xfrm>
            <a:off x="0" y="1065402"/>
            <a:ext cx="9144000" cy="4935348"/>
          </a:xfrm>
          <a:prstGeom prst="rect">
            <a:avLst/>
          </a:prstGeom>
          <a:noFill/>
          <a:ln>
            <a:noFill/>
          </a:ln>
        </p:spPr>
      </p:pic>
      <p:graphicFrame>
        <p:nvGraphicFramePr>
          <p:cNvPr id="7" name="Diagramma 6"/>
          <p:cNvGraphicFramePr/>
          <p:nvPr/>
        </p:nvGraphicFramePr>
        <p:xfrm>
          <a:off x="3869922" y="857250"/>
          <a:ext cx="5130570" cy="5143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34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B903DFD4-B59A-46E4-97EE-F4761446D3C7}"/>
                                            </p:graphicEl>
                                          </p:spTgt>
                                        </p:tgtEl>
                                        <p:attrNameLst>
                                          <p:attrName>style.visibility</p:attrName>
                                        </p:attrNameLst>
                                      </p:cBhvr>
                                      <p:to>
                                        <p:strVal val="visible"/>
                                      </p:to>
                                    </p:set>
                                    <p:animEffect transition="in" filter="fade">
                                      <p:cBhvr>
                                        <p:cTn id="7" dur="1000"/>
                                        <p:tgtEl>
                                          <p:spTgt spid="7">
                                            <p:graphicEl>
                                              <a:dgm id="{B903DFD4-B59A-46E4-97EE-F4761446D3C7}"/>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graphicEl>
                                              <a:dgm id="{4AD1A404-3113-45FC-BFF3-977425244A0A}"/>
                                            </p:graphicEl>
                                          </p:spTgt>
                                        </p:tgtEl>
                                        <p:attrNameLst>
                                          <p:attrName>style.visibility</p:attrName>
                                        </p:attrNameLst>
                                      </p:cBhvr>
                                      <p:to>
                                        <p:strVal val="visible"/>
                                      </p:to>
                                    </p:set>
                                    <p:animEffect transition="in" filter="fade">
                                      <p:cBhvr>
                                        <p:cTn id="11" dur="1000"/>
                                        <p:tgtEl>
                                          <p:spTgt spid="7">
                                            <p:graphicEl>
                                              <a:dgm id="{4AD1A404-3113-45FC-BFF3-977425244A0A}"/>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graphicEl>
                                              <a:dgm id="{432D9DD7-17B7-403A-8705-9107E6712E59}"/>
                                            </p:graphicEl>
                                          </p:spTgt>
                                        </p:tgtEl>
                                        <p:attrNameLst>
                                          <p:attrName>style.visibility</p:attrName>
                                        </p:attrNameLst>
                                      </p:cBhvr>
                                      <p:to>
                                        <p:strVal val="visible"/>
                                      </p:to>
                                    </p:set>
                                    <p:animEffect transition="in" filter="fade">
                                      <p:cBhvr>
                                        <p:cTn id="15" dur="1000"/>
                                        <p:tgtEl>
                                          <p:spTgt spid="7">
                                            <p:graphicEl>
                                              <a:dgm id="{432D9DD7-17B7-403A-8705-9107E6712E59}"/>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graphicEl>
                                              <a:dgm id="{48F74891-BDF7-4362-A643-856CA62929C6}"/>
                                            </p:graphicEl>
                                          </p:spTgt>
                                        </p:tgtEl>
                                        <p:attrNameLst>
                                          <p:attrName>style.visibility</p:attrName>
                                        </p:attrNameLst>
                                      </p:cBhvr>
                                      <p:to>
                                        <p:strVal val="visible"/>
                                      </p:to>
                                    </p:set>
                                    <p:animEffect transition="in" filter="fade">
                                      <p:cBhvr>
                                        <p:cTn id="19" dur="1000"/>
                                        <p:tgtEl>
                                          <p:spTgt spid="7">
                                            <p:graphicEl>
                                              <a:dgm id="{48F74891-BDF7-4362-A643-856CA62929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rev="1"/>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Immagine 4" descr="IMG_1014.jpg">
            <a:extLst>
              <a:ext uri="{FF2B5EF4-FFF2-40B4-BE49-F238E27FC236}">
                <a16:creationId xmlns:a16="http://schemas.microsoft.com/office/drawing/2014/main" xmlns="" id="{E0D494E8-561A-40B7-8D27-95D22E6B651F}"/>
              </a:ext>
            </a:extLst>
          </p:cNvPr>
          <p:cNvPicPr>
            <a:picLocks noChangeAspect="1"/>
          </p:cNvPicPr>
          <p:nvPr/>
        </p:nvPicPr>
        <p:blipFill rotWithShape="1">
          <a:blip r:embed="rId3" cstate="print"/>
          <a:srcRect t="17525" r="9092" b="9565"/>
          <a:stretch/>
        </p:blipFill>
        <p:spPr>
          <a:xfrm>
            <a:off x="15" y="1106741"/>
            <a:ext cx="9141699" cy="4894009"/>
          </a:xfrm>
          <a:prstGeom prst="rect">
            <a:avLst/>
          </a:prstGeom>
        </p:spPr>
      </p:pic>
      <p:sp>
        <p:nvSpPr>
          <p:cNvPr id="84" name="Shape 84"/>
          <p:cNvSpPr txBox="1">
            <a:spLocks noGrp="1"/>
          </p:cNvSpPr>
          <p:nvPr>
            <p:ph type="title"/>
          </p:nvPr>
        </p:nvSpPr>
        <p:spPr>
          <a:xfrm>
            <a:off x="216936" y="1700128"/>
            <a:ext cx="4838333" cy="941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1" vert="horz" wrap="square" lIns="68580" tIns="34290" rIns="68580" bIns="34290" rtlCol="0" anchor="ctr" anchorCtr="0">
            <a:normAutofit/>
          </a:bodyPr>
          <a:lstStyle/>
          <a:p>
            <a:pPr>
              <a:spcBef>
                <a:spcPct val="0"/>
              </a:spcBef>
            </a:pPr>
            <a:r>
              <a:rPr lang="en-US" sz="2700" b="1" dirty="0">
                <a:solidFill>
                  <a:srgbClr val="FFFFFF"/>
                </a:solidFill>
                <a:latin typeface="+mj-lt"/>
                <a:ea typeface="+mj-ea"/>
                <a:cs typeface="+mj-cs"/>
              </a:rPr>
              <a:t>COME RIDURRE LO SFORZO DI PESCA?</a:t>
            </a:r>
          </a:p>
        </p:txBody>
      </p:sp>
      <p:sp>
        <p:nvSpPr>
          <p:cNvPr id="85" name="Shape 85"/>
          <p:cNvSpPr txBox="1">
            <a:spLocks noGrp="1"/>
          </p:cNvSpPr>
          <p:nvPr>
            <p:ph type="body" idx="1"/>
          </p:nvPr>
        </p:nvSpPr>
        <p:spPr>
          <a:xfrm>
            <a:off x="216936" y="2740046"/>
            <a:ext cx="7271388" cy="3011212"/>
          </a:xfrm>
          <a:prstGeom prst="rect">
            <a:avLst/>
          </a:prstGeom>
          <a:solidFill>
            <a:schemeClr val="tx1">
              <a:lumMod val="75000"/>
              <a:lumOff val="25000"/>
              <a:alpha val="50000"/>
            </a:schemeClr>
          </a:solidFill>
        </p:spPr>
        <p:txBody>
          <a:bodyPr spcFirstLastPara="1" vert="horz" wrap="square" lIns="68580" tIns="34290" rIns="68580" bIns="34290" rtlCol="0" anchor="t" anchorCtr="0">
            <a:normAutofit/>
          </a:bodyPr>
          <a:lstStyle/>
          <a:p>
            <a:pPr indent="-342900">
              <a:lnSpc>
                <a:spcPct val="120000"/>
              </a:lnSpc>
              <a:buClr>
                <a:srgbClr val="86DE17"/>
              </a:buClr>
            </a:pPr>
            <a:r>
              <a:rPr lang="it-IT" sz="2400" b="1" dirty="0">
                <a:solidFill>
                  <a:srgbClr val="FFFFFF"/>
                </a:solidFill>
              </a:rPr>
              <a:t>NEL REGOLAMENTO:</a:t>
            </a:r>
          </a:p>
          <a:p>
            <a:pPr lvl="1" indent="-342900">
              <a:lnSpc>
                <a:spcPct val="120000"/>
              </a:lnSpc>
              <a:spcBef>
                <a:spcPts val="0"/>
              </a:spcBef>
              <a:buClr>
                <a:srgbClr val="86DE17"/>
              </a:buClr>
            </a:pPr>
            <a:r>
              <a:rPr lang="it-IT" sz="2100" dirty="0">
                <a:solidFill>
                  <a:srgbClr val="FFFFFF"/>
                </a:solidFill>
              </a:rPr>
              <a:t>ZONIZZAZIONE (SOLO NELLA ZONA C, 85% DELLA SUPERFICIE)</a:t>
            </a:r>
          </a:p>
          <a:p>
            <a:pPr lvl="1" indent="-342900">
              <a:lnSpc>
                <a:spcPct val="120000"/>
              </a:lnSpc>
              <a:spcBef>
                <a:spcPts val="0"/>
              </a:spcBef>
              <a:buClr>
                <a:srgbClr val="86DE17"/>
              </a:buClr>
            </a:pPr>
            <a:r>
              <a:rPr lang="it-IT" sz="2100" dirty="0">
                <a:solidFill>
                  <a:srgbClr val="FFFFFF"/>
                </a:solidFill>
              </a:rPr>
              <a:t>NUMERO DI LICENZE (SOLO RESIDENTI A BRINDISI E CAROVIGNO, PICCOLE IMBARCAZIONI AL MASSIMO 2GT)</a:t>
            </a:r>
          </a:p>
          <a:p>
            <a:pPr lvl="1" indent="-342900">
              <a:lnSpc>
                <a:spcPct val="120000"/>
              </a:lnSpc>
              <a:spcBef>
                <a:spcPts val="0"/>
              </a:spcBef>
              <a:buClr>
                <a:srgbClr val="86DE17"/>
              </a:buClr>
            </a:pPr>
            <a:r>
              <a:rPr lang="it-IT" sz="2100" dirty="0">
                <a:solidFill>
                  <a:srgbClr val="FFFFFF"/>
                </a:solidFill>
              </a:rPr>
              <a:t>FREQUENZA (UNA VOLTA ALLA SETTIMANA)</a:t>
            </a:r>
          </a:p>
          <a:p>
            <a:pPr lvl="1" indent="-342900">
              <a:lnSpc>
                <a:spcPct val="120000"/>
              </a:lnSpc>
              <a:spcBef>
                <a:spcPts val="0"/>
              </a:spcBef>
              <a:buClr>
                <a:srgbClr val="86DE17"/>
              </a:buClr>
            </a:pPr>
            <a:r>
              <a:rPr lang="it-IT" sz="2100" dirty="0">
                <a:solidFill>
                  <a:srgbClr val="FFFFFF"/>
                </a:solidFill>
              </a:rPr>
              <a:t>LUNGHEZZA DELLE RETI E DIMENSIONI DELLE MAGLIE</a:t>
            </a:r>
            <a:endParaRPr lang="en-US" sz="2100" dirty="0">
              <a:solidFill>
                <a:srgbClr val="FFFFFF"/>
              </a:solidFill>
            </a:endParaRPr>
          </a:p>
        </p:txBody>
      </p:sp>
    </p:spTree>
    <p:extLst>
      <p:ext uri="{BB962C8B-B14F-4D97-AF65-F5344CB8AC3E}">
        <p14:creationId xmlns:p14="http://schemas.microsoft.com/office/powerpoint/2010/main" val="28113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3000"/>
                                        <p:tgtEl>
                                          <p:spTgt spid="8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85">
                                            <p:bg/>
                                          </p:spTgt>
                                        </p:tgtEl>
                                        <p:attrNameLst>
                                          <p:attrName>style.visibility</p:attrName>
                                        </p:attrNameLst>
                                      </p:cBhvr>
                                      <p:to>
                                        <p:strVal val="visible"/>
                                      </p:to>
                                    </p:set>
                                    <p:animEffect transition="in" filter="fade">
                                      <p:cBhvr>
                                        <p:cTn id="11" dur="2000"/>
                                        <p:tgtEl>
                                          <p:spTgt spid="85">
                                            <p:bg/>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85">
                                            <p:txEl>
                                              <p:pRg st="0" end="0"/>
                                            </p:txEl>
                                          </p:spTgt>
                                        </p:tgtEl>
                                        <p:attrNameLst>
                                          <p:attrName>style.visibility</p:attrName>
                                        </p:attrNameLst>
                                      </p:cBhvr>
                                      <p:to>
                                        <p:strVal val="visible"/>
                                      </p:to>
                                    </p:set>
                                    <p:animEffect transition="in" filter="fade">
                                      <p:cBhvr>
                                        <p:cTn id="15" dur="500"/>
                                        <p:tgtEl>
                                          <p:spTgt spid="8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5">
                                            <p:txEl>
                                              <p:pRg st="1" end="1"/>
                                            </p:txEl>
                                          </p:spTgt>
                                        </p:tgtEl>
                                        <p:attrNameLst>
                                          <p:attrName>style.visibility</p:attrName>
                                        </p:attrNameLst>
                                      </p:cBhvr>
                                      <p:to>
                                        <p:strVal val="visible"/>
                                      </p:to>
                                    </p:set>
                                    <p:animEffect transition="in" filter="fade">
                                      <p:cBhvr>
                                        <p:cTn id="18" dur="500"/>
                                        <p:tgtEl>
                                          <p:spTgt spid="8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5">
                                            <p:txEl>
                                              <p:pRg st="2" end="2"/>
                                            </p:txEl>
                                          </p:spTgt>
                                        </p:tgtEl>
                                        <p:attrNameLst>
                                          <p:attrName>style.visibility</p:attrName>
                                        </p:attrNameLst>
                                      </p:cBhvr>
                                      <p:to>
                                        <p:strVal val="visible"/>
                                      </p:to>
                                    </p:set>
                                    <p:animEffect transition="in" filter="fade">
                                      <p:cBhvr>
                                        <p:cTn id="21" dur="500"/>
                                        <p:tgtEl>
                                          <p:spTgt spid="8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5">
                                            <p:txEl>
                                              <p:pRg st="3" end="3"/>
                                            </p:txEl>
                                          </p:spTgt>
                                        </p:tgtEl>
                                        <p:attrNameLst>
                                          <p:attrName>style.visibility</p:attrName>
                                        </p:attrNameLst>
                                      </p:cBhvr>
                                      <p:to>
                                        <p:strVal val="visible"/>
                                      </p:to>
                                    </p:set>
                                    <p:animEffect transition="in" filter="fade">
                                      <p:cBhvr>
                                        <p:cTn id="24" dur="500"/>
                                        <p:tgtEl>
                                          <p:spTgt spid="85">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5">
                                            <p:txEl>
                                              <p:pRg st="4" end="4"/>
                                            </p:txEl>
                                          </p:spTgt>
                                        </p:tgtEl>
                                        <p:attrNameLst>
                                          <p:attrName>style.visibility</p:attrName>
                                        </p:attrNameLst>
                                      </p:cBhvr>
                                      <p:to>
                                        <p:strVal val="visible"/>
                                      </p:to>
                                    </p:set>
                                    <p:animEffect transition="in" filter="fade">
                                      <p:cBhvr>
                                        <p:cTn id="27" dur="500"/>
                                        <p:tgtEl>
                                          <p:spTgt spid="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quenza HDV 720p25.Immagine004.jpg"/>
          <p:cNvPicPr>
            <a:picLocks noChangeAspect="1"/>
          </p:cNvPicPr>
          <p:nvPr/>
        </p:nvPicPr>
        <p:blipFill>
          <a:blip r:embed="rId3" cstate="print"/>
          <a:srcRect r="18889"/>
          <a:stretch>
            <a:fillRect/>
          </a:stretch>
        </p:blipFill>
        <p:spPr>
          <a:xfrm>
            <a:off x="1197006" y="1110004"/>
            <a:ext cx="5562618" cy="38576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Rettangolo con angoli arrotondati 5"/>
          <p:cNvSpPr/>
          <p:nvPr/>
        </p:nvSpPr>
        <p:spPr>
          <a:xfrm>
            <a:off x="6948264" y="1014856"/>
            <a:ext cx="1822512" cy="4776208"/>
          </a:xfrm>
          <a:prstGeom prst="round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100" dirty="0">
              <a:latin typeface="+mj-lt"/>
              <a:ea typeface="ＭＳ Ｐゴシック" charset="-128"/>
            </a:endParaRPr>
          </a:p>
          <a:p>
            <a:pPr algn="ctr"/>
            <a:r>
              <a:rPr lang="it-IT" sz="2100" dirty="0">
                <a:latin typeface="+mj-lt"/>
                <a:ea typeface="ＭＳ Ｐゴシック" charset="-128"/>
              </a:rPr>
              <a:t>Lunghezza e dimensione della maglia, specie, numero, taglia (LT) e peso totale per le specie</a:t>
            </a:r>
          </a:p>
          <a:p>
            <a:pPr algn="ctr"/>
            <a:r>
              <a:rPr lang="it-IT" sz="2100" dirty="0">
                <a:latin typeface="+mj-lt"/>
                <a:ea typeface="ＭＳ Ｐゴシック" charset="-128"/>
              </a:rPr>
              <a:t>Differenza con la fuoriuscita di MPA</a:t>
            </a:r>
            <a:endParaRPr lang="en-US" sz="2100" dirty="0">
              <a:latin typeface="+mj-lt"/>
              <a:ea typeface="ＭＳ Ｐゴシック" charset="-128"/>
            </a:endParaRPr>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820" y="2979781"/>
            <a:ext cx="3591018" cy="2693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itolo 7">
            <a:extLst>
              <a:ext uri="{FF2B5EF4-FFF2-40B4-BE49-F238E27FC236}">
                <a16:creationId xmlns:a16="http://schemas.microsoft.com/office/drawing/2014/main" xmlns="" id="{575EC5ED-2EA9-4129-BED2-3CF9915CDDD6}"/>
              </a:ext>
            </a:extLst>
          </p:cNvPr>
          <p:cNvSpPr>
            <a:spLocks noGrp="1"/>
          </p:cNvSpPr>
          <p:nvPr>
            <p:ph type="title"/>
          </p:nvPr>
        </p:nvSpPr>
        <p:spPr>
          <a:xfrm rot="16200000">
            <a:off x="-1306199" y="2736977"/>
            <a:ext cx="3996446" cy="1384048"/>
          </a:xfrm>
        </p:spPr>
        <p:txBody>
          <a:bodyPr/>
          <a:lstStyle/>
          <a:p>
            <a:pPr algn="ctr"/>
            <a:r>
              <a:rPr lang="it-IT" dirty="0"/>
              <a:t>MONITORAGGIO SCIENTIFICO</a:t>
            </a:r>
          </a:p>
        </p:txBody>
      </p:sp>
    </p:spTree>
    <p:extLst>
      <p:ext uri="{BB962C8B-B14F-4D97-AF65-F5344CB8AC3E}">
        <p14:creationId xmlns:p14="http://schemas.microsoft.com/office/powerpoint/2010/main" val="234822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1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857250"/>
            <a:ext cx="9144000" cy="5143500"/>
          </a:xfrm>
          <a:prstGeom prst="rect">
            <a:avLst/>
          </a:prstGeom>
          <a:noFill/>
          <a:ln w="19050">
            <a:noFill/>
            <a:miter lim="800000"/>
            <a:headEnd/>
            <a:tailEnd/>
          </a:ln>
        </p:spPr>
      </p:pic>
      <p:graphicFrame>
        <p:nvGraphicFramePr>
          <p:cNvPr id="6" name="Diagramma 5">
            <a:extLst>
              <a:ext uri="{FF2B5EF4-FFF2-40B4-BE49-F238E27FC236}">
                <a16:creationId xmlns:a16="http://schemas.microsoft.com/office/drawing/2014/main" xmlns="" id="{964A2E18-73AF-4B77-A54E-38BF9AB304BB}"/>
              </a:ext>
            </a:extLst>
          </p:cNvPr>
          <p:cNvGraphicFramePr/>
          <p:nvPr/>
        </p:nvGraphicFramePr>
        <p:xfrm>
          <a:off x="305526" y="1106742"/>
          <a:ext cx="4212468" cy="1091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reccia a sinistra 6">
            <a:extLst>
              <a:ext uri="{FF2B5EF4-FFF2-40B4-BE49-F238E27FC236}">
                <a16:creationId xmlns:a16="http://schemas.microsoft.com/office/drawing/2014/main" xmlns="" id="{8E7EA64E-1433-4BFF-B1B1-11C15415C666}"/>
              </a:ext>
            </a:extLst>
          </p:cNvPr>
          <p:cNvSpPr/>
          <p:nvPr/>
        </p:nvSpPr>
        <p:spPr>
          <a:xfrm>
            <a:off x="5247692" y="3185458"/>
            <a:ext cx="2664296" cy="5822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OUT</a:t>
            </a:r>
          </a:p>
        </p:txBody>
      </p:sp>
      <p:sp>
        <p:nvSpPr>
          <p:cNvPr id="8" name="Freccia a sinistra 7">
            <a:extLst>
              <a:ext uri="{FF2B5EF4-FFF2-40B4-BE49-F238E27FC236}">
                <a16:creationId xmlns:a16="http://schemas.microsoft.com/office/drawing/2014/main" xmlns="" id="{1A69E3D1-E3A5-49D2-926C-A71B84C759BF}"/>
              </a:ext>
            </a:extLst>
          </p:cNvPr>
          <p:cNvSpPr/>
          <p:nvPr/>
        </p:nvSpPr>
        <p:spPr>
          <a:xfrm>
            <a:off x="5760133" y="3915054"/>
            <a:ext cx="2664296" cy="5822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t>IN</a:t>
            </a:r>
          </a:p>
        </p:txBody>
      </p:sp>
    </p:spTree>
    <p:extLst>
      <p:ext uri="{BB962C8B-B14F-4D97-AF65-F5344CB8AC3E}">
        <p14:creationId xmlns:p14="http://schemas.microsoft.com/office/powerpoint/2010/main" val="243042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2054</TotalTime>
  <Words>1543</Words>
  <Application>Microsoft Office PowerPoint</Application>
  <PresentationFormat>Presentazione su schermo (4:3)</PresentationFormat>
  <Paragraphs>85</Paragraphs>
  <Slides>16</Slides>
  <Notes>13</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Presentazione standard di PowerPoint</vt:lpstr>
      <vt:lpstr>Presentazione standard di PowerPoint</vt:lpstr>
      <vt:lpstr>Presentazione standard di PowerPoint</vt:lpstr>
      <vt:lpstr>GESTIONE DELLA PESCA</vt:lpstr>
      <vt:lpstr>Presentazione standard di PowerPoint</vt:lpstr>
      <vt:lpstr>Presentazione standard di PowerPoint</vt:lpstr>
      <vt:lpstr>COME RIDURRE LO SFORZO DI PESCA?</vt:lpstr>
      <vt:lpstr>MONITORAGGIO SCIENTIFICO</vt:lpstr>
      <vt:lpstr>Presentazione standard di PowerPoint</vt:lpstr>
      <vt:lpstr>Dispersione larvale</vt:lpstr>
      <vt:lpstr>Monitoraggio svolto nell’ambito della Marine Strategy</vt:lpstr>
      <vt:lpstr>Monitoraggio svolto nell’ambito della Marine Strategy Conclusioni</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c:creator>
  <cp:lastModifiedBy>Direttore GAL Gargan</cp:lastModifiedBy>
  <cp:revision>69</cp:revision>
  <cp:lastPrinted>2019-10-10T15:30:51Z</cp:lastPrinted>
  <dcterms:created xsi:type="dcterms:W3CDTF">2017-09-07T10:02:35Z</dcterms:created>
  <dcterms:modified xsi:type="dcterms:W3CDTF">2019-10-11T14:28:20Z</dcterms:modified>
</cp:coreProperties>
</file>