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77" r:id="rId2"/>
    <p:sldId id="293" r:id="rId3"/>
    <p:sldId id="294" r:id="rId4"/>
    <p:sldId id="278" r:id="rId5"/>
    <p:sldId id="281" r:id="rId6"/>
    <p:sldId id="288" r:id="rId7"/>
    <p:sldId id="282" r:id="rId8"/>
    <p:sldId id="286" r:id="rId9"/>
    <p:sldId id="287" r:id="rId10"/>
    <p:sldId id="284" r:id="rId11"/>
    <p:sldId id="285" r:id="rId12"/>
    <p:sldId id="283" r:id="rId13"/>
    <p:sldId id="289" r:id="rId14"/>
    <p:sldId id="290" r:id="rId15"/>
    <p:sldId id="292" r:id="rId16"/>
    <p:sldId id="291" r:id="rId1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6000"/>
    <a:srgbClr val="D65700"/>
    <a:srgbClr val="FF9900"/>
    <a:srgbClr val="FFFFFF"/>
    <a:srgbClr val="66FFFF"/>
    <a:srgbClr val="009900"/>
    <a:srgbClr val="003300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6" autoAdjust="0"/>
    <p:restoredTop sz="87097" autoAdjust="0"/>
  </p:normalViewPr>
  <p:slideViewPr>
    <p:cSldViewPr>
      <p:cViewPr varScale="1">
        <p:scale>
          <a:sx n="30" d="100"/>
          <a:sy n="30" d="100"/>
        </p:scale>
        <p:origin x="-81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A244B09-BCFA-42A1-A978-44FE52649E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129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2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8A56229-8449-41FD-99AC-C5F8120834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609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Questo intervento vuole</a:t>
            </a:r>
            <a:r>
              <a:rPr lang="it-IT" baseline="0" dirty="0" smtClean="0"/>
              <a:t> riportare un’esperienza </a:t>
            </a:r>
            <a:r>
              <a:rPr lang="it-IT" b="1" baseline="0" dirty="0" smtClean="0"/>
              <a:t>di sinergia tra </a:t>
            </a:r>
            <a:r>
              <a:rPr lang="it-IT" baseline="0" dirty="0" smtClean="0"/>
              <a:t>Università e territorio che ha consentito da un lato a  </a:t>
            </a:r>
            <a:r>
              <a:rPr lang="it-IT" b="1" baseline="0" dirty="0" smtClean="0"/>
              <a:t>un singolo produttore di potersi fregiare di una collaborazione con una università </a:t>
            </a:r>
            <a:r>
              <a:rPr lang="it-IT" baseline="0" dirty="0" smtClean="0"/>
              <a:t>(e quindi offrire al potenziale acquirente una ulteriore garanzia di qualità del prodotto offerto) e, allo stesso tempo, portare all’attenzione di questo consesso </a:t>
            </a:r>
            <a:r>
              <a:rPr lang="it-IT" b="1" baseline="0" dirty="0" smtClean="0"/>
              <a:t>uno dei tanti esempi di trasformazione di prodotto ittico da pesce povero e negletto </a:t>
            </a:r>
            <a:r>
              <a:rPr lang="it-IT" baseline="0" dirty="0" smtClean="0"/>
              <a:t>(e quindi di scarso valore commerciale) a prodotto Agroalimentare  Tipico, destinato ad un’ampia platea di consumatori. Le immagini che sono riportate nella presentazione derivano da una pubblicazione scientifica prodotta dal sottoscritto e altri autori qualche anno fa.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6229-8449-41FD-99AC-C5F8120834E3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406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Infatti, la Scapece gallipolina, insieme alla scapece di Lesina, sono inserite nell’ultima revisione dei Prodotti Agroalimentari</a:t>
            </a:r>
            <a:r>
              <a:rPr lang="it-IT" baseline="0" dirty="0" smtClean="0"/>
              <a:t> Tipici della regione Puglia. Tuttavia, queste due preparazioni a base di pesce pur condividendo la denominazione sono prodotte con materie prime molto differenti: la scapece di lesina è prodotta a partire da anguille.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6229-8449-41FD-99AC-C5F8120834E3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703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 cos’è la Scapece? Qual è il flusso di processo che porta alla sua produzione? Quali sono gli ingredienti? Direi di cominciare proprio da questi ultimi, gli ingredienti a base di pesce</a:t>
            </a:r>
            <a:r>
              <a:rPr lang="it-IT" baseline="0" dirty="0" smtClean="0"/>
              <a:t> che sono i protagonisti principali della Scapece: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6229-8449-41FD-99AC-C5F8120834E3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665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6229-8449-41FD-99AC-C5F8120834E3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676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6229-8449-41FD-99AC-C5F8120834E3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521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Quindi, in conclusione, la Scapece Gallipolina si </a:t>
            </a:r>
            <a:r>
              <a:rPr lang="it-IT" b="1" dirty="0" smtClean="0"/>
              <a:t>colloca come esempio emblematico e calzante con l’oggetto di questa giornata</a:t>
            </a:r>
            <a:r>
              <a:rPr lang="it-IT" dirty="0" smtClean="0"/>
              <a:t>, poiché grazie a</a:t>
            </a:r>
            <a:r>
              <a:rPr lang="it-IT" baseline="0" dirty="0" smtClean="0"/>
              <a:t> </a:t>
            </a:r>
            <a:r>
              <a:rPr lang="it-IT" b="1" baseline="0" dirty="0" smtClean="0"/>
              <a:t>un semplice processo di trasformazione, che non richiede investimenti in attrezzature o in formazione del personale</a:t>
            </a:r>
            <a:r>
              <a:rPr lang="it-IT" baseline="0" dirty="0" smtClean="0"/>
              <a:t> particolarmente impegnativi, consente di far ottenere al produttore un </a:t>
            </a:r>
            <a:r>
              <a:rPr lang="it-IT" b="1" baseline="0" dirty="0" smtClean="0"/>
              <a:t>margine di guadagno di tutto rispetto</a:t>
            </a:r>
            <a:r>
              <a:rPr lang="it-IT" baseline="0" dirty="0" smtClean="0"/>
              <a:t>, poiché la materia prima è di bassissimo costo ma viene valorizzata anche di decine volte quando trasformata.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6229-8449-41FD-99AC-C5F8120834E3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310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6229-8449-41FD-99AC-C5F8120834E3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64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7BE9-8C4F-41C2-9F90-F6F9A6158E47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39E4-779C-4466-B16B-CC43B4C931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50199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0969-3422-42B1-A093-B1903E228A0E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C95C-D062-4B82-848F-2A06C2A440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859852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7882-725F-46DF-B1F4-2AB4F0D2C91D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72782-9A57-4B65-87E4-642E1173AB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269324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C749-CBB6-4D67-B1C0-FA103B4F7736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B544-7DA7-4147-9CFC-934589E56E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03522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05F0-7989-46E3-B2E4-D522D755964C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77A9-B002-4740-8660-46720BEA3A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0718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F8CB-8873-4799-941F-78F53721C7D6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8CE0-C379-456D-9986-7D8072CD5D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005455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1AD6-F4ED-473D-A6A7-E58207C75806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0E397-50CB-4E20-BD2E-2B9C728BDC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636646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B99B-77F2-4BA3-A91E-668563F67A20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869D-D383-424A-B7EF-45135F615C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52271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B0B3-3623-47D5-BE47-5FFF6A6A4B27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FDF40-0AB3-4BF3-A2E0-0EBC8AFD2D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11982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1A99-98CE-4651-808B-23F04DE6395D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9490-9149-4165-82F8-FF9D498A9B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229297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9B7A-307B-4EE3-B506-7A89A6E0F4E1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F6FA-FEB0-4027-A893-9C656AD18E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633798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07384C-B4D6-44F4-B310-8672CFC95682}" type="datetime1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DBC65D-AE15-49D9-A1F0-C7C5E6508D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51"/>
          <p:cNvSpPr txBox="1">
            <a:spLocks noChangeArrowheads="1"/>
          </p:cNvSpPr>
          <p:nvPr/>
        </p:nvSpPr>
        <p:spPr bwMode="auto">
          <a:xfrm>
            <a:off x="3059832" y="3929727"/>
            <a:ext cx="331787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dirty="0">
                <a:solidFill>
                  <a:srgbClr val="0070C0"/>
                </a:solidFill>
              </a:rPr>
              <a:t>Giovanni Normanno</a:t>
            </a:r>
          </a:p>
        </p:txBody>
      </p:sp>
      <p:sp>
        <p:nvSpPr>
          <p:cNvPr id="4100" name="Rectangle 2058"/>
          <p:cNvSpPr>
            <a:spLocks noChangeArrowheads="1"/>
          </p:cNvSpPr>
          <p:nvPr/>
        </p:nvSpPr>
        <p:spPr bwMode="auto">
          <a:xfrm>
            <a:off x="1073075" y="4797152"/>
            <a:ext cx="7291388" cy="8318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it-IT" sz="2000" dirty="0" err="1">
                <a:solidFill>
                  <a:srgbClr val="0070C0"/>
                </a:solidFill>
              </a:rPr>
              <a:t>Dipartimento</a:t>
            </a:r>
            <a:r>
              <a:rPr lang="en-US" altLang="it-IT" sz="2000" dirty="0">
                <a:solidFill>
                  <a:srgbClr val="0070C0"/>
                </a:solidFill>
              </a:rPr>
              <a:t> di </a:t>
            </a:r>
            <a:r>
              <a:rPr lang="en-US" altLang="it-IT" sz="2000" dirty="0" err="1">
                <a:solidFill>
                  <a:srgbClr val="0070C0"/>
                </a:solidFill>
              </a:rPr>
              <a:t>Scienze</a:t>
            </a:r>
            <a:r>
              <a:rPr lang="en-US" altLang="it-IT" sz="2000" dirty="0">
                <a:solidFill>
                  <a:srgbClr val="0070C0"/>
                </a:solidFill>
              </a:rPr>
              <a:t> </a:t>
            </a:r>
            <a:r>
              <a:rPr lang="en-US" altLang="it-IT" sz="2000" dirty="0" err="1">
                <a:solidFill>
                  <a:srgbClr val="0070C0"/>
                </a:solidFill>
              </a:rPr>
              <a:t>Agrarie</a:t>
            </a:r>
            <a:r>
              <a:rPr lang="en-US" altLang="it-IT" sz="2000" dirty="0">
                <a:solidFill>
                  <a:srgbClr val="0070C0"/>
                </a:solidFill>
              </a:rPr>
              <a:t>, </a:t>
            </a:r>
            <a:r>
              <a:rPr lang="en-US" altLang="it-IT" sz="2000" dirty="0" err="1">
                <a:solidFill>
                  <a:srgbClr val="0070C0"/>
                </a:solidFill>
              </a:rPr>
              <a:t>degli</a:t>
            </a:r>
            <a:r>
              <a:rPr lang="en-US" altLang="it-IT" sz="2000" dirty="0">
                <a:solidFill>
                  <a:srgbClr val="0070C0"/>
                </a:solidFill>
              </a:rPr>
              <a:t> </a:t>
            </a:r>
            <a:r>
              <a:rPr lang="en-US" altLang="it-IT" sz="2000" dirty="0" err="1">
                <a:solidFill>
                  <a:srgbClr val="0070C0"/>
                </a:solidFill>
              </a:rPr>
              <a:t>Alimenti</a:t>
            </a:r>
            <a:r>
              <a:rPr lang="en-US" altLang="it-IT" sz="2000" dirty="0">
                <a:solidFill>
                  <a:srgbClr val="0070C0"/>
                </a:solidFill>
              </a:rPr>
              <a:t> e </a:t>
            </a:r>
            <a:r>
              <a:rPr lang="en-US" altLang="it-IT" sz="2000" dirty="0" err="1">
                <a:solidFill>
                  <a:srgbClr val="0070C0"/>
                </a:solidFill>
              </a:rPr>
              <a:t>dell’Ambiente</a:t>
            </a:r>
            <a:r>
              <a:rPr lang="en-US" altLang="it-IT" sz="2000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it-IT" sz="2000" dirty="0" err="1">
                <a:solidFill>
                  <a:srgbClr val="0070C0"/>
                </a:solidFill>
              </a:rPr>
              <a:t>Ispezione</a:t>
            </a:r>
            <a:r>
              <a:rPr lang="en-US" altLang="it-IT" sz="2000" dirty="0">
                <a:solidFill>
                  <a:srgbClr val="0070C0"/>
                </a:solidFill>
              </a:rPr>
              <a:t> </a:t>
            </a:r>
            <a:r>
              <a:rPr lang="en-US" altLang="it-IT" sz="2000" dirty="0" err="1">
                <a:solidFill>
                  <a:srgbClr val="0070C0"/>
                </a:solidFill>
              </a:rPr>
              <a:t>degli</a:t>
            </a:r>
            <a:r>
              <a:rPr lang="en-US" altLang="it-IT" sz="2000" dirty="0">
                <a:solidFill>
                  <a:srgbClr val="0070C0"/>
                </a:solidFill>
              </a:rPr>
              <a:t> </a:t>
            </a:r>
            <a:r>
              <a:rPr lang="en-US" altLang="it-IT" sz="2000" dirty="0" err="1">
                <a:solidFill>
                  <a:srgbClr val="0070C0"/>
                </a:solidFill>
              </a:rPr>
              <a:t>Alimenti</a:t>
            </a:r>
            <a:endParaRPr lang="en-US" altLang="it-IT" sz="2000" dirty="0">
              <a:solidFill>
                <a:srgbClr val="0070C0"/>
              </a:solidFill>
            </a:endParaRPr>
          </a:p>
        </p:txBody>
      </p:sp>
      <p:sp>
        <p:nvSpPr>
          <p:cNvPr id="4101" name="Text Box 2062"/>
          <p:cNvSpPr txBox="1">
            <a:spLocks noChangeArrowheads="1"/>
          </p:cNvSpPr>
          <p:nvPr/>
        </p:nvSpPr>
        <p:spPr bwMode="auto">
          <a:xfrm>
            <a:off x="6742113" y="6550025"/>
            <a:ext cx="2401887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400">
                <a:solidFill>
                  <a:srgbClr val="333399"/>
                </a:solidFill>
              </a:rPr>
              <a:t>giovanni.normanno@unifg.it</a:t>
            </a:r>
          </a:p>
        </p:txBody>
      </p: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251520" y="346036"/>
            <a:ext cx="3105150" cy="723900"/>
            <a:chOff x="1419" y="1136"/>
            <a:chExt cx="4892" cy="1140"/>
          </a:xfrm>
        </p:grpSpPr>
        <p:pic>
          <p:nvPicPr>
            <p:cNvPr id="4104" name="Picture 3" descr="Logo UniFg 2016 (per template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1136"/>
              <a:ext cx="3405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0" descr="HR_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1331"/>
              <a:ext cx="111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26949"/>
            <a:ext cx="876300" cy="1362075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107504" y="1389024"/>
            <a:ext cx="894119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it-IT" b="0" kern="0" dirty="0" smtClean="0">
                <a:solidFill>
                  <a:srgbClr val="0070C0"/>
                </a:solidFill>
              </a:rPr>
              <a:t>La valorizzazione dei prodotti ittici</a:t>
            </a:r>
          </a:p>
          <a:p>
            <a:pPr marL="0" indent="0" algn="just">
              <a:buFontTx/>
              <a:buNone/>
            </a:pPr>
            <a:r>
              <a:rPr lang="it-IT" b="0" kern="0" dirty="0" smtClean="0">
                <a:solidFill>
                  <a:srgbClr val="0070C0"/>
                </a:solidFill>
              </a:rPr>
              <a:t>locali mediante trasformazione: </a:t>
            </a:r>
          </a:p>
          <a:p>
            <a:pPr marL="0" indent="0" algn="just">
              <a:buFontTx/>
              <a:buNone/>
            </a:pPr>
            <a:r>
              <a:rPr lang="it-IT" b="0" kern="0" dirty="0" smtClean="0">
                <a:solidFill>
                  <a:srgbClr val="0070C0"/>
                </a:solidFill>
              </a:rPr>
              <a:t>il caso della Scapece Gallipolina</a:t>
            </a:r>
            <a:endParaRPr lang="it-IT" sz="2400" b="1" kern="0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it-IT" sz="2400" b="1" kern="0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it-IT" sz="2400" b="1" kern="0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it-IT" sz="2400" b="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" y="1340768"/>
            <a:ext cx="9000000" cy="238210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3" y="4365104"/>
            <a:ext cx="8832860" cy="1080000"/>
          </a:xfrm>
          <a:prstGeom prst="rect">
            <a:avLst/>
          </a:prstGeom>
        </p:spPr>
      </p:pic>
      <p:sp>
        <p:nvSpPr>
          <p:cNvPr id="6" name="Ovale 5"/>
          <p:cNvSpPr>
            <a:spLocks noChangeAspect="1"/>
          </p:cNvSpPr>
          <p:nvPr/>
        </p:nvSpPr>
        <p:spPr>
          <a:xfrm>
            <a:off x="1467869" y="4905104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>
            <a:spLocks noChangeAspect="1"/>
          </p:cNvSpPr>
          <p:nvPr/>
        </p:nvSpPr>
        <p:spPr>
          <a:xfrm>
            <a:off x="3707904" y="4905104"/>
            <a:ext cx="504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99592" y="4905104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3139627" y="4905104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/>
          <p:cNvCxnSpPr/>
          <p:nvPr/>
        </p:nvCxnSpPr>
        <p:spPr>
          <a:xfrm>
            <a:off x="6019939" y="5445104"/>
            <a:ext cx="21524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6011" y="5856499"/>
            <a:ext cx="827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Composizione nutrizionale completa di tutti i macronutrienti!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32686" y="350241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Qualità nutrizionale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4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8" y="404664"/>
            <a:ext cx="9000000" cy="43346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301208"/>
            <a:ext cx="8665411" cy="1080000"/>
          </a:xfrm>
          <a:prstGeom prst="rect">
            <a:avLst/>
          </a:prstGeom>
        </p:spPr>
      </p:pic>
      <p:sp>
        <p:nvSpPr>
          <p:cNvPr id="4" name="Ovale 3"/>
          <p:cNvSpPr>
            <a:spLocks noChangeAspect="1"/>
          </p:cNvSpPr>
          <p:nvPr/>
        </p:nvSpPr>
        <p:spPr>
          <a:xfrm>
            <a:off x="1907704" y="5877208"/>
            <a:ext cx="1008112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22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8640"/>
            <a:ext cx="6728400" cy="540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3977" y="5805264"/>
            <a:ext cx="8981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Aggiornare l’etichetta ai sensi del Reg UE 1169/2011 relativamente </a:t>
            </a:r>
          </a:p>
          <a:p>
            <a:r>
              <a:rPr lang="it-IT" sz="2400" dirty="0">
                <a:solidFill>
                  <a:srgbClr val="0070C0"/>
                </a:solidFill>
              </a:rPr>
              <a:t>a</a:t>
            </a:r>
            <a:r>
              <a:rPr lang="it-IT" sz="2400" dirty="0" smtClean="0">
                <a:solidFill>
                  <a:srgbClr val="0070C0"/>
                </a:solidFill>
              </a:rPr>
              <a:t>gli allergeni. 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24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21378" y="2104392"/>
            <a:ext cx="3839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2"/>
                </a:solidFill>
              </a:rPr>
              <a:t>Alimento sicuro!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440958"/>
            <a:ext cx="361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Freschezza materia prima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58726" y="1196752"/>
            <a:ext cx="6385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2"/>
                </a:solidFill>
              </a:rPr>
              <a:t>Ridotte dimensioni degli esemplari</a:t>
            </a:r>
          </a:p>
          <a:p>
            <a:r>
              <a:rPr lang="it-IT" sz="2000" dirty="0" smtClean="0">
                <a:solidFill>
                  <a:schemeClr val="accent2"/>
                </a:solidFill>
              </a:rPr>
              <a:t> (&lt; probabilità accumulo sostanze chimiche indesiderate)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6556" y="3188435"/>
            <a:ext cx="260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Cottura elevate T°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95796" y="4857255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Conservazione a 4°C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4168" y="3419268"/>
            <a:ext cx="2587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Condizionamento </a:t>
            </a:r>
          </a:p>
          <a:p>
            <a:r>
              <a:rPr lang="it-IT" sz="2400" dirty="0" smtClean="0">
                <a:solidFill>
                  <a:schemeClr val="accent2"/>
                </a:solidFill>
              </a:rPr>
              <a:t>con sale e aceto</a:t>
            </a:r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45" y="2977517"/>
            <a:ext cx="1714500" cy="17145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03648" y="5843189"/>
            <a:ext cx="6874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Limite: presenza di allergeni (pesce, glutine, solfiti)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05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04" y="3429000"/>
            <a:ext cx="5760000" cy="3269744"/>
          </a:xfrm>
          <a:prstGeom prst="rect">
            <a:avLst/>
          </a:prstGeom>
        </p:spPr>
      </p:pic>
      <p:sp>
        <p:nvSpPr>
          <p:cNvPr id="3" name="Ovale 2"/>
          <p:cNvSpPr>
            <a:spLocks noChangeAspect="1"/>
          </p:cNvSpPr>
          <p:nvPr/>
        </p:nvSpPr>
        <p:spPr>
          <a:xfrm>
            <a:off x="6205281" y="3789040"/>
            <a:ext cx="1008112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>
            <a:spLocks noChangeAspect="1"/>
          </p:cNvSpPr>
          <p:nvPr/>
        </p:nvSpPr>
        <p:spPr>
          <a:xfrm>
            <a:off x="7062118" y="6374736"/>
            <a:ext cx="1008112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67601"/>
            <a:ext cx="1676400" cy="7334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16" y="1229074"/>
            <a:ext cx="1476375" cy="7143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173215"/>
            <a:ext cx="1724025" cy="8286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624"/>
            <a:ext cx="2052000" cy="62452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687228" y="1223174"/>
            <a:ext cx="238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Pochi euro/Kg</a:t>
            </a:r>
            <a:endParaRPr lang="it-IT" dirty="0">
              <a:solidFill>
                <a:schemeClr val="accent2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4067944" y="1844824"/>
            <a:ext cx="2304256" cy="158417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69" y="44624"/>
            <a:ext cx="3240000" cy="2156805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4000103" y="1418993"/>
            <a:ext cx="1447957" cy="3956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86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1" y="737241"/>
            <a:ext cx="8177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Realizzare sinergie tra Università mondo produttivo</a:t>
            </a:r>
          </a:p>
          <a:p>
            <a:r>
              <a:rPr lang="it-IT" dirty="0" smtClean="0">
                <a:solidFill>
                  <a:schemeClr val="accent2"/>
                </a:solidFill>
              </a:rPr>
              <a:t>per la valorizzazione di prodotto locale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96703" y="86099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Messaggio conclusivo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0589"/>
            <a:ext cx="2619375" cy="17049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23426"/>
            <a:ext cx="2743200" cy="201930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4481832" y="3685564"/>
            <a:ext cx="0" cy="761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Risultato immagine per cartina gargano"/>
          <p:cNvSpPr>
            <a:spLocks noChangeAspect="1" noChangeArrowheads="1"/>
          </p:cNvSpPr>
          <p:nvPr/>
        </p:nvSpPr>
        <p:spPr bwMode="auto">
          <a:xfrm>
            <a:off x="63500" y="-136525"/>
            <a:ext cx="22383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48929"/>
            <a:ext cx="2844000" cy="19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83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572000" cy="6096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922" y="620688"/>
            <a:ext cx="406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Grazie per l’attenzione!!!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31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16" y="464759"/>
            <a:ext cx="6276975" cy="2895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764704"/>
            <a:ext cx="838200" cy="3333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74" y="20079"/>
            <a:ext cx="1905000" cy="26955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799" y="4005064"/>
            <a:ext cx="31146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95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6"/>
            <a:ext cx="4212000" cy="17682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68286"/>
            <a:ext cx="7143750" cy="1609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320" y="6165304"/>
            <a:ext cx="2962275" cy="5309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" y="3033712"/>
            <a:ext cx="7981950" cy="7905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4869533"/>
            <a:ext cx="4196570" cy="86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4085894"/>
            <a:ext cx="23050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3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19" y="-27384"/>
            <a:ext cx="4731427" cy="108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636" y="4509240"/>
            <a:ext cx="4027500" cy="10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19" y="5589240"/>
            <a:ext cx="4599532" cy="10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71" y="1548046"/>
            <a:ext cx="4325185" cy="360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939874" y="97143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i="1" dirty="0" err="1" smtClean="0">
                <a:solidFill>
                  <a:schemeClr val="accent2"/>
                </a:solidFill>
              </a:rPr>
              <a:t>Atherina</a:t>
            </a:r>
            <a:r>
              <a:rPr lang="it-IT" sz="1800" i="1" dirty="0" smtClean="0">
                <a:solidFill>
                  <a:schemeClr val="accent2"/>
                </a:solidFill>
              </a:rPr>
              <a:t> </a:t>
            </a:r>
            <a:r>
              <a:rPr lang="it-IT" sz="1800" dirty="0" err="1" smtClean="0">
                <a:solidFill>
                  <a:schemeClr val="accent2"/>
                </a:solidFill>
              </a:rPr>
              <a:t>spp</a:t>
            </a:r>
            <a:r>
              <a:rPr lang="it-IT" sz="1800" i="1" dirty="0" smtClean="0">
                <a:solidFill>
                  <a:schemeClr val="accent2"/>
                </a:solidFill>
              </a:rPr>
              <a:t>.</a:t>
            </a:r>
            <a:endParaRPr lang="it-IT" sz="1800" i="1" dirty="0">
              <a:solidFill>
                <a:schemeClr val="accent2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87" y="2225592"/>
            <a:ext cx="2857500" cy="21336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248209"/>
            <a:ext cx="3240000" cy="7729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136" y="5877272"/>
            <a:ext cx="3900000" cy="900000"/>
          </a:xfrm>
          <a:prstGeom prst="rect">
            <a:avLst/>
          </a:prstGeom>
        </p:spPr>
      </p:pic>
      <p:cxnSp>
        <p:nvCxnSpPr>
          <p:cNvPr id="11" name="Connettore diritto 10"/>
          <p:cNvCxnSpPr/>
          <p:nvPr/>
        </p:nvCxnSpPr>
        <p:spPr>
          <a:xfrm>
            <a:off x="2483768" y="3573016"/>
            <a:ext cx="22053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683568" y="3861048"/>
            <a:ext cx="2520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683568" y="4077072"/>
            <a:ext cx="2520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563888" y="3068960"/>
            <a:ext cx="11252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70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3829050" cy="17335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5" y="2107811"/>
            <a:ext cx="3876675" cy="600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09" y="2708920"/>
            <a:ext cx="3829050" cy="5334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0"/>
            <a:ext cx="3060000" cy="36862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2" y="3789040"/>
            <a:ext cx="4219575" cy="25908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09" y="4213638"/>
            <a:ext cx="4143375" cy="2628900"/>
          </a:xfrm>
          <a:prstGeom prst="rect">
            <a:avLst/>
          </a:prstGeom>
        </p:spPr>
      </p:pic>
      <p:cxnSp>
        <p:nvCxnSpPr>
          <p:cNvPr id="11" name="Connettore diritto 10"/>
          <p:cNvCxnSpPr/>
          <p:nvPr/>
        </p:nvCxnSpPr>
        <p:spPr>
          <a:xfrm>
            <a:off x="154609" y="1922190"/>
            <a:ext cx="8169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3275856" y="1709072"/>
            <a:ext cx="660698" cy="285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38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556792"/>
            <a:ext cx="6120000" cy="4630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3819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5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5" y="188640"/>
            <a:ext cx="3790950" cy="1333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25" y="0"/>
            <a:ext cx="2733675" cy="3619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246000"/>
            <a:ext cx="2695575" cy="35528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80" y="1538191"/>
            <a:ext cx="3962400" cy="4867275"/>
          </a:xfrm>
          <a:prstGeom prst="rect">
            <a:avLst/>
          </a:prstGeom>
        </p:spPr>
      </p:pic>
      <p:cxnSp>
        <p:nvCxnSpPr>
          <p:cNvPr id="9" name="Connettore diritto 8"/>
          <p:cNvCxnSpPr/>
          <p:nvPr/>
        </p:nvCxnSpPr>
        <p:spPr>
          <a:xfrm>
            <a:off x="2627784" y="476672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1475656" y="2420888"/>
            <a:ext cx="2520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345505" y="2636912"/>
            <a:ext cx="9141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346143" y="3595905"/>
            <a:ext cx="2160240" cy="65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906731" y="743552"/>
            <a:ext cx="3073318" cy="25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345505" y="980728"/>
            <a:ext cx="16342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345505" y="3140968"/>
            <a:ext cx="3146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2145705" y="4077072"/>
            <a:ext cx="16342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6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8640"/>
            <a:ext cx="3619500" cy="63817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42" y="3068960"/>
            <a:ext cx="3867150" cy="37052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082" y="188640"/>
            <a:ext cx="3829050" cy="514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932" y="702990"/>
            <a:ext cx="3886200" cy="666750"/>
          </a:xfrm>
          <a:prstGeom prst="rect">
            <a:avLst/>
          </a:prstGeom>
        </p:spPr>
      </p:pic>
      <p:cxnSp>
        <p:nvCxnSpPr>
          <p:cNvPr id="6" name="Connettore diritto 5"/>
          <p:cNvCxnSpPr/>
          <p:nvPr/>
        </p:nvCxnSpPr>
        <p:spPr>
          <a:xfrm>
            <a:off x="7164288" y="702990"/>
            <a:ext cx="14398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5868144" y="908720"/>
            <a:ext cx="14398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77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" y="1988840"/>
            <a:ext cx="9062642" cy="19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404664"/>
            <a:ext cx="6458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Evoluzione della flora microbica durante</a:t>
            </a:r>
          </a:p>
          <a:p>
            <a:r>
              <a:rPr lang="it-IT" dirty="0" smtClean="0">
                <a:solidFill>
                  <a:schemeClr val="accent2"/>
                </a:solidFill>
              </a:rPr>
              <a:t> la conservazione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4" name="Ovale 3"/>
          <p:cNvSpPr>
            <a:spLocks noChangeAspect="1"/>
          </p:cNvSpPr>
          <p:nvPr/>
        </p:nvSpPr>
        <p:spPr>
          <a:xfrm>
            <a:off x="5292080" y="1268760"/>
            <a:ext cx="3851920" cy="32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>
            <a:spLocks noChangeAspect="1"/>
          </p:cNvSpPr>
          <p:nvPr/>
        </p:nvSpPr>
        <p:spPr>
          <a:xfrm>
            <a:off x="1403648" y="1268760"/>
            <a:ext cx="3851920" cy="32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249504" y="4688920"/>
            <a:ext cx="2606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Qualità igienica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4680479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Qualità sanitaria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52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truttura predefinita">
  <a:themeElements>
    <a:clrScheme name="3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10045</TotalTime>
  <Words>424</Words>
  <Application>Microsoft Office PowerPoint</Application>
  <PresentationFormat>Presentazione su schermo (4:3)</PresentationFormat>
  <Paragraphs>42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3_Struttura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Univ.Fac.Med.Vet.</dc:creator>
  <cp:lastModifiedBy>Direttore GAL Gargan</cp:lastModifiedBy>
  <cp:revision>863</cp:revision>
  <dcterms:created xsi:type="dcterms:W3CDTF">2003-04-24T10:00:52Z</dcterms:created>
  <dcterms:modified xsi:type="dcterms:W3CDTF">2019-10-11T17:31:03Z</dcterms:modified>
</cp:coreProperties>
</file>