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367" r:id="rId4"/>
    <p:sldId id="368" r:id="rId5"/>
    <p:sldId id="369" r:id="rId6"/>
    <p:sldId id="370" r:id="rId7"/>
    <p:sldId id="371" r:id="rId8"/>
    <p:sldId id="372" r:id="rId9"/>
    <p:sldId id="373" r:id="rId10"/>
    <p:sldId id="374" r:id="rId11"/>
    <p:sldId id="366" r:id="rId12"/>
    <p:sldId id="362" r:id="rId13"/>
    <p:sldId id="266" r:id="rId14"/>
    <p:sldId id="363" r:id="rId15"/>
    <p:sldId id="364" r:id="rId16"/>
    <p:sldId id="365" r:id="rId17"/>
    <p:sldId id="272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374A542-211B-4D63-AD05-F4B548CFC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989FFE2-799A-4D9A-9F58-192E6FE40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0B638CA-9913-4512-B5E7-0D9AA92EA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4C40-65C6-4582-8ECA-F4F966F5A85A}" type="datetimeFigureOut">
              <a:rPr lang="it-IT" smtClean="0"/>
              <a:t>23/10/2019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FA044DA-6DD4-44CB-823C-9CEB66CBC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80E962C-7D5A-42C9-AAC7-A9B1CEF9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AD6E-6C48-4133-944A-1C41241F7A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73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29A2823-21DF-4715-B57D-4D2C6BC60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C6BA6AD1-7A02-4339-9054-CE9508666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9B5089C-AAAA-401B-AA3A-55A4DE7EC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4C40-65C6-4582-8ECA-F4F966F5A85A}" type="datetimeFigureOut">
              <a:rPr lang="it-IT" smtClean="0"/>
              <a:t>23/10/2019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ACFA70F-34BF-4CEE-9D92-02267146F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C0B4A36-69BC-45FA-AD56-370FFB5B8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AD6E-6C48-4133-944A-1C41241F7A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359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4A0FBD4F-02C6-4A3B-823F-51B8F7AFB1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F21C86BB-2755-4E4E-813E-48CAB1539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3AC6E1E-9CA9-4B27-B85A-1EA244537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4C40-65C6-4582-8ECA-F4F966F5A85A}" type="datetimeFigureOut">
              <a:rPr lang="it-IT" smtClean="0"/>
              <a:t>23/10/2019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8921153-D69B-4AA9-A04B-8D1AADE7F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6A5DD89-B945-457C-AABB-D543792C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AD6E-6C48-4133-944A-1C41241F7A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75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9B1B136-C62D-481C-BB63-BD903BE36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DA615A1-FF75-42D0-8C1B-546E3118F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E1E841B-B741-43CB-B517-D1D9404D4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4C40-65C6-4582-8ECA-F4F966F5A85A}" type="datetimeFigureOut">
              <a:rPr lang="it-IT" smtClean="0"/>
              <a:t>23/10/2019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B01F7E3-461D-406A-86E1-3238F395A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410AAF94-694F-4F9F-8F74-718D4C56C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AD6E-6C48-4133-944A-1C41241F7A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606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A0AE705-55D0-46BC-8EF4-4BCD7ECBC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E0410F5-94B9-4374-9F4A-5B94261F3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EB71A0B-75F7-4F5A-965B-9BBF820B9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4C40-65C6-4582-8ECA-F4F966F5A85A}" type="datetimeFigureOut">
              <a:rPr lang="it-IT" smtClean="0"/>
              <a:t>23/10/2019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D338F8B-A1AE-433C-9D53-C2F6508BA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66B4003-F4F9-4C85-AEBA-EBB76F00C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AD6E-6C48-4133-944A-1C41241F7A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245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B4607BD-4481-45C6-B934-B34D82ABE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BDA51C0-C287-43BA-AC09-9E666702C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72612D6A-3216-4BFF-A960-D2A67FFFF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1948681B-B05A-4640-B04B-57CC0861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4C40-65C6-4582-8ECA-F4F966F5A85A}" type="datetimeFigureOut">
              <a:rPr lang="it-IT" smtClean="0"/>
              <a:t>23/10/2019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AB33D1F-E798-4CC7-93A6-D2959821A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D6D81E1A-CA4B-4994-8E24-7DE5FC534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AD6E-6C48-4133-944A-1C41241F7A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23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22BB8CC-3B3D-4E46-8405-963F40A53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A1AC0D69-E02B-4929-8DB0-D7D703A09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F6B35BA3-C5EA-401C-AC3B-FCEF042F1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4B9216A5-A38F-4208-A374-4D40F00414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310D742A-CF3F-4042-9F3D-FE7171EC64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E941A032-64BF-418B-AC7D-5AF0A77FA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4C40-65C6-4582-8ECA-F4F966F5A85A}" type="datetimeFigureOut">
              <a:rPr lang="it-IT" smtClean="0"/>
              <a:t>23/10/2019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42781DD4-AC6E-4FE7-BE12-1676DD0EE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2CED06F4-8E8D-4D95-B192-DC8E8194B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AD6E-6C48-4133-944A-1C41241F7A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0251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382907D-1958-43FD-B42A-2809FF061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99E4C439-62D0-4F6A-974E-FD33BD9D4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4C40-65C6-4582-8ECA-F4F966F5A85A}" type="datetimeFigureOut">
              <a:rPr lang="it-IT" smtClean="0"/>
              <a:t>23/10/2019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EFA3E6F9-4C12-497D-A171-EB327253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9B9C3CDE-8C85-4A16-82D2-DC6680CE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AD6E-6C48-4133-944A-1C41241F7A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2156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11F7148E-8D3B-47CC-A2C4-83BB694CC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4C40-65C6-4582-8ECA-F4F966F5A85A}" type="datetimeFigureOut">
              <a:rPr lang="it-IT" smtClean="0"/>
              <a:t>23/10/2019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A080787C-E824-4B2B-945C-5942F2975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465EC253-CDA1-472C-BD87-B01F27C81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AD6E-6C48-4133-944A-1C41241F7A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73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81B0B17-8EB7-4CFB-9F83-1C137F854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5F8D520-DCBF-4F86-A9A2-CD700FAF1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BA132E2E-3DFB-4E9F-97E8-593EC092F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4D867F86-F868-4F22-83B5-222D935D5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4C40-65C6-4582-8ECA-F4F966F5A85A}" type="datetimeFigureOut">
              <a:rPr lang="it-IT" smtClean="0"/>
              <a:t>23/10/2019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6CCC735-B35D-408C-ABB9-18A774228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9A36F89A-7C21-4191-A234-443661AAE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AD6E-6C48-4133-944A-1C41241F7A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8984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5C9370D-19DF-430B-9A64-130DF0680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F09DBD59-B201-4E7E-8A32-95186DFB5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0622E54-B3A8-4F24-AE9D-1C7479528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8CB0C5C5-29E3-43D9-BC9A-B571AE89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4C40-65C6-4582-8ECA-F4F966F5A85A}" type="datetimeFigureOut">
              <a:rPr lang="it-IT" smtClean="0"/>
              <a:t>23/10/2019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81AA3805-873A-4ACC-8D6E-673C4E4F4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27727F0E-93B1-4D9C-9800-1CD620ED1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AD6E-6C48-4133-944A-1C41241F7A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301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1BFFA1FA-0A74-4D09-B156-43D66294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003FFDCA-2696-4D40-96A5-3EB3BDF83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36E49E7-98A0-4745-ABAE-1B6CE2735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B4C40-65C6-4582-8ECA-F4F966F5A85A}" type="datetimeFigureOut">
              <a:rPr lang="it-IT" smtClean="0"/>
              <a:t>23/10/2019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A9BEC10-771F-4C6E-AF83-90D50C8A3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A0F9C95-FBE1-4812-B12E-DB8D27B16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7AD6E-6C48-4133-944A-1C41241F7A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771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lgargano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opmare.com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B7046AC2-9432-44BA-80E4-B91C3B96A34C}"/>
              </a:ext>
            </a:extLst>
          </p:cNvPr>
          <p:cNvSpPr/>
          <p:nvPr/>
        </p:nvSpPr>
        <p:spPr>
          <a:xfrm>
            <a:off x="156798" y="521211"/>
            <a:ext cx="1153351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 GARGANO </a:t>
            </a:r>
          </a:p>
          <a:p>
            <a:pPr algn="ctr"/>
            <a:endParaRPr lang="it-IT" sz="32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32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DIVERSIFICAZIONE DELLE PRODUZIONI PER ACCRESCERE IL REDDITO PER GLI OPERATORI DELLA FILIERA ITTICA</a:t>
            </a:r>
          </a:p>
          <a:p>
            <a:pPr algn="ctr"/>
            <a:endParaRPr lang="it-IT" sz="32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it-IT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«Opportunità di diversificazione nella policoltura e verso le attività turistico-escursionistiche e servizi ambientali»</a:t>
            </a:r>
          </a:p>
          <a:p>
            <a:pPr algn="ctr"/>
            <a:endParaRPr lang="it-IT" sz="32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32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 ottobre 2019</a:t>
            </a:r>
          </a:p>
          <a:p>
            <a:pPr algn="ctr"/>
            <a:endParaRPr lang="it-IT" sz="12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12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Sala «Due ancore» – Ischitella - Foce Varano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5D221A28-D1BC-4788-8214-2D06DAC0BE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6336789"/>
            <a:ext cx="986118" cy="521210"/>
          </a:xfrm>
          <a:prstGeom prst="rect">
            <a:avLst/>
          </a:prstGeom>
        </p:spPr>
      </p:pic>
      <p:pic>
        <p:nvPicPr>
          <p:cNvPr id="1026" name="Picture 2" descr="Gal Gargano">
            <a:hlinkClick r:id="rId3"/>
            <a:extLst>
              <a:ext uri="{FF2B5EF4-FFF2-40B4-BE49-F238E27FC236}">
                <a16:creationId xmlns:a16="http://schemas.microsoft.com/office/drawing/2014/main" xmlns="" id="{934B0616-C0AD-4277-876C-E8196A3A3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-22399"/>
            <a:ext cx="16954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728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xmlns="" id="{E685EAF9-B7FA-4434-BFE2-83B2A2041072}"/>
              </a:ext>
            </a:extLst>
          </p:cNvPr>
          <p:cNvSpPr txBox="1">
            <a:spLocks/>
          </p:cNvSpPr>
          <p:nvPr/>
        </p:nvSpPr>
        <p:spPr>
          <a:xfrm>
            <a:off x="667870" y="267683"/>
            <a:ext cx="10856259" cy="15608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834">
              <a:spcBef>
                <a:spcPts val="100"/>
              </a:spcBef>
            </a:pPr>
            <a:r>
              <a:rPr lang="it-IT" sz="2800" dirty="0">
                <a:latin typeface="+mn-lt"/>
              </a:rPr>
              <a:t>DECRETO 13 aprile 1999, n. 293</a:t>
            </a:r>
          </a:p>
          <a:p>
            <a:pPr marL="457834">
              <a:spcBef>
                <a:spcPts val="100"/>
              </a:spcBef>
            </a:pPr>
            <a:r>
              <a:rPr lang="it-IT" sz="2800" dirty="0">
                <a:latin typeface="+mn-lt"/>
              </a:rPr>
              <a:t>Regolamento recante norme in materia di disciplina dell'attività</a:t>
            </a:r>
          </a:p>
          <a:p>
            <a:pPr marL="457834">
              <a:spcBef>
                <a:spcPts val="100"/>
              </a:spcBef>
            </a:pPr>
            <a:r>
              <a:rPr lang="it-IT" sz="2800" dirty="0">
                <a:latin typeface="+mn-lt"/>
              </a:rPr>
              <a:t>di pescaturismo, in attuazione dell'art. 27-bis della legge 17</a:t>
            </a:r>
          </a:p>
          <a:p>
            <a:pPr marL="457834">
              <a:spcBef>
                <a:spcPts val="100"/>
              </a:spcBef>
            </a:pPr>
            <a:r>
              <a:rPr lang="it-IT" sz="2800" dirty="0">
                <a:latin typeface="+mn-lt"/>
              </a:rPr>
              <a:t>febbraio 1982, n. 41, e successive modificazioni.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4BCD5000-B97D-4313-A964-BB0A4CFD52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336790"/>
            <a:ext cx="986118" cy="52121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D932310A-6F6B-4EB6-8C86-D48FABE40C17}"/>
              </a:ext>
            </a:extLst>
          </p:cNvPr>
          <p:cNvSpPr/>
          <p:nvPr/>
        </p:nvSpPr>
        <p:spPr>
          <a:xfrm>
            <a:off x="206187" y="2174148"/>
            <a:ext cx="117796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 Art. 4</a:t>
            </a:r>
          </a:p>
          <a:p>
            <a:pPr algn="ctr"/>
            <a:endParaRPr lang="it-IT" dirty="0"/>
          </a:p>
          <a:p>
            <a:pPr marL="268288" indent="-268288" algn="just"/>
            <a:r>
              <a:rPr lang="it-IT" dirty="0"/>
              <a:t>3. Le cooperative e le imprese concessionarie di specchi acquei per la  mitilicoltura,  l'allevamento  in   mare  e  le  tonnare  possono intraprendere  l'attività  di   pescaturismo  all'interno  dell'area assentita  in   concessione  con  imbarcazioni  iscritte   in  quinta categoria.</a:t>
            </a:r>
          </a:p>
          <a:p>
            <a:pPr marL="268288" indent="-268288" algn="just"/>
            <a:endParaRPr lang="it-IT" dirty="0"/>
          </a:p>
          <a:p>
            <a:pPr marL="268288" indent="-268288" algn="just"/>
            <a:endParaRPr lang="it-IT" dirty="0"/>
          </a:p>
          <a:p>
            <a:pPr marL="268288" algn="just"/>
            <a:r>
              <a:rPr lang="it-IT" dirty="0"/>
              <a:t>Il mantenimento in vigore di questo articolo contribuisce a creare caos nell’applicazione delle iniziative di attività turistico ricreative svolte da acquacoltori e esclude di fatto la realizzazione di tali attività tramite imbarcazioni con navigazione in uso conto proprio</a:t>
            </a:r>
          </a:p>
        </p:txBody>
      </p:sp>
    </p:spTree>
    <p:extLst>
      <p:ext uri="{BB962C8B-B14F-4D97-AF65-F5344CB8AC3E}">
        <p14:creationId xmlns:p14="http://schemas.microsoft.com/office/powerpoint/2010/main" val="3994009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37882" y="1196752"/>
            <a:ext cx="112238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Forniscono cibo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Regolano la quantità di nutrienti (Azoto e Fosforo)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Fissano Anidride carbonica (CO</a:t>
            </a:r>
            <a:r>
              <a:rPr lang="it-IT" sz="1400" dirty="0"/>
              <a:t>2</a:t>
            </a:r>
            <a:r>
              <a:rPr lang="it-IT" sz="2400" dirty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Incrementano la Biodiversità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Favoriscono la protezione di altri organismi marini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Favoriscono l’incremento della fauna ittica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Possono intervenire nella modificazione dell’habitat e nella protezione della costa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Le valve possono essere utilizzate per alimentazione del pollame, come emendante agricolo e quale materiale di costruzione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Favoriscono servizi culturali e legati al tempo libero quali: la pesca ricreativa, la trasmissione di tradizioni culturali verso il pubblico, l’educazione all’ambiente e il turismo, le sagre dedicate al cibo di mare </a:t>
            </a:r>
          </a:p>
        </p:txBody>
      </p:sp>
      <p:sp>
        <p:nvSpPr>
          <p:cNvPr id="5" name="Titolo 10">
            <a:extLst>
              <a:ext uri="{FF2B5EF4-FFF2-40B4-BE49-F238E27FC236}">
                <a16:creationId xmlns:a16="http://schemas.microsoft.com/office/drawing/2014/main" xmlns="" id="{2F100513-0638-4585-BA2F-9613A10D18C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212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spc="-30">
                <a:solidFill>
                  <a:srgbClr val="4C4C4C"/>
                </a:solidFill>
                <a:latin typeface="Calibri"/>
                <a:cs typeface="Calibri"/>
              </a:rPr>
              <a:t>Servizi ambientali… e non solo</a:t>
            </a:r>
            <a:endParaRPr lang="it-IT" sz="28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A57C13F4-6DA4-43EB-8655-4E08698AE1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336790"/>
            <a:ext cx="986118" cy="52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81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027548" y="1196753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Il rapporto tra i sali di azoto e di fosforo rappresenta uno dei principali indicatori utili a misurare l’efficienza ambientale. 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I bivalvi contribuiscono alla riduzione di azoto e fosforo dalle acque in quanto si nutrono del “fitoplancton” che, a sua volta, utilizza queste sostanze per il proprio metabolismo. 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L’acquacoltura marina, influenza lo stato trofico dell’ambiente su cui insiste attraverso due processi: immissione di azoto e fosforo prodotto dai pesci allevati sotto forma di mangime non ingerito, feci ed escrezioni; sottrazione di azoto e fosforo ad opera dei molluschi che ne utilizzano i composti come risorsa trofica.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50781654-372E-4203-B54F-06A9CD9BDAD7}"/>
              </a:ext>
            </a:extLst>
          </p:cNvPr>
          <p:cNvSpPr/>
          <p:nvPr/>
        </p:nvSpPr>
        <p:spPr>
          <a:xfrm>
            <a:off x="2099556" y="341040"/>
            <a:ext cx="7992888" cy="64507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/>
              <a:t>Rapporto </a:t>
            </a:r>
            <a:r>
              <a:rPr lang="it-IT" sz="2800" dirty="0" err="1"/>
              <a:t>azoto:fosforo</a:t>
            </a:r>
            <a:endParaRPr lang="it-IT" sz="28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39A1ED34-0E2B-4366-A0A4-2DF470FE2E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336790"/>
            <a:ext cx="986118" cy="52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21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BE9EAE10-0650-4B76-8037-52C0EDC945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6336789"/>
            <a:ext cx="986118" cy="52121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3340BA90-A9AA-4C92-96B0-5DD88316B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753" y="241750"/>
            <a:ext cx="9018494" cy="651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28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1124744"/>
            <a:ext cx="8533154" cy="559289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5979FC44-7E9B-4EA4-BE96-2B31BFD7B7EF}"/>
              </a:ext>
            </a:extLst>
          </p:cNvPr>
          <p:cNvSpPr/>
          <p:nvPr/>
        </p:nvSpPr>
        <p:spPr>
          <a:xfrm>
            <a:off x="389850" y="140366"/>
            <a:ext cx="11304494" cy="80236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/>
              <a:t>Quantità di azoto e fosforo da impianti di acquacoltura in ambiente marino </a:t>
            </a:r>
            <a:r>
              <a:rPr lang="it-IT" sz="1400" dirty="0"/>
              <a:t>(Ispra 2015)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86D7617C-AD6A-47EC-A831-13CCCC283F3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336790"/>
            <a:ext cx="986118" cy="52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92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b="18560"/>
          <a:stretch/>
        </p:blipFill>
        <p:spPr>
          <a:xfrm>
            <a:off x="2423591" y="1908947"/>
            <a:ext cx="8020291" cy="470714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64776" y="1196752"/>
            <a:ext cx="1127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L’impronta ecologica di un allevamento “</a:t>
            </a:r>
            <a:r>
              <a:rPr lang="it-IT" dirty="0" err="1"/>
              <a:t>Ecological</a:t>
            </a:r>
            <a:r>
              <a:rPr lang="it-IT" dirty="0"/>
              <a:t> </a:t>
            </a:r>
            <a:r>
              <a:rPr lang="it-IT" dirty="0" err="1"/>
              <a:t>footprint</a:t>
            </a:r>
            <a:r>
              <a:rPr lang="it-IT" dirty="0"/>
              <a:t>” è un indicatore che si propone di descrivere i costi ambientali di un certo processo traducendo l’insieme di risorse che lo sostengono in unità comparabili.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127447" y="6369866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/>
              <a:t>Meyhoff</a:t>
            </a:r>
            <a:r>
              <a:rPr lang="it-IT" sz="1000" dirty="0"/>
              <a:t> </a:t>
            </a:r>
            <a:r>
              <a:rPr lang="it-IT" sz="1000" dirty="0" err="1"/>
              <a:t>Fry</a:t>
            </a:r>
            <a:r>
              <a:rPr lang="it-IT" sz="1000" dirty="0"/>
              <a:t> J., 2012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8399F37D-7AFA-4305-A53B-29792F133A28}"/>
              </a:ext>
            </a:extLst>
          </p:cNvPr>
          <p:cNvSpPr/>
          <p:nvPr/>
        </p:nvSpPr>
        <p:spPr>
          <a:xfrm>
            <a:off x="1704673" y="281606"/>
            <a:ext cx="7992888" cy="5733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/>
              <a:t>Impronta ecologica dell’allevamento</a:t>
            </a:r>
            <a:endParaRPr lang="it-IT" sz="14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264FE4D3-0C64-48F2-963F-23D4215ECE2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336790"/>
            <a:ext cx="986118" cy="52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94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4117" y="856093"/>
            <a:ext cx="117437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I bivalvi sono in grado di intervenire nel ciclo del carbonio grazie alla loro capacità di rimuovere il carbonio dall'ambiente e quindi dare il proprio contributo come un “estrattore” di CO2, in dipendenza della stagionalità e di diverse caratteristiche locali, come le pratiche di allevamento, la temperatura, le popolazioni di fitoplancton, la disponibilità in nutrienti, ecc.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Dato che è presente un equilibrio fra le concentrazioni di CO2 dell’atmosfera e della superficie del mare, il sequestro di anidride carbonica operato dai molluschi dovrebbe avere l'effetto di ridurne le concentrazioni nell'atmosfera. </a:t>
            </a:r>
          </a:p>
          <a:p>
            <a:pPr algn="just"/>
            <a:r>
              <a:rPr lang="it-IT" dirty="0"/>
              <a:t>Secondo il Protocollo di Kyoto, ogni stato può emettere una quantità fissa di anidride carbonica, che varia da Paese a Paese. 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I Paesi che hanno raggiunto un’efficienza tecnologica ed energetica maggiore, e che emettono meno CO2 di quella che è consentita loro, possono vendere le proprie quote non utilizzate agli stati meno efficienti, attraverso lo strumento di mercato detto “</a:t>
            </a:r>
            <a:r>
              <a:rPr lang="it-IT" dirty="0" err="1"/>
              <a:t>emission</a:t>
            </a:r>
            <a:r>
              <a:rPr lang="it-IT" dirty="0"/>
              <a:t> trading”. Tali quote sono definite «Carbon Credit».</a:t>
            </a:r>
          </a:p>
          <a:p>
            <a:pPr algn="just"/>
            <a:endParaRPr lang="it-IT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E7C42E8F-8AE7-4E7E-8F91-8776D897AB4C}"/>
              </a:ext>
            </a:extLst>
          </p:cNvPr>
          <p:cNvSpPr/>
          <p:nvPr/>
        </p:nvSpPr>
        <p:spPr>
          <a:xfrm>
            <a:off x="1991544" y="188640"/>
            <a:ext cx="7992888" cy="5554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/>
              <a:t>Carbon Credit in molluschicoltura</a:t>
            </a:r>
            <a:endParaRPr lang="it-IT" sz="140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C20F7B83-9202-455C-8458-780C560CEBD2}"/>
              </a:ext>
            </a:extLst>
          </p:cNvPr>
          <p:cNvSpPr/>
          <p:nvPr/>
        </p:nvSpPr>
        <p:spPr>
          <a:xfrm>
            <a:off x="224118" y="4130149"/>
            <a:ext cx="117437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Nello specifico il processo di calcolo delle emissioni/assorbimenti di CO2 connessi alla produzione di molluschi è diviso in due parti distinte: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calcolo delle emissioni legate alle attività antropiche di allevamento (combustibili, materiali, smaltimento rifiuti, ecc.);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calcolo della CO2 che viene assorbita dal guscio del mollusco durante il suo processo di crescita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I metodi di calcolo si possono basare su due principi: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From </a:t>
            </a:r>
            <a:r>
              <a:rPr lang="it-IT" dirty="0" err="1"/>
              <a:t>crandle</a:t>
            </a:r>
            <a:r>
              <a:rPr lang="it-IT" dirty="0"/>
              <a:t> to grave – Dalla culla alla tomba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From </a:t>
            </a:r>
            <a:r>
              <a:rPr lang="it-IT" dirty="0" err="1"/>
              <a:t>crandle</a:t>
            </a:r>
            <a:r>
              <a:rPr lang="it-IT" dirty="0"/>
              <a:t> to gate – Dalla culla al cancello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1FCC47D1-CD18-4DAE-88AB-6DD2C81D67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205882" y="6336790"/>
            <a:ext cx="986118" cy="52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36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67821" y="6313148"/>
            <a:ext cx="388357" cy="365125"/>
          </a:xfrm>
        </p:spPr>
        <p:txBody>
          <a:bodyPr/>
          <a:lstStyle/>
          <a:p>
            <a:fld id="{9E43AF4C-ECE0-483C-A26F-0882D69BA3F5}" type="slidenum">
              <a:rPr lang="it-IT" smtClean="0"/>
              <a:t>17</a:t>
            </a:fld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5D31D999-87CA-4D9E-9550-D46872373F8D}"/>
              </a:ext>
            </a:extLst>
          </p:cNvPr>
          <p:cNvSpPr txBox="1"/>
          <p:nvPr/>
        </p:nvSpPr>
        <p:spPr>
          <a:xfrm>
            <a:off x="2163674" y="4504313"/>
            <a:ext cx="5682837" cy="371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814" dirty="0">
                <a:latin typeface="+mj-lt"/>
              </a:rPr>
              <a:t>Via Lorenzo il Magnifico 110/B - 00162 Roma - </a:t>
            </a:r>
            <a:r>
              <a:rPr lang="it-IT" sz="1814" dirty="0" err="1">
                <a:latin typeface="+mj-lt"/>
              </a:rPr>
              <a:t>Italy</a:t>
            </a:r>
            <a:endParaRPr lang="it-IT" sz="1814" dirty="0">
              <a:latin typeface="+mj-lt"/>
            </a:endParaRPr>
          </a:p>
        </p:txBody>
      </p:sp>
      <p:pic>
        <p:nvPicPr>
          <p:cNvPr id="10" name="Immagine 8" descr="indirizzo.jpg">
            <a:extLst>
              <a:ext uri="{FF2B5EF4-FFF2-40B4-BE49-F238E27FC236}">
                <a16:creationId xmlns:a16="http://schemas.microsoft.com/office/drawing/2014/main" xmlns="" id="{A1351E14-EAD9-44FF-940D-FDD09ED61D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59" y="4505754"/>
            <a:ext cx="325474" cy="32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9" descr="mail.jpg">
            <a:extLst>
              <a:ext uri="{FF2B5EF4-FFF2-40B4-BE49-F238E27FC236}">
                <a16:creationId xmlns:a16="http://schemas.microsoft.com/office/drawing/2014/main" xmlns="" id="{D9A8D396-270E-4EA0-B5F2-428E7A839D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59" y="4962281"/>
            <a:ext cx="325474" cy="32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EB5CFB7C-2B5B-41C1-84CC-8BBA33DC7671}"/>
              </a:ext>
            </a:extLst>
          </p:cNvPr>
          <p:cNvSpPr txBox="1"/>
          <p:nvPr/>
        </p:nvSpPr>
        <p:spPr>
          <a:xfrm>
            <a:off x="2163674" y="4924837"/>
            <a:ext cx="5682837" cy="371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814" dirty="0">
                <a:latin typeface="+mj-lt"/>
              </a:rPr>
              <a:t>info@a-m-a.it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03AA7013-746C-4F5E-B61F-51CE3FBC4F5C}"/>
              </a:ext>
            </a:extLst>
          </p:cNvPr>
          <p:cNvSpPr txBox="1"/>
          <p:nvPr/>
        </p:nvSpPr>
        <p:spPr>
          <a:xfrm>
            <a:off x="2162233" y="5389723"/>
            <a:ext cx="5682837" cy="6506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814" dirty="0">
                <a:latin typeface="+mj-lt"/>
              </a:rPr>
              <a:t>+39 06 44.25.19.46</a:t>
            </a:r>
            <a:endParaRPr lang="it-IT" dirty="0"/>
          </a:p>
          <a:p>
            <a:pPr>
              <a:defRPr/>
            </a:pPr>
            <a:endParaRPr lang="it-IT" sz="1814" dirty="0">
              <a:latin typeface="+mj-lt"/>
            </a:endParaRPr>
          </a:p>
        </p:txBody>
      </p:sp>
      <p:pic>
        <p:nvPicPr>
          <p:cNvPr id="14" name="Immagine 20" descr="indirizzo.jpg">
            <a:extLst>
              <a:ext uri="{FF2B5EF4-FFF2-40B4-BE49-F238E27FC236}">
                <a16:creationId xmlns:a16="http://schemas.microsoft.com/office/drawing/2014/main" xmlns="" id="{1B3B3C25-670C-4881-B7CC-505F07B6D2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200" y="5406874"/>
            <a:ext cx="325474" cy="32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21" descr="mail.jpg">
            <a:extLst>
              <a:ext uri="{FF2B5EF4-FFF2-40B4-BE49-F238E27FC236}">
                <a16:creationId xmlns:a16="http://schemas.microsoft.com/office/drawing/2014/main" xmlns="" id="{146BA4FC-1EF5-4658-BFEF-B8EF7970A0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58" y="5840511"/>
            <a:ext cx="325474" cy="32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85ED993D-B951-4FE4-A56C-48C627DA7E7A}"/>
              </a:ext>
            </a:extLst>
          </p:cNvPr>
          <p:cNvSpPr txBox="1"/>
          <p:nvPr/>
        </p:nvSpPr>
        <p:spPr>
          <a:xfrm>
            <a:off x="2163674" y="5821788"/>
            <a:ext cx="5682837" cy="371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814" dirty="0">
                <a:latin typeface="+mj-lt"/>
                <a:hlinkClick r:id="rId6"/>
              </a:rPr>
              <a:t>www.a-m-a.it</a:t>
            </a:r>
            <a:r>
              <a:rPr lang="it-IT" sz="1814" dirty="0">
                <a:latin typeface="+mj-lt"/>
              </a:rPr>
              <a:t> </a:t>
            </a:r>
            <a:endParaRPr lang="de-DE" sz="1814" dirty="0">
              <a:latin typeface="+mj-lt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31B3B20C-2437-429D-BA43-0FE84556EE5C}"/>
              </a:ext>
            </a:extLst>
          </p:cNvPr>
          <p:cNvSpPr txBox="1"/>
          <p:nvPr/>
        </p:nvSpPr>
        <p:spPr>
          <a:xfrm>
            <a:off x="1836758" y="3196705"/>
            <a:ext cx="4702121" cy="9298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14" b="1" dirty="0">
                <a:latin typeface="+mj-lt"/>
              </a:rPr>
              <a:t>A.M.A. – </a:t>
            </a:r>
            <a:r>
              <a:rPr lang="en-US" sz="1814" b="1" dirty="0" err="1">
                <a:latin typeface="+mj-lt"/>
              </a:rPr>
              <a:t>Associazione</a:t>
            </a:r>
            <a:r>
              <a:rPr lang="en-US" sz="1814" b="1" dirty="0">
                <a:latin typeface="+mj-lt"/>
              </a:rPr>
              <a:t> Mediterranea </a:t>
            </a:r>
            <a:r>
              <a:rPr lang="en-US" sz="1814" b="1" dirty="0" err="1">
                <a:latin typeface="+mj-lt"/>
              </a:rPr>
              <a:t>Acquacoltori</a:t>
            </a:r>
            <a:endParaRPr lang="en-US" sz="1814" b="1" dirty="0">
              <a:latin typeface="+mj-lt"/>
            </a:endParaRPr>
          </a:p>
          <a:p>
            <a:pPr>
              <a:defRPr/>
            </a:pPr>
            <a:endParaRPr lang="en-US" sz="1814" b="1" dirty="0">
              <a:latin typeface="+mj-lt"/>
            </a:endParaRPr>
          </a:p>
          <a:p>
            <a:pPr>
              <a:defRPr/>
            </a:pPr>
            <a:r>
              <a:rPr lang="en-US" sz="1814" b="1" dirty="0">
                <a:latin typeface="+mj-lt"/>
              </a:rPr>
              <a:t>Giuseppe Prioli</a:t>
            </a:r>
            <a:endParaRPr lang="en-US" sz="1814" dirty="0">
              <a:latin typeface="+mj-lt"/>
            </a:endParaRPr>
          </a:p>
        </p:txBody>
      </p:sp>
      <p:sp>
        <p:nvSpPr>
          <p:cNvPr id="20" name="Rettangolo 2">
            <a:extLst>
              <a:ext uri="{FF2B5EF4-FFF2-40B4-BE49-F238E27FC236}">
                <a16:creationId xmlns:a16="http://schemas.microsoft.com/office/drawing/2014/main" xmlns="" id="{2CDCB5F4-BFF8-433F-8023-52871AD74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47" y="250100"/>
            <a:ext cx="11869271" cy="95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586" tIns="47793" rIns="95586" bIns="4779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Opportunità di diversificazione nella policoltura e verso le attività turistico-escursionistiche e servizi ambientali</a:t>
            </a:r>
            <a:endParaRPr lang="it-IT" sz="2800" dirty="0">
              <a:solidFill>
                <a:srgbClr val="1ABAED"/>
              </a:solidFill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603C5257-F725-4B57-A5A8-C38200D8C9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98207" y="1875840"/>
            <a:ext cx="525215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Grazie </a:t>
            </a:r>
            <a:r>
              <a:rPr spc="-5" dirty="0"/>
              <a:t>per</a:t>
            </a:r>
            <a:r>
              <a:rPr spc="-10" dirty="0"/>
              <a:t> </a:t>
            </a:r>
            <a:r>
              <a:rPr spc="-40" dirty="0"/>
              <a:t>l’attenzione!</a:t>
            </a:r>
          </a:p>
        </p:txBody>
      </p:sp>
    </p:spTree>
    <p:extLst>
      <p:ext uri="{BB962C8B-B14F-4D97-AF65-F5344CB8AC3E}">
        <p14:creationId xmlns:p14="http://schemas.microsoft.com/office/powerpoint/2010/main" val="3818495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xmlns="" id="{E685EAF9-B7FA-4434-BFE2-83B2A2041072}"/>
              </a:ext>
            </a:extLst>
          </p:cNvPr>
          <p:cNvSpPr txBox="1">
            <a:spLocks/>
          </p:cNvSpPr>
          <p:nvPr/>
        </p:nvSpPr>
        <p:spPr>
          <a:xfrm>
            <a:off x="667870" y="267683"/>
            <a:ext cx="10856259" cy="12998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834">
              <a:spcBef>
                <a:spcPts val="100"/>
              </a:spcBef>
            </a:pPr>
            <a:r>
              <a:rPr lang="it-IT" sz="2800" dirty="0" err="1">
                <a:latin typeface="+mn-lt"/>
              </a:rPr>
              <a:t>D.Lgs.</a:t>
            </a:r>
            <a:r>
              <a:rPr lang="it-IT" sz="2800" dirty="0">
                <a:latin typeface="+mn-lt"/>
              </a:rPr>
              <a:t> 9 gennaio 2012, n. 4</a:t>
            </a:r>
          </a:p>
          <a:p>
            <a:pPr marL="457834">
              <a:spcBef>
                <a:spcPts val="100"/>
              </a:spcBef>
            </a:pPr>
            <a:r>
              <a:rPr lang="it-IT" sz="2800" dirty="0">
                <a:latin typeface="+mn-lt"/>
              </a:rPr>
              <a:t>Misure per il riassetto della normativa in materia di pesca e acquacoltura, a norma dell'articolo 28 della legge 4 giugno 2010, n. 96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4BCD5000-B97D-4313-A964-BB0A4CFD52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336790"/>
            <a:ext cx="986118" cy="52121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D932310A-6F6B-4EB6-8C86-D48FABE40C17}"/>
              </a:ext>
            </a:extLst>
          </p:cNvPr>
          <p:cNvSpPr/>
          <p:nvPr/>
        </p:nvSpPr>
        <p:spPr>
          <a:xfrm>
            <a:off x="206187" y="1684790"/>
            <a:ext cx="1177962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Art. 2 Pesca professionale</a:t>
            </a:r>
          </a:p>
          <a:p>
            <a:pPr algn="just"/>
            <a:endParaRPr lang="it-IT" dirty="0"/>
          </a:p>
          <a:p>
            <a:pPr marL="268288" indent="-268288" algn="just">
              <a:tabLst>
                <a:tab pos="268288" algn="l"/>
              </a:tabLst>
            </a:pPr>
            <a:r>
              <a:rPr lang="it-IT" dirty="0"/>
              <a:t>1. La pesca professionale è l'attività economica organizzata svolta in ambienti marini o salmastri o di acqua dolce, diretta alla ricerca di organismi acquatici viventi, alla cala, alla posa, al traino e al recupero di un attrezzo da pesca, al trasferimento a bordo delle catture, al trasbordo, alla conservazione a bordo, alla trasformazione a bordo, al trasferimento, alla messa in gabbia, all'ingrasso e allo sbarco di pesci e prodotti della pesca.</a:t>
            </a:r>
          </a:p>
          <a:p>
            <a:pPr marL="268288" indent="-268288" algn="just">
              <a:tabLst>
                <a:tab pos="268288" algn="l"/>
              </a:tabLst>
            </a:pPr>
            <a:r>
              <a:rPr lang="it-IT" dirty="0"/>
              <a:t>2. Sono connesse alle attività di pesca professionale, purché non prevalenti rispetto a queste ed effettuate dall'imprenditore ittico mediante l'utilizzo di prodotti provenienti in prevalenza dalla propria attività di pesca ovvero di attrezzature o risorse dell'azienda normalmente impiegate nell'impresa ittica, le seguenti attività:</a:t>
            </a:r>
          </a:p>
          <a:p>
            <a:pPr marL="268288" indent="-268288" algn="just"/>
            <a:r>
              <a:rPr lang="it-IT" dirty="0"/>
              <a:t>a) imbarco di persone non facenti parte dell'equipaggio su navi da pesca a scopo turistico-ricreativo, denominata: </a:t>
            </a:r>
            <a:r>
              <a:rPr lang="it-IT" b="1" dirty="0"/>
              <a:t>«pesca turismo»;</a:t>
            </a:r>
          </a:p>
          <a:p>
            <a:pPr marL="268288" indent="-268288" algn="just"/>
            <a:r>
              <a:rPr lang="it-IT" dirty="0"/>
              <a:t>b) attività di ospitalità, ricreative, didattiche, culturali e di servizi, finalizzate alla corretta fruizione degli ecosistemi acquatici delle risorse della pesca e alla valorizzazione degli aspetti socio-culturali delle imprese ittiche esercitate da imprenditori, singoli o associati, attraverso l'utilizzo della propria abitazione o di struttura nella disponibilità dell'imprenditore stesso, denominata: </a:t>
            </a:r>
            <a:r>
              <a:rPr lang="it-IT" b="1" dirty="0"/>
              <a:t>«ittiturismo»</a:t>
            </a:r>
            <a:r>
              <a:rPr lang="it-IT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315480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xmlns="" id="{E685EAF9-B7FA-4434-BFE2-83B2A2041072}"/>
              </a:ext>
            </a:extLst>
          </p:cNvPr>
          <p:cNvSpPr txBox="1">
            <a:spLocks/>
          </p:cNvSpPr>
          <p:nvPr/>
        </p:nvSpPr>
        <p:spPr>
          <a:xfrm>
            <a:off x="667870" y="267683"/>
            <a:ext cx="10856259" cy="12998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834">
              <a:spcBef>
                <a:spcPts val="100"/>
              </a:spcBef>
            </a:pPr>
            <a:r>
              <a:rPr lang="it-IT" sz="2800" dirty="0" err="1">
                <a:latin typeface="+mn-lt"/>
              </a:rPr>
              <a:t>D.Lgs.</a:t>
            </a:r>
            <a:r>
              <a:rPr lang="it-IT" sz="2800" dirty="0">
                <a:latin typeface="+mn-lt"/>
              </a:rPr>
              <a:t> 9 gennaio 2012, n. 4</a:t>
            </a:r>
          </a:p>
          <a:p>
            <a:pPr marL="457834">
              <a:spcBef>
                <a:spcPts val="100"/>
              </a:spcBef>
            </a:pPr>
            <a:r>
              <a:rPr lang="it-IT" sz="2800" dirty="0">
                <a:latin typeface="+mn-lt"/>
              </a:rPr>
              <a:t>Misure per il riassetto della normativa in materia di pesca e acquacoltura, a norma dell'articolo 28 della legge 4 giugno 2010, n. 96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4BCD5000-B97D-4313-A964-BB0A4CFD52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336790"/>
            <a:ext cx="986118" cy="52121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D932310A-6F6B-4EB6-8C86-D48FABE40C17}"/>
              </a:ext>
            </a:extLst>
          </p:cNvPr>
          <p:cNvSpPr/>
          <p:nvPr/>
        </p:nvSpPr>
        <p:spPr>
          <a:xfrm>
            <a:off x="394446" y="1720840"/>
            <a:ext cx="114031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Art. 2 Pesca professionale </a:t>
            </a:r>
          </a:p>
          <a:p>
            <a:pPr algn="just"/>
            <a:endParaRPr lang="it-IT" dirty="0"/>
          </a:p>
          <a:p>
            <a:pPr marL="268288" indent="-268288" algn="just"/>
            <a:r>
              <a:rPr lang="it-IT" dirty="0"/>
              <a:t>c) la trasformazione, la distribuzione e la commercializzazione dei prodotti della pesca, nonché le azioni di promozione e valorizzazione;</a:t>
            </a:r>
          </a:p>
          <a:p>
            <a:pPr marL="268288" indent="-268288" algn="just"/>
            <a:r>
              <a:rPr lang="it-IT" dirty="0"/>
              <a:t>d) l'attuazione di interventi di gestione attiva, finalizzati alla valorizzazione produttiva, all'uso sostenibile degli ecosistemi acquatici ed alla tutela dell'ambiente costiero.</a:t>
            </a:r>
          </a:p>
          <a:p>
            <a:pPr marL="268288" indent="-268288" algn="just"/>
            <a:r>
              <a:rPr lang="it-IT" dirty="0"/>
              <a:t>3. Alle opere ed alle strutture destinate all'ittiturismo si applicano le disposizioni di cui all'articolo 19, commi 2 e 3, del testo unico delle disposizioni legislative e regolamentari in materia di edilizia, approvato con decreto del Presidente della Repubblica 6 giugno 2001, n. 380, nonché all'articolo 24, comma 2, della legge 5 febbraio 1992, n. 104, relativamente all'utilizzo di opere provvisionali per l'accessibilità ed il superamento delle barriere architettoniche.</a:t>
            </a:r>
          </a:p>
          <a:p>
            <a:pPr marL="268288" indent="-268288" algn="just"/>
            <a:r>
              <a:rPr lang="it-IT" dirty="0"/>
              <a:t>4. L'imbarco di persone di cui al comma 1, lettera a), è autorizzato dall'autorità marittima dell'ufficio di iscrizione della nave da pesca secondo le modalità fissate dalle disposizioni vigenti.</a:t>
            </a:r>
          </a:p>
        </p:txBody>
      </p:sp>
    </p:spTree>
    <p:extLst>
      <p:ext uri="{BB962C8B-B14F-4D97-AF65-F5344CB8AC3E}">
        <p14:creationId xmlns:p14="http://schemas.microsoft.com/office/powerpoint/2010/main" val="4102889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xmlns="" id="{E685EAF9-B7FA-4434-BFE2-83B2A2041072}"/>
              </a:ext>
            </a:extLst>
          </p:cNvPr>
          <p:cNvSpPr txBox="1">
            <a:spLocks/>
          </p:cNvSpPr>
          <p:nvPr/>
        </p:nvSpPr>
        <p:spPr>
          <a:xfrm>
            <a:off x="667870" y="267683"/>
            <a:ext cx="10856259" cy="12998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834">
              <a:spcBef>
                <a:spcPts val="100"/>
              </a:spcBef>
            </a:pPr>
            <a:r>
              <a:rPr lang="it-IT" sz="2800" dirty="0" err="1">
                <a:latin typeface="+mn-lt"/>
              </a:rPr>
              <a:t>D.Lgs.</a:t>
            </a:r>
            <a:r>
              <a:rPr lang="it-IT" sz="2800" dirty="0">
                <a:latin typeface="+mn-lt"/>
              </a:rPr>
              <a:t> 9 gennaio 2012, n. 4</a:t>
            </a:r>
          </a:p>
          <a:p>
            <a:pPr marL="457834">
              <a:spcBef>
                <a:spcPts val="100"/>
              </a:spcBef>
            </a:pPr>
            <a:r>
              <a:rPr lang="it-IT" sz="2800" dirty="0">
                <a:latin typeface="+mn-lt"/>
              </a:rPr>
              <a:t>Misure per il riassetto della normativa in materia di pesca e acquacoltura, a norma dell'articolo 28 della legge 4 giugno 2010, n. 96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4BCD5000-B97D-4313-A964-BB0A4CFD52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336790"/>
            <a:ext cx="986118" cy="52121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D932310A-6F6B-4EB6-8C86-D48FABE40C17}"/>
              </a:ext>
            </a:extLst>
          </p:cNvPr>
          <p:cNvSpPr/>
          <p:nvPr/>
        </p:nvSpPr>
        <p:spPr>
          <a:xfrm>
            <a:off x="206187" y="1684790"/>
            <a:ext cx="117796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Art. 3 Acquacoltura</a:t>
            </a:r>
          </a:p>
          <a:p>
            <a:pPr algn="ctr"/>
            <a:endParaRPr lang="it-IT" dirty="0"/>
          </a:p>
          <a:p>
            <a:pPr marL="358775" indent="-269875" algn="just"/>
            <a:r>
              <a:rPr lang="it-IT" dirty="0"/>
              <a:t>1. Fermo restando quanto previsto dall'articolo 2135 del codice civile, l'acquacoltura è l'attività economica organizzata, esercitata professionalmente, diretta all'allevamento o alla coltura di organismi acquatici attraverso la cura e lo sviluppo di un ciclo biologico o di una fase necessaria del ciclo stesso, di carattere vegetale o animale, in acque dolci, salmastre o marine.</a:t>
            </a:r>
          </a:p>
          <a:p>
            <a:pPr marL="358775" indent="-269875" algn="just"/>
            <a:r>
              <a:rPr lang="it-IT" dirty="0"/>
              <a:t>2. Sono connesse all'acquacoltura le attività, esercitate dal medesimo acquacoltore, dirette a:</a:t>
            </a:r>
          </a:p>
          <a:p>
            <a:pPr marL="358775" indent="-269875" algn="just"/>
            <a:r>
              <a:rPr lang="it-IT" dirty="0"/>
              <a:t>a) manipolazione, conservazione, trasformazione, commercializzazione, promozione e valorizzazione che abbiano ad oggetto prodotti ottenuti prevalentemente dalle attività di cui al comma 1;</a:t>
            </a:r>
          </a:p>
          <a:p>
            <a:pPr marL="358775" indent="-269875" algn="just"/>
            <a:r>
              <a:rPr lang="it-IT" dirty="0"/>
              <a:t>b) fornitura di beni o servizi mediante l'utilizzazione prevalente di attrezzature o risorse dell'azienda normalmente impiegate nell'attività di acquacoltura esercitata, </a:t>
            </a:r>
            <a:r>
              <a:rPr lang="it-IT" b="1" dirty="0"/>
              <a:t>ivi comprese le attività di ospitalità, ricreative, didattiche e culturali</a:t>
            </a:r>
            <a:r>
              <a:rPr lang="it-IT" dirty="0"/>
              <a:t>, finalizzate alla corretta fruizione degli ecosistemi acquatici e vallivi e delle risorse dell'acquacoltura, nonché alla valorizzazione degli aspetti socio-culturali delle imprese di acquacoltura, esercitate da imprenditori, singoli o associati, attraverso l'utilizzo della propria abitazione o di struttura nella disponibilità dell'imprenditore stesso;</a:t>
            </a:r>
          </a:p>
        </p:txBody>
      </p:sp>
    </p:spTree>
    <p:extLst>
      <p:ext uri="{BB962C8B-B14F-4D97-AF65-F5344CB8AC3E}">
        <p14:creationId xmlns:p14="http://schemas.microsoft.com/office/powerpoint/2010/main" val="3201626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xmlns="" id="{E685EAF9-B7FA-4434-BFE2-83B2A2041072}"/>
              </a:ext>
            </a:extLst>
          </p:cNvPr>
          <p:cNvSpPr txBox="1">
            <a:spLocks/>
          </p:cNvSpPr>
          <p:nvPr/>
        </p:nvSpPr>
        <p:spPr>
          <a:xfrm>
            <a:off x="667870" y="267683"/>
            <a:ext cx="10856259" cy="12998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834">
              <a:spcBef>
                <a:spcPts val="100"/>
              </a:spcBef>
            </a:pPr>
            <a:r>
              <a:rPr lang="it-IT" sz="2800" dirty="0" err="1">
                <a:latin typeface="+mn-lt"/>
              </a:rPr>
              <a:t>D.Lgs.</a:t>
            </a:r>
            <a:r>
              <a:rPr lang="it-IT" sz="2800" dirty="0">
                <a:latin typeface="+mn-lt"/>
              </a:rPr>
              <a:t> 9 gennaio 2012, n. 4</a:t>
            </a:r>
          </a:p>
          <a:p>
            <a:pPr marL="457834">
              <a:spcBef>
                <a:spcPts val="100"/>
              </a:spcBef>
            </a:pPr>
            <a:r>
              <a:rPr lang="it-IT" sz="2800" dirty="0">
                <a:latin typeface="+mn-lt"/>
              </a:rPr>
              <a:t>Misure per il riassetto della normativa in materia di pesca e acquacoltura, a norma dell'articolo 28 della legge 4 giugno 2010, n. 96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4BCD5000-B97D-4313-A964-BB0A4CFD52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336790"/>
            <a:ext cx="986118" cy="52121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D932310A-6F6B-4EB6-8C86-D48FABE40C17}"/>
              </a:ext>
            </a:extLst>
          </p:cNvPr>
          <p:cNvSpPr/>
          <p:nvPr/>
        </p:nvSpPr>
        <p:spPr>
          <a:xfrm>
            <a:off x="206187" y="1684790"/>
            <a:ext cx="117796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Art. 3 Acquacoltura</a:t>
            </a:r>
          </a:p>
          <a:p>
            <a:pPr algn="ctr"/>
            <a:endParaRPr lang="it-IT" dirty="0"/>
          </a:p>
          <a:p>
            <a:pPr marL="358775" indent="-269875" algn="just"/>
            <a:r>
              <a:rPr lang="it-IT" dirty="0"/>
              <a:t>c) l'attuazione di interventi di gestione attiva, finalizzati alla valorizzazione produttiva, all'uso sostenibile degli ecosistemi acquatici ed alla tutela dell'ambiente costiero.</a:t>
            </a:r>
          </a:p>
          <a:p>
            <a:pPr marL="358775" indent="-269875" algn="just"/>
            <a:endParaRPr lang="it-IT" dirty="0"/>
          </a:p>
          <a:p>
            <a:pPr marL="358775" indent="-269875" algn="just"/>
            <a:r>
              <a:rPr lang="it-IT" dirty="0"/>
              <a:t>3. Alle opere, alle strutture destinate alle attività di cui alla lettera b) del comma 2 si applicano le disposizioni di cui all'articolo 19, commi 2 e 3, del testo unico delle disposizioni legislative e regolamentari in materia di edilizia, approvato con decreto Presidente della Repubblica 6 giugno 2001, n. 380, nonché all'articolo 24, comma 2, della legge 5 febbraio 1992, n. 104, relativamente all'utilizzo di opere provvisionali per l'accessibilità ed il superamento delle barriere architettoniche.</a:t>
            </a:r>
          </a:p>
        </p:txBody>
      </p:sp>
    </p:spTree>
    <p:extLst>
      <p:ext uri="{BB962C8B-B14F-4D97-AF65-F5344CB8AC3E}">
        <p14:creationId xmlns:p14="http://schemas.microsoft.com/office/powerpoint/2010/main" val="1081850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xmlns="" id="{E685EAF9-B7FA-4434-BFE2-83B2A2041072}"/>
              </a:ext>
            </a:extLst>
          </p:cNvPr>
          <p:cNvSpPr txBox="1">
            <a:spLocks/>
          </p:cNvSpPr>
          <p:nvPr/>
        </p:nvSpPr>
        <p:spPr>
          <a:xfrm>
            <a:off x="667870" y="267683"/>
            <a:ext cx="10856259" cy="12998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834">
              <a:spcBef>
                <a:spcPts val="100"/>
              </a:spcBef>
            </a:pPr>
            <a:r>
              <a:rPr lang="it-IT" sz="2800" dirty="0">
                <a:latin typeface="+mn-lt"/>
              </a:rPr>
              <a:t>DECRETO LEGISLATIVO 26 maggio 2004, n. 154</a:t>
            </a:r>
          </a:p>
          <a:p>
            <a:pPr marL="457834">
              <a:spcBef>
                <a:spcPts val="100"/>
              </a:spcBef>
            </a:pPr>
            <a:r>
              <a:rPr lang="it-IT" sz="2800" dirty="0">
                <a:latin typeface="+mn-lt"/>
              </a:rPr>
              <a:t>Modernizzazione del settore pesca e dell'acquacoltura, a norma</a:t>
            </a:r>
          </a:p>
          <a:p>
            <a:pPr marL="457834">
              <a:spcBef>
                <a:spcPts val="100"/>
              </a:spcBef>
            </a:pPr>
            <a:r>
              <a:rPr lang="it-IT" sz="2800" dirty="0">
                <a:latin typeface="+mn-lt"/>
              </a:rPr>
              <a:t>dell'articolo 1, comma 2, della legge 7 marzo 2003, n. 38.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4BCD5000-B97D-4313-A964-BB0A4CFD52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336790"/>
            <a:ext cx="986118" cy="52121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D932310A-6F6B-4EB6-8C86-D48FABE40C17}"/>
              </a:ext>
            </a:extLst>
          </p:cNvPr>
          <p:cNvSpPr/>
          <p:nvPr/>
        </p:nvSpPr>
        <p:spPr>
          <a:xfrm>
            <a:off x="206187" y="1684790"/>
            <a:ext cx="1177962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Art. 7.  Attività connesse</a:t>
            </a:r>
          </a:p>
          <a:p>
            <a:pPr algn="just"/>
            <a:endParaRPr lang="it-IT" dirty="0"/>
          </a:p>
          <a:p>
            <a:pPr marL="358775" indent="-269875" algn="just"/>
            <a:r>
              <a:rPr lang="it-IT" dirty="0"/>
              <a:t> 1. L'articolo 3 del decreto legislativo 18 maggio 2001, n. 226, è sostituito dal seguente:</a:t>
            </a:r>
          </a:p>
          <a:p>
            <a:pPr marL="358775" indent="-269875" algn="just"/>
            <a:r>
              <a:rPr lang="it-IT" dirty="0"/>
              <a:t> Art. 3 (Attività connesse a quelle di pesca). - 1. Si considerano connesse alle attività di pesca, purché non prevalenti rispetto a queste ed effettuate dall'imprenditore ittico mediante l'utilizzo di prodotti provenienti in prevalenza dalla propria attività di pesca, ovvero di attrezzature o risorse dell'azienda normalmente impiegate nell'impresa ittica, le seguenti attività:</a:t>
            </a:r>
          </a:p>
          <a:p>
            <a:pPr marL="358775" indent="-269875" algn="just"/>
            <a:r>
              <a:rPr lang="it-IT" dirty="0"/>
              <a:t> a) imbarco di persone non facenti parte dell'equipaggio su navi da pesca a scopo turistico-ricreativo, denominata: "pescaturismo";  </a:t>
            </a:r>
          </a:p>
          <a:p>
            <a:pPr marL="358775" indent="-269875" algn="just"/>
            <a:r>
              <a:rPr lang="it-IT" dirty="0"/>
              <a:t>b) attività di ospitalità, ricreative, didattiche, culturali e di servizi, finalizzate alla corretta fruizione degli ecosistemi acquatici e vallivi, delle risorse della pesca e dell'acquacoltura, e alla valorizzazione degli aspetti socio-culturali delle imprese ittiche e di acquacoltura, esercitata da imprenditori, singoli o associati, attraverso l'utilizzo della propria abitazione o di struttura nella disponibilità dell'imprenditore stesso, denominata: "ittiturismo";</a:t>
            </a:r>
          </a:p>
          <a:p>
            <a:pPr marL="358775" indent="-269875" algn="just"/>
            <a:r>
              <a:rPr lang="it-IT" dirty="0"/>
              <a:t> c) la prima lavorazione dei prodotti del mare e dell'acquacoltura, la conservazione, la trasformazione, la distribuzione e la commercializzazione, nonché le azioni di promozione e valorizzazione. </a:t>
            </a:r>
          </a:p>
        </p:txBody>
      </p:sp>
    </p:spTree>
    <p:extLst>
      <p:ext uri="{BB962C8B-B14F-4D97-AF65-F5344CB8AC3E}">
        <p14:creationId xmlns:p14="http://schemas.microsoft.com/office/powerpoint/2010/main" val="60035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xmlns="" id="{E685EAF9-B7FA-4434-BFE2-83B2A2041072}"/>
              </a:ext>
            </a:extLst>
          </p:cNvPr>
          <p:cNvSpPr txBox="1">
            <a:spLocks/>
          </p:cNvSpPr>
          <p:nvPr/>
        </p:nvSpPr>
        <p:spPr>
          <a:xfrm>
            <a:off x="667870" y="267683"/>
            <a:ext cx="10856259" cy="12998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834">
              <a:spcBef>
                <a:spcPts val="100"/>
              </a:spcBef>
            </a:pPr>
            <a:r>
              <a:rPr lang="it-IT" sz="2800" dirty="0">
                <a:latin typeface="+mn-lt"/>
              </a:rPr>
              <a:t>DECRETO LEGISLATIVO 26 maggio 2004, n. 154</a:t>
            </a:r>
          </a:p>
          <a:p>
            <a:pPr marL="457834">
              <a:spcBef>
                <a:spcPts val="100"/>
              </a:spcBef>
            </a:pPr>
            <a:r>
              <a:rPr lang="it-IT" sz="2800" dirty="0">
                <a:latin typeface="+mn-lt"/>
              </a:rPr>
              <a:t>Modernizzazione del settore pesca e dell'acquacoltura, a norma</a:t>
            </a:r>
          </a:p>
          <a:p>
            <a:pPr marL="457834">
              <a:spcBef>
                <a:spcPts val="100"/>
              </a:spcBef>
            </a:pPr>
            <a:r>
              <a:rPr lang="it-IT" sz="2800" dirty="0">
                <a:latin typeface="+mn-lt"/>
              </a:rPr>
              <a:t>dell'articolo 1, comma 2, della legge 7 marzo 2003, n. 38.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4BCD5000-B97D-4313-A964-BB0A4CFD52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336790"/>
            <a:ext cx="986118" cy="52121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D932310A-6F6B-4EB6-8C86-D48FABE40C17}"/>
              </a:ext>
            </a:extLst>
          </p:cNvPr>
          <p:cNvSpPr/>
          <p:nvPr/>
        </p:nvSpPr>
        <p:spPr>
          <a:xfrm>
            <a:off x="206187" y="2070273"/>
            <a:ext cx="117796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Art. 7.  Attività connesse</a:t>
            </a:r>
          </a:p>
          <a:p>
            <a:pPr algn="just"/>
            <a:endParaRPr lang="it-IT" dirty="0"/>
          </a:p>
          <a:p>
            <a:pPr marL="358775" indent="-269875" algn="just"/>
            <a:r>
              <a:rPr lang="it-IT" dirty="0"/>
              <a:t>2. Alle opere ed alle strutture destinate all'ittiturismo si applicano le disposizioni di cui all'articolo 19, commi 2 e 3, del testo unico delle disposizioni legislative e regolamentari in materia di edilizia, approvato con decreto del Presidente della Repubblica 6 giugno 2001, n. 380, nonché all'articolo 24, comma 2, della legge 5 febbraio 1992, n. 104, relativamente all'utilizzo di opere provvisionali per l'accessibilità ed il superamento delle barriere architettoniche.</a:t>
            </a:r>
          </a:p>
          <a:p>
            <a:pPr marL="358775" indent="-269875" algn="just"/>
            <a:r>
              <a:rPr lang="it-IT" dirty="0"/>
              <a:t>3. L'imbarco di persone di cui al comma 1, lettera a), è  autorizzato dall'autorità marittima dell'ufficio di iscrizione della nave da pesca secondo le modalità fissate dalle disposizioni vigenti.</a:t>
            </a:r>
          </a:p>
        </p:txBody>
      </p:sp>
    </p:spTree>
    <p:extLst>
      <p:ext uri="{BB962C8B-B14F-4D97-AF65-F5344CB8AC3E}">
        <p14:creationId xmlns:p14="http://schemas.microsoft.com/office/powerpoint/2010/main" val="2248205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xmlns="" id="{E685EAF9-B7FA-4434-BFE2-83B2A2041072}"/>
              </a:ext>
            </a:extLst>
          </p:cNvPr>
          <p:cNvSpPr txBox="1">
            <a:spLocks/>
          </p:cNvSpPr>
          <p:nvPr/>
        </p:nvSpPr>
        <p:spPr>
          <a:xfrm>
            <a:off x="667870" y="267683"/>
            <a:ext cx="10856259" cy="12998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834">
              <a:spcBef>
                <a:spcPts val="100"/>
              </a:spcBef>
            </a:pPr>
            <a:r>
              <a:rPr lang="it-IT" sz="2800" dirty="0" err="1">
                <a:latin typeface="+mn-lt"/>
              </a:rPr>
              <a:t>D.Lgs.</a:t>
            </a:r>
            <a:r>
              <a:rPr lang="it-IT" sz="2800" dirty="0">
                <a:latin typeface="+mn-lt"/>
              </a:rPr>
              <a:t> 9 gennaio 2012, n. 4</a:t>
            </a:r>
          </a:p>
          <a:p>
            <a:pPr marL="457834">
              <a:spcBef>
                <a:spcPts val="100"/>
              </a:spcBef>
            </a:pPr>
            <a:r>
              <a:rPr lang="it-IT" sz="2800" dirty="0">
                <a:latin typeface="+mn-lt"/>
              </a:rPr>
              <a:t>Misure per il riassetto della normativa in materia di pesca e acquacoltura, a norma dell'articolo 28 della legge 4 giugno 2010, n. 96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4BCD5000-B97D-4313-A964-BB0A4CFD52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336790"/>
            <a:ext cx="986118" cy="52121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D932310A-6F6B-4EB6-8C86-D48FABE40C17}"/>
              </a:ext>
            </a:extLst>
          </p:cNvPr>
          <p:cNvSpPr/>
          <p:nvPr/>
        </p:nvSpPr>
        <p:spPr>
          <a:xfrm>
            <a:off x="206187" y="1828518"/>
            <a:ext cx="1177962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Art. 27 Abrogazioni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1. Dalla data di entrata in vigore del presente decreto, sono abrogati:</a:t>
            </a:r>
          </a:p>
          <a:p>
            <a:pPr marL="538163" indent="-269875" algn="just"/>
            <a:r>
              <a:rPr lang="it-IT" dirty="0"/>
              <a:t>a) la legge 14 luglio 1965, n. 963;</a:t>
            </a:r>
          </a:p>
          <a:p>
            <a:pPr marL="538163" indent="-269875" algn="just"/>
            <a:r>
              <a:rPr lang="it-IT" dirty="0"/>
              <a:t>b) l'articolo 7 del decreto del Presidente della Repubblica 2 ottobre 1968, n. 1639;</a:t>
            </a:r>
          </a:p>
          <a:p>
            <a:pPr marL="538163" indent="-269875" algn="just"/>
            <a:r>
              <a:rPr lang="it-IT" dirty="0"/>
              <a:t>c) l'articolo 1 della legge 5 febbraio 1992, n. 102;</a:t>
            </a:r>
          </a:p>
          <a:p>
            <a:pPr marL="538163" indent="-269875" algn="just"/>
            <a:r>
              <a:rPr lang="it-IT" b="1" dirty="0"/>
              <a:t>d) gli articoli 2 e 3 del decreto legislativo 18 maggio 2001, n. 226, e successive modificazioni;*</a:t>
            </a:r>
          </a:p>
          <a:p>
            <a:pPr marL="538163" indent="-269875" algn="just"/>
            <a:r>
              <a:rPr lang="it-IT" dirty="0"/>
              <a:t>e) i commi 2 e 3 dell'articolo 1 e gli articoli 6, 7, 8 e 9 del decreto legislativo 26 maggio 2004, n. 153;</a:t>
            </a:r>
          </a:p>
          <a:p>
            <a:pPr marL="538163" indent="-269875" algn="just"/>
            <a:r>
              <a:rPr lang="it-IT" dirty="0"/>
              <a:t>f) i commi 2 e 2-bis dell'articolo 11 del decreto legislativo 26 maggio 2004, n. 154.</a:t>
            </a:r>
          </a:p>
          <a:p>
            <a:pPr algn="just"/>
            <a:r>
              <a:rPr lang="it-IT" dirty="0"/>
              <a:t>2. Le norme abrogate dal comma 1 sono sostituite dalle disposizioni del presente decreto.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* l’abrogazione al punto d) di fatto mantiene quali attività connesse alla pesca e all’acquacoltura quelle riportate, rispettivamente, negli articoli 2 e 3 del </a:t>
            </a:r>
            <a:r>
              <a:rPr lang="it-IT" dirty="0" err="1"/>
              <a:t>D.Lgs.</a:t>
            </a:r>
            <a:r>
              <a:rPr lang="it-IT" dirty="0"/>
              <a:t> 9 gennaio 2012, n. 4</a:t>
            </a:r>
          </a:p>
        </p:txBody>
      </p:sp>
    </p:spTree>
    <p:extLst>
      <p:ext uri="{BB962C8B-B14F-4D97-AF65-F5344CB8AC3E}">
        <p14:creationId xmlns:p14="http://schemas.microsoft.com/office/powerpoint/2010/main" val="1856195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xmlns="" id="{E685EAF9-B7FA-4434-BFE2-83B2A2041072}"/>
              </a:ext>
            </a:extLst>
          </p:cNvPr>
          <p:cNvSpPr txBox="1">
            <a:spLocks/>
          </p:cNvSpPr>
          <p:nvPr/>
        </p:nvSpPr>
        <p:spPr>
          <a:xfrm>
            <a:off x="667870" y="267683"/>
            <a:ext cx="10856259" cy="15608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834">
              <a:spcBef>
                <a:spcPts val="100"/>
              </a:spcBef>
            </a:pPr>
            <a:r>
              <a:rPr lang="it-IT" sz="2800" dirty="0">
                <a:latin typeface="+mn-lt"/>
              </a:rPr>
              <a:t>DECRETO 13 aprile 1999, n. 293</a:t>
            </a:r>
          </a:p>
          <a:p>
            <a:pPr marL="457834">
              <a:spcBef>
                <a:spcPts val="100"/>
              </a:spcBef>
            </a:pPr>
            <a:r>
              <a:rPr lang="it-IT" sz="2800" dirty="0">
                <a:latin typeface="+mn-lt"/>
              </a:rPr>
              <a:t>Regolamento recante norme in materia di disciplina dell'attività</a:t>
            </a:r>
          </a:p>
          <a:p>
            <a:pPr marL="457834">
              <a:spcBef>
                <a:spcPts val="100"/>
              </a:spcBef>
            </a:pPr>
            <a:r>
              <a:rPr lang="it-IT" sz="2800" dirty="0">
                <a:latin typeface="+mn-lt"/>
              </a:rPr>
              <a:t>di pescaturismo, in attuazione dell'art. 27-bis della legge 17</a:t>
            </a:r>
          </a:p>
          <a:p>
            <a:pPr marL="457834">
              <a:spcBef>
                <a:spcPts val="100"/>
              </a:spcBef>
            </a:pPr>
            <a:r>
              <a:rPr lang="it-IT" sz="2800" dirty="0">
                <a:latin typeface="+mn-lt"/>
              </a:rPr>
              <a:t>febbraio 1982, n. 41, e successive modificazioni.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4BCD5000-B97D-4313-A964-BB0A4CFD52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336790"/>
            <a:ext cx="986118" cy="52121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D932310A-6F6B-4EB6-8C86-D48FABE40C17}"/>
              </a:ext>
            </a:extLst>
          </p:cNvPr>
          <p:cNvSpPr/>
          <p:nvPr/>
        </p:nvSpPr>
        <p:spPr>
          <a:xfrm>
            <a:off x="206187" y="1958995"/>
            <a:ext cx="1177962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 Art. 1.</a:t>
            </a:r>
          </a:p>
          <a:p>
            <a:pPr algn="ctr"/>
            <a:endParaRPr lang="it-IT" dirty="0"/>
          </a:p>
          <a:p>
            <a:pPr algn="just"/>
            <a:r>
              <a:rPr lang="it-IT" dirty="0"/>
              <a:t>  1. Per pescaturismo,  ai sensi dell'articolo 27-bis  della legge 17 febbraio  1982, n.  41,  come modificato  dall'articolo  1, comma  1, lettera  g), della  legge 21  maggio 1998,  n. 164,  si intendono  le </a:t>
            </a:r>
            <a:r>
              <a:rPr lang="it-IT" dirty="0" err="1"/>
              <a:t>attivita'</a:t>
            </a:r>
            <a:r>
              <a:rPr lang="it-IT" dirty="0"/>
              <a:t> intraprese dall'armatore - singolo, impresa o cooperativa - di nave  da pesca  costiera locale o  ravvicinata, che  imbarca sulla propria </a:t>
            </a:r>
            <a:r>
              <a:rPr lang="it-IT" dirty="0" err="1"/>
              <a:t>unita'</a:t>
            </a:r>
            <a:r>
              <a:rPr lang="it-IT" dirty="0"/>
              <a:t> persone diverse  dall'equipaggio per lo svolgimento di attività </a:t>
            </a:r>
            <a:r>
              <a:rPr lang="it-IT" dirty="0" err="1"/>
              <a:t>turisticoricreative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  2. Tra le iniziative di pescaturismo rientrano:</a:t>
            </a:r>
          </a:p>
          <a:p>
            <a:pPr marL="627063" indent="-358775" algn="just"/>
            <a:r>
              <a:rPr lang="it-IT" dirty="0"/>
              <a:t>  a) lo svolgimento  di attività pratica di  pesca sportiva mediante l'impiego degli  attrezzi da  pesca sportiva previsti  dal successivo articolo 3, comma 2;</a:t>
            </a:r>
          </a:p>
          <a:p>
            <a:pPr marL="627063" indent="-358775" algn="just"/>
            <a:r>
              <a:rPr lang="it-IT" dirty="0"/>
              <a:t>  b)  lo  svolgimento  di attività  </a:t>
            </a:r>
            <a:r>
              <a:rPr lang="it-IT" dirty="0" err="1"/>
              <a:t>turisticoricreative</a:t>
            </a:r>
            <a:r>
              <a:rPr lang="it-IT" dirty="0"/>
              <a:t>  nell'ottica della divulgazione  della cultura del  mare e della pesca,  quali, in particolare,  brevi escursioni  lungo  le  coste, osservazione  delle attività di pesca professionale, ristorazione a bordo o a terra;</a:t>
            </a:r>
          </a:p>
          <a:p>
            <a:pPr marL="627063" indent="-358775" algn="just"/>
            <a:r>
              <a:rPr lang="it-IT" dirty="0"/>
              <a:t>  c) lo svolgimento  di attività finalizzate alla  conoscenza e alla valorizzazione dell'ambiente  costiero, delle lagune costiere  e, ove autorizzate dalla regione competente, delle acque interne, nonché ad avvicinare il grande pubblico al mondo della pesca professionale.</a:t>
            </a:r>
          </a:p>
        </p:txBody>
      </p:sp>
    </p:spTree>
    <p:extLst>
      <p:ext uri="{BB962C8B-B14F-4D97-AF65-F5344CB8AC3E}">
        <p14:creationId xmlns:p14="http://schemas.microsoft.com/office/powerpoint/2010/main" val="24850166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8011</TotalTime>
  <Words>2455</Words>
  <Application>Microsoft Office PowerPoint</Application>
  <PresentationFormat>Widescreen</PresentationFormat>
  <Paragraphs>139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Giuseppe Prioli</dc:creator>
  <cp:lastModifiedBy>User</cp:lastModifiedBy>
  <cp:revision>71</cp:revision>
  <dcterms:created xsi:type="dcterms:W3CDTF">2019-08-18T06:29:16Z</dcterms:created>
  <dcterms:modified xsi:type="dcterms:W3CDTF">2019-10-23T08:05:43Z</dcterms:modified>
</cp:coreProperties>
</file>