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2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6" r:id="rId2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58617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11" autoAdjust="0"/>
  </p:normalViewPr>
  <p:slideViewPr>
    <p:cSldViewPr>
      <p:cViewPr>
        <p:scale>
          <a:sx n="53" d="100"/>
          <a:sy n="53" d="100"/>
        </p:scale>
        <p:origin x="-1644" y="-4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12D62-3BE9-407F-8CC7-9A52276E549F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2E16C83F-DB3A-4DA8-AF63-877170750E55}">
      <dgm:prSet phldrT="[Testo]"/>
      <dgm:spPr>
        <a:solidFill>
          <a:schemeClr val="accent4">
            <a:shade val="90000"/>
            <a:hueOff val="0"/>
            <a:satOff val="0"/>
            <a:lumOff val="0"/>
            <a:alpha val="2000"/>
          </a:schemeClr>
        </a:solidFill>
      </dgm:spPr>
      <dgm:t>
        <a:bodyPr/>
        <a:lstStyle/>
        <a:p>
          <a:r>
            <a:rPr lang="it-IT" b="1" dirty="0" smtClean="0"/>
            <a:t>Le zone adibite a molluschicoltura sono classificate dalla normativa in base ai requisiti microbiologici previsti per i molluschi in acque A oppure acque B </a:t>
          </a:r>
          <a:endParaRPr lang="it-IT" dirty="0"/>
        </a:p>
      </dgm:t>
    </dgm:pt>
    <dgm:pt modelId="{E22AA685-95A5-4A85-A8BB-10D65680CE90}" type="parTrans" cxnId="{7F6D4F98-D9C4-45C1-9023-B3C230437AC8}">
      <dgm:prSet/>
      <dgm:spPr/>
      <dgm:t>
        <a:bodyPr/>
        <a:lstStyle/>
        <a:p>
          <a:endParaRPr lang="it-IT"/>
        </a:p>
      </dgm:t>
    </dgm:pt>
    <dgm:pt modelId="{15BE6ECD-7412-4AA9-AE14-0EFE57486272}" type="sibTrans" cxnId="{7F6D4F98-D9C4-45C1-9023-B3C230437AC8}">
      <dgm:prSet/>
      <dgm:spPr/>
      <dgm:t>
        <a:bodyPr/>
        <a:lstStyle/>
        <a:p>
          <a:endParaRPr lang="it-IT"/>
        </a:p>
      </dgm:t>
    </dgm:pt>
    <dgm:pt modelId="{7DB8CF48-237F-4158-8DC3-59F6A25A4C3A}">
      <dgm:prSet phldrT="[Testo]"/>
      <dgm:spPr>
        <a:solidFill>
          <a:schemeClr val="accent4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it-IT" b="0" dirty="0" smtClean="0"/>
            <a:t>La direttiva europea 91/492/CEE fissa i parametri sanitari da seguire riguardo alla raccolta, alla manipolazione, alla conservazione, al trasporto e alla conservazione dei molluschi bivalvi vivi. Prima della vendita, le zone di provenienza (allevamento o pesca professionale) devono essere classificate in base alla concentrazione di indicatori di inquinamento microbiologico rilevati nei molluschi.</a:t>
          </a:r>
          <a:endParaRPr lang="it-IT" dirty="0"/>
        </a:p>
      </dgm:t>
    </dgm:pt>
    <dgm:pt modelId="{7293F3DA-5F6A-4F14-B0AC-5AFA673EA02D}" type="parTrans" cxnId="{BF5F6076-01A4-44A9-8094-C8C2DF90895E}">
      <dgm:prSet/>
      <dgm:spPr/>
      <dgm:t>
        <a:bodyPr/>
        <a:lstStyle/>
        <a:p>
          <a:endParaRPr lang="it-IT"/>
        </a:p>
      </dgm:t>
    </dgm:pt>
    <dgm:pt modelId="{4390BB15-DBB1-41EE-B1BE-F728918522FE}" type="sibTrans" cxnId="{BF5F6076-01A4-44A9-8094-C8C2DF90895E}">
      <dgm:prSet/>
      <dgm:spPr/>
      <dgm:t>
        <a:bodyPr/>
        <a:lstStyle/>
        <a:p>
          <a:endParaRPr lang="it-IT"/>
        </a:p>
      </dgm:t>
    </dgm:pt>
    <dgm:pt modelId="{9DFBC7B4-68EA-4EF3-AFD1-1A12C536FFAF}">
      <dgm:prSet phldrT="[Testo]"/>
      <dgm:spPr>
        <a:solidFill>
          <a:schemeClr val="accent4">
            <a:hueOff val="-2232385"/>
            <a:satOff val="13449"/>
            <a:lumOff val="1078"/>
            <a:alpha val="0"/>
          </a:schemeClr>
        </a:solidFill>
      </dgm:spPr>
      <dgm:t>
        <a:bodyPr/>
        <a:lstStyle/>
        <a:p>
          <a:r>
            <a:rPr lang="it-IT" b="1" dirty="0" smtClean="0">
              <a:solidFill>
                <a:srgbClr val="FFFF99"/>
              </a:solidFill>
            </a:rPr>
            <a:t>Categoria A</a:t>
          </a:r>
          <a:r>
            <a:rPr lang="it-IT" b="0" dirty="0" smtClean="0"/>
            <a:t>, se l’</a:t>
          </a:r>
          <a:r>
            <a:rPr lang="it-IT" b="0" i="1" dirty="0" err="1" smtClean="0"/>
            <a:t>Escherichia</a:t>
          </a:r>
          <a:r>
            <a:rPr lang="it-IT" b="0" i="1" dirty="0" smtClean="0"/>
            <a:t> coli</a:t>
          </a:r>
          <a:r>
            <a:rPr lang="it-IT" b="0" dirty="0" smtClean="0"/>
            <a:t> non supera i 230 </a:t>
          </a:r>
          <a:r>
            <a:rPr lang="it-IT" b="0" dirty="0" err="1" smtClean="0"/>
            <a:t>ufc</a:t>
          </a:r>
          <a:r>
            <a:rPr lang="it-IT" b="0" dirty="0" smtClean="0"/>
            <a:t> (</a:t>
          </a:r>
          <a:r>
            <a:rPr lang="it-IT" b="0" dirty="0" err="1" smtClean="0"/>
            <a:t>ufc</a:t>
          </a:r>
          <a:r>
            <a:rPr lang="it-IT" b="0" dirty="0" smtClean="0"/>
            <a:t> = unità formanti colonie) per 100 grammi e se la Salmonella è assente su 25 grammi di polpa e liquido intervalvare. I mitili provenienti da queste aree possono andare subito sul mercato.</a:t>
          </a:r>
        </a:p>
        <a:p>
          <a:r>
            <a:rPr lang="it-IT" b="1" dirty="0" smtClean="0">
              <a:solidFill>
                <a:srgbClr val="FFFF99"/>
              </a:solidFill>
            </a:rPr>
            <a:t>Categoria B</a:t>
          </a:r>
          <a:r>
            <a:rPr lang="it-IT" b="0" dirty="0" smtClean="0"/>
            <a:t>, se il contenuto di l’</a:t>
          </a:r>
          <a:r>
            <a:rPr lang="it-IT" b="0" dirty="0" err="1" smtClean="0"/>
            <a:t>Escherichia</a:t>
          </a:r>
          <a:r>
            <a:rPr lang="it-IT" b="0" dirty="0" smtClean="0"/>
            <a:t> coli rientra </a:t>
          </a:r>
          <a:r>
            <a:rPr lang="it-IT" b="1" dirty="0" smtClean="0"/>
            <a:t>fra</a:t>
          </a:r>
          <a:r>
            <a:rPr lang="it-IT" b="0" dirty="0" smtClean="0"/>
            <a:t> i 230 e i 4600 </a:t>
          </a:r>
          <a:r>
            <a:rPr lang="it-IT" b="0" dirty="0" err="1" smtClean="0"/>
            <a:t>ufc</a:t>
          </a:r>
          <a:r>
            <a:rPr lang="it-IT" b="0" dirty="0" smtClean="0"/>
            <a:t> per 100 grammi. Prima della commercializzazione, le cozze delle zone B devono essere sottoposte a un periodo di depurazione in appositi impianti.</a:t>
          </a:r>
          <a:endParaRPr lang="it-IT" dirty="0"/>
        </a:p>
      </dgm:t>
    </dgm:pt>
    <dgm:pt modelId="{3F9047F7-987A-4464-9409-EAC580B94850}" type="parTrans" cxnId="{331AE6CB-23E5-411B-9136-FF9917996D72}">
      <dgm:prSet/>
      <dgm:spPr/>
      <dgm:t>
        <a:bodyPr/>
        <a:lstStyle/>
        <a:p>
          <a:endParaRPr lang="it-IT"/>
        </a:p>
      </dgm:t>
    </dgm:pt>
    <dgm:pt modelId="{C8861608-9F4E-482A-B875-CF0E5697AC18}" type="sibTrans" cxnId="{331AE6CB-23E5-411B-9136-FF9917996D72}">
      <dgm:prSet/>
      <dgm:spPr/>
      <dgm:t>
        <a:bodyPr/>
        <a:lstStyle/>
        <a:p>
          <a:endParaRPr lang="it-IT"/>
        </a:p>
      </dgm:t>
    </dgm:pt>
    <dgm:pt modelId="{4B05EEB4-3506-4AC9-8C8C-BE76E4C4EE9E}">
      <dgm:prSet/>
      <dgm:spPr/>
      <dgm:t>
        <a:bodyPr/>
        <a:lstStyle/>
        <a:p>
          <a:endParaRPr lang="it-IT" dirty="0"/>
        </a:p>
      </dgm:t>
    </dgm:pt>
    <dgm:pt modelId="{A98D7955-DADE-480F-9C84-0C080A7C56CB}" type="parTrans" cxnId="{F1282ED3-151E-48AF-9652-C330301BF3CA}">
      <dgm:prSet/>
      <dgm:spPr/>
      <dgm:t>
        <a:bodyPr/>
        <a:lstStyle/>
        <a:p>
          <a:endParaRPr lang="it-IT"/>
        </a:p>
      </dgm:t>
    </dgm:pt>
    <dgm:pt modelId="{D8CF7379-9A4F-436A-9FDB-B29C7155F0B6}" type="sibTrans" cxnId="{F1282ED3-151E-48AF-9652-C330301BF3CA}">
      <dgm:prSet/>
      <dgm:spPr/>
      <dgm:t>
        <a:bodyPr/>
        <a:lstStyle/>
        <a:p>
          <a:endParaRPr lang="it-IT"/>
        </a:p>
      </dgm:t>
    </dgm:pt>
    <dgm:pt modelId="{D6F6E530-45AC-4B9D-9BA2-57ED763BCAF3}">
      <dgm:prSet phldrT="[Testo]" custT="1"/>
      <dgm:spPr>
        <a:solidFill>
          <a:schemeClr val="accent4">
            <a:hueOff val="-4464770"/>
            <a:satOff val="26899"/>
            <a:lumOff val="2156"/>
            <a:alpha val="27000"/>
          </a:schemeClr>
        </a:solidFill>
      </dgm:spPr>
      <dgm:t>
        <a:bodyPr/>
        <a:lstStyle/>
        <a:p>
          <a:pPr marR="0" eaLnBrk="1" fontAlgn="auto" latinLnBrk="0" hangingPunct="1">
            <a:lnSpc>
              <a:spcPct val="100000"/>
            </a:lnSpc>
            <a:buClrTx/>
            <a:buSzTx/>
            <a:buFontTx/>
            <a:tabLst/>
            <a:defRPr/>
          </a:pPr>
          <a:r>
            <a:rPr lang="it-IT" sz="1400" b="1" dirty="0" smtClean="0"/>
            <a:t>LAGUNA </a:t>
          </a:r>
          <a:r>
            <a:rPr lang="it-IT" sz="1400" b="1" dirty="0" err="1" smtClean="0"/>
            <a:t>DI</a:t>
          </a:r>
          <a:r>
            <a:rPr lang="it-IT" sz="1400" b="1" dirty="0" smtClean="0"/>
            <a:t> VARANO</a:t>
          </a:r>
        </a:p>
        <a:p>
          <a:pPr>
            <a:lnSpc>
              <a:spcPct val="100000"/>
            </a:lnSpc>
          </a:pPr>
          <a:r>
            <a:rPr lang="it-IT" sz="1400" b="0" dirty="0" smtClean="0"/>
            <a:t>Il confezionamento diretto dei bivalvi, provenienti dalla laguna di Varano, è consentito in quanto le sue acque sono state classificate come A, tranne che nelle aree in corrispondenza delle fonti di contaminazione classificate come B (DGR786/99) secondo quanto riportato da REGIONE PUGLIA ( Area per la promozione della Salute, delle persone e delle Pari Opportunità Servizio Programmazione Assistenza Territoriale e Prevenzione Ufficio 2 (Sanità Veterinaria) 5 Febbraio 2013.</a:t>
          </a:r>
          <a:endParaRPr lang="it-IT" sz="1400" dirty="0"/>
        </a:p>
      </dgm:t>
    </dgm:pt>
    <dgm:pt modelId="{1FBCFB69-597A-43C1-84A2-4C76C59E265B}" type="parTrans" cxnId="{47B63480-66F3-4E96-994A-64932B99CE40}">
      <dgm:prSet/>
      <dgm:spPr/>
      <dgm:t>
        <a:bodyPr/>
        <a:lstStyle/>
        <a:p>
          <a:endParaRPr lang="it-IT"/>
        </a:p>
      </dgm:t>
    </dgm:pt>
    <dgm:pt modelId="{40F9F826-4522-4C9B-B4D3-C6A0E26192D3}" type="sibTrans" cxnId="{47B63480-66F3-4E96-994A-64932B99CE40}">
      <dgm:prSet/>
      <dgm:spPr/>
      <dgm:t>
        <a:bodyPr/>
        <a:lstStyle/>
        <a:p>
          <a:endParaRPr lang="it-IT"/>
        </a:p>
      </dgm:t>
    </dgm:pt>
    <dgm:pt modelId="{D68EF097-6F97-4460-90A9-221FA37BD518}" type="pres">
      <dgm:prSet presAssocID="{B9E12D62-3BE9-407F-8CC7-9A52276E549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D45B36-7AB9-47B1-BAE1-5A2174CA79D7}" type="pres">
      <dgm:prSet presAssocID="{2E16C83F-DB3A-4DA8-AF63-877170750E55}" presName="roof" presStyleLbl="dkBgShp" presStyleIdx="0" presStyleCnt="2"/>
      <dgm:spPr/>
      <dgm:t>
        <a:bodyPr/>
        <a:lstStyle/>
        <a:p>
          <a:endParaRPr lang="it-IT"/>
        </a:p>
      </dgm:t>
    </dgm:pt>
    <dgm:pt modelId="{23CC72CF-BA25-4361-A443-88B7E4FFDE39}" type="pres">
      <dgm:prSet presAssocID="{2E16C83F-DB3A-4DA8-AF63-877170750E55}" presName="pillars" presStyleCnt="0"/>
      <dgm:spPr/>
    </dgm:pt>
    <dgm:pt modelId="{910B8BE4-C12C-48A4-A627-C0ADA5DB9611}" type="pres">
      <dgm:prSet presAssocID="{2E16C83F-DB3A-4DA8-AF63-877170750E55}" presName="pillar1" presStyleLbl="node1" presStyleIdx="0" presStyleCnt="3" custScaleX="99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00D62B-4660-4803-9B64-0CC35E731F65}" type="pres">
      <dgm:prSet presAssocID="{9DFBC7B4-68EA-4EF3-AFD1-1A12C536FFA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48D38A-98E2-4F18-9AEE-17C9E4CD6B8C}" type="pres">
      <dgm:prSet presAssocID="{D6F6E530-45AC-4B9D-9BA2-57ED763BCAF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B880A0-0AF8-454F-BEBB-72BC102CD5F5}" type="pres">
      <dgm:prSet presAssocID="{2E16C83F-DB3A-4DA8-AF63-877170750E55}" presName="base" presStyleLbl="dkBgShp" presStyleIdx="1" presStyleCnt="2"/>
      <dgm:spPr/>
    </dgm:pt>
  </dgm:ptLst>
  <dgm:cxnLst>
    <dgm:cxn modelId="{BF5F6076-01A4-44A9-8094-C8C2DF90895E}" srcId="{2E16C83F-DB3A-4DA8-AF63-877170750E55}" destId="{7DB8CF48-237F-4158-8DC3-59F6A25A4C3A}" srcOrd="0" destOrd="0" parTransId="{7293F3DA-5F6A-4F14-B0AC-5AFA673EA02D}" sibTransId="{4390BB15-DBB1-41EE-B1BE-F728918522FE}"/>
    <dgm:cxn modelId="{F2E24B6D-169C-4D58-9AE3-F2DBB32B0015}" type="presOf" srcId="{D6F6E530-45AC-4B9D-9BA2-57ED763BCAF3}" destId="{2A48D38A-98E2-4F18-9AEE-17C9E4CD6B8C}" srcOrd="0" destOrd="0" presId="urn:microsoft.com/office/officeart/2005/8/layout/hList3"/>
    <dgm:cxn modelId="{9981642C-61EF-4528-A825-28A9CA84C3B7}" type="presOf" srcId="{7DB8CF48-237F-4158-8DC3-59F6A25A4C3A}" destId="{910B8BE4-C12C-48A4-A627-C0ADA5DB9611}" srcOrd="0" destOrd="0" presId="urn:microsoft.com/office/officeart/2005/8/layout/hList3"/>
    <dgm:cxn modelId="{1CA748E0-B84D-44E4-8BC0-E1A680A2C06E}" type="presOf" srcId="{B9E12D62-3BE9-407F-8CC7-9A52276E549F}" destId="{D68EF097-6F97-4460-90A9-221FA37BD518}" srcOrd="0" destOrd="0" presId="urn:microsoft.com/office/officeart/2005/8/layout/hList3"/>
    <dgm:cxn modelId="{9E1456CC-3F78-4678-A67A-1EAC0229C4FD}" type="presOf" srcId="{9DFBC7B4-68EA-4EF3-AFD1-1A12C536FFAF}" destId="{1900D62B-4660-4803-9B64-0CC35E731F65}" srcOrd="0" destOrd="0" presId="urn:microsoft.com/office/officeart/2005/8/layout/hList3"/>
    <dgm:cxn modelId="{7F6D4F98-D9C4-45C1-9023-B3C230437AC8}" srcId="{B9E12D62-3BE9-407F-8CC7-9A52276E549F}" destId="{2E16C83F-DB3A-4DA8-AF63-877170750E55}" srcOrd="0" destOrd="0" parTransId="{E22AA685-95A5-4A85-A8BB-10D65680CE90}" sibTransId="{15BE6ECD-7412-4AA9-AE14-0EFE57486272}"/>
    <dgm:cxn modelId="{F1282ED3-151E-48AF-9652-C330301BF3CA}" srcId="{B9E12D62-3BE9-407F-8CC7-9A52276E549F}" destId="{4B05EEB4-3506-4AC9-8C8C-BE76E4C4EE9E}" srcOrd="1" destOrd="0" parTransId="{A98D7955-DADE-480F-9C84-0C080A7C56CB}" sibTransId="{D8CF7379-9A4F-436A-9FDB-B29C7155F0B6}"/>
    <dgm:cxn modelId="{FF5FC2B7-11BB-43DB-BBC4-E6CD2D7B2C53}" type="presOf" srcId="{2E16C83F-DB3A-4DA8-AF63-877170750E55}" destId="{D8D45B36-7AB9-47B1-BAE1-5A2174CA79D7}" srcOrd="0" destOrd="0" presId="urn:microsoft.com/office/officeart/2005/8/layout/hList3"/>
    <dgm:cxn modelId="{331AE6CB-23E5-411B-9136-FF9917996D72}" srcId="{2E16C83F-DB3A-4DA8-AF63-877170750E55}" destId="{9DFBC7B4-68EA-4EF3-AFD1-1A12C536FFAF}" srcOrd="1" destOrd="0" parTransId="{3F9047F7-987A-4464-9409-EAC580B94850}" sibTransId="{C8861608-9F4E-482A-B875-CF0E5697AC18}"/>
    <dgm:cxn modelId="{47B63480-66F3-4E96-994A-64932B99CE40}" srcId="{2E16C83F-DB3A-4DA8-AF63-877170750E55}" destId="{D6F6E530-45AC-4B9D-9BA2-57ED763BCAF3}" srcOrd="2" destOrd="0" parTransId="{1FBCFB69-597A-43C1-84A2-4C76C59E265B}" sibTransId="{40F9F826-4522-4C9B-B4D3-C6A0E26192D3}"/>
    <dgm:cxn modelId="{E2D8EF8D-ED1A-4732-B89A-FF846EA2A166}" type="presParOf" srcId="{D68EF097-6F97-4460-90A9-221FA37BD518}" destId="{D8D45B36-7AB9-47B1-BAE1-5A2174CA79D7}" srcOrd="0" destOrd="0" presId="urn:microsoft.com/office/officeart/2005/8/layout/hList3"/>
    <dgm:cxn modelId="{804455E9-F8E7-456D-A17A-77B931B20841}" type="presParOf" srcId="{D68EF097-6F97-4460-90A9-221FA37BD518}" destId="{23CC72CF-BA25-4361-A443-88B7E4FFDE39}" srcOrd="1" destOrd="0" presId="urn:microsoft.com/office/officeart/2005/8/layout/hList3"/>
    <dgm:cxn modelId="{F0AC0606-F229-4D37-A2B6-963B9C05C432}" type="presParOf" srcId="{23CC72CF-BA25-4361-A443-88B7E4FFDE39}" destId="{910B8BE4-C12C-48A4-A627-C0ADA5DB9611}" srcOrd="0" destOrd="0" presId="urn:microsoft.com/office/officeart/2005/8/layout/hList3"/>
    <dgm:cxn modelId="{D12FD49E-C281-4BC7-82D3-4D2F00D5D2F8}" type="presParOf" srcId="{23CC72CF-BA25-4361-A443-88B7E4FFDE39}" destId="{1900D62B-4660-4803-9B64-0CC35E731F65}" srcOrd="1" destOrd="0" presId="urn:microsoft.com/office/officeart/2005/8/layout/hList3"/>
    <dgm:cxn modelId="{D13B30DD-A638-4C89-A38C-B7E2DDF5A976}" type="presParOf" srcId="{23CC72CF-BA25-4361-A443-88B7E4FFDE39}" destId="{2A48D38A-98E2-4F18-9AEE-17C9E4CD6B8C}" srcOrd="2" destOrd="0" presId="urn:microsoft.com/office/officeart/2005/8/layout/hList3"/>
    <dgm:cxn modelId="{D66B18BA-C7E1-4883-BADA-F379FB9DDFCA}" type="presParOf" srcId="{D68EF097-6F97-4460-90A9-221FA37BD518}" destId="{B6B880A0-0AF8-454F-BEBB-72BC102CD5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6E4F6-CD17-42E0-9420-A7326F2AFD55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216EB679-5294-4313-B840-6673919A2536}">
      <dgm:prSet phldrT="[Testo]" custT="1"/>
      <dgm:spPr/>
      <dgm:t>
        <a:bodyPr/>
        <a:lstStyle/>
        <a:p>
          <a:r>
            <a:rPr lang="it-IT" sz="1600" b="1" smtClean="0">
              <a:latin typeface="Comic Sans MS" pitchFamily="66" charset="0"/>
            </a:rPr>
            <a:t>Seme triploide da schiuditoio francese</a:t>
          </a:r>
          <a:endParaRPr lang="it-IT" sz="1600" b="1" dirty="0">
            <a:latin typeface="Comic Sans MS" pitchFamily="66" charset="0"/>
          </a:endParaRPr>
        </a:p>
      </dgm:t>
    </dgm:pt>
    <dgm:pt modelId="{6DC66845-6BE2-456C-B9BC-BD6C8100BF57}" type="parTrans" cxnId="{6059F0E6-777E-4D19-99D0-A13A18382E61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A36BD1F3-69C2-4045-9367-BA15365AEA93}" type="sibTrans" cxnId="{6059F0E6-777E-4D19-99D0-A13A18382E61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A7112346-FCCB-4248-9FCC-FFA89F97DD46}">
      <dgm:prSet phldrT="[Testo]" custT="1"/>
      <dgm:spPr/>
      <dgm:t>
        <a:bodyPr/>
        <a:lstStyle/>
        <a:p>
          <a:r>
            <a:rPr lang="it-IT" sz="1600" b="1" dirty="0" err="1" smtClean="0">
              <a:latin typeface="Comic Sans MS" pitchFamily="66" charset="0"/>
            </a:rPr>
            <a:t>Preingrasso</a:t>
          </a:r>
          <a:r>
            <a:rPr lang="it-IT" sz="1600" b="1" dirty="0" smtClean="0">
              <a:latin typeface="Comic Sans MS" pitchFamily="66" charset="0"/>
            </a:rPr>
            <a:t> in lanterne cinesi</a:t>
          </a:r>
          <a:endParaRPr lang="it-IT" sz="1600" b="1" dirty="0">
            <a:latin typeface="Comic Sans MS" pitchFamily="66" charset="0"/>
          </a:endParaRPr>
        </a:p>
      </dgm:t>
    </dgm:pt>
    <dgm:pt modelId="{31FCFCE8-7361-4297-9C70-DE833ECD3698}" type="parTrans" cxnId="{20B49C53-CA80-4850-BBAE-5787CFD06849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82F69397-6325-4F61-BD66-DC6D2F91AF5C}" type="sibTrans" cxnId="{20B49C53-CA80-4850-BBAE-5787CFD06849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D785E348-A33A-4900-BCC4-CA353BF099DD}">
      <dgm:prSet phldrT="[Testo]" custT="1"/>
      <dgm:spPr/>
      <dgm:t>
        <a:bodyPr/>
        <a:lstStyle/>
        <a:p>
          <a:r>
            <a:rPr lang="it-IT" sz="1600" b="1" smtClean="0">
              <a:latin typeface="Comic Sans MS" pitchFamily="66" charset="0"/>
            </a:rPr>
            <a:t>Packaging  centro di spedizione</a:t>
          </a:r>
          <a:endParaRPr lang="it-IT" sz="1600" b="1" dirty="0">
            <a:latin typeface="Comic Sans MS" pitchFamily="66" charset="0"/>
          </a:endParaRPr>
        </a:p>
      </dgm:t>
    </dgm:pt>
    <dgm:pt modelId="{8F555902-1C70-492F-AFE6-136DF8EC68FF}" type="parTrans" cxnId="{774ABE65-0BB4-44F4-AF55-6DD65CE7630F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37B9A286-682D-4D23-B0CE-647A8309E7FC}" type="sibTrans" cxnId="{774ABE65-0BB4-44F4-AF55-6DD65CE7630F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EAB5C91D-8469-4F5A-A941-A6BAC32D72DF}">
      <dgm:prSet phldrT="[Testo]" custT="1"/>
      <dgm:spPr/>
      <dgm:t>
        <a:bodyPr/>
        <a:lstStyle/>
        <a:p>
          <a:r>
            <a:rPr lang="it-IT" sz="1600" b="1" smtClean="0">
              <a:latin typeface="Comic Sans MS" pitchFamily="66" charset="0"/>
            </a:rPr>
            <a:t>Innesto su corde e ingrasso fino a taglia commerciale</a:t>
          </a:r>
          <a:endParaRPr lang="it-IT" sz="1600" b="1" dirty="0">
            <a:latin typeface="Comic Sans MS" pitchFamily="66" charset="0"/>
          </a:endParaRPr>
        </a:p>
      </dgm:t>
    </dgm:pt>
    <dgm:pt modelId="{1DFAF648-6049-4CC4-B3B4-75918DB2E817}" type="parTrans" cxnId="{501B0F92-B903-4DD7-B65E-E9CE2BB5EEDF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4EFFB917-EAA5-4147-8FA5-CC7E0C4CD664}" type="sibTrans" cxnId="{501B0F92-B903-4DD7-B65E-E9CE2BB5EEDF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ABAFA692-B95C-4E7A-9877-7CC9B55E167C}">
      <dgm:prSet phldrT="[Testo]" custT="1"/>
      <dgm:spPr/>
      <dgm:t>
        <a:bodyPr/>
        <a:lstStyle/>
        <a:p>
          <a:r>
            <a:rPr lang="it-IT" sz="1600" b="1" smtClean="0">
              <a:latin typeface="Comic Sans MS" pitchFamily="66" charset="0"/>
            </a:rPr>
            <a:t>Raccolta e sgranatura</a:t>
          </a:r>
          <a:endParaRPr lang="it-IT" sz="1600" b="1" dirty="0">
            <a:latin typeface="Comic Sans MS" pitchFamily="66" charset="0"/>
          </a:endParaRPr>
        </a:p>
      </dgm:t>
    </dgm:pt>
    <dgm:pt modelId="{DA19F599-8B20-4B2C-BE37-0A21012BFC2D}" type="parTrans" cxnId="{09A2E171-8B7D-49C7-8999-374FD4A9C8F7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43CEA463-B61F-4214-B4DF-0EDA83588D49}" type="sibTrans" cxnId="{09A2E171-8B7D-49C7-8999-374FD4A9C8F7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98031719-D6D3-48A4-BFE0-984A1BDA19FF}">
      <dgm:prSet phldrT="[Testo]"/>
      <dgm:spPr/>
      <dgm:t>
        <a:bodyPr/>
        <a:lstStyle/>
        <a:p>
          <a:endParaRPr lang="it-IT" sz="1600" b="1" dirty="0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EB328473-5CCC-44EC-8D76-23ACF66DA96F}" type="parTrans" cxnId="{21B6FAB8-5C3B-46DA-8F15-5B5E80172282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8E211B4F-B4C1-4487-98B6-C801A61A01F8}" type="sibTrans" cxnId="{21B6FAB8-5C3B-46DA-8F15-5B5E80172282}">
      <dgm:prSet/>
      <dgm:spPr/>
      <dgm:t>
        <a:bodyPr/>
        <a:lstStyle/>
        <a:p>
          <a:endParaRPr lang="it-IT" sz="1600" b="1">
            <a:solidFill>
              <a:schemeClr val="accent2">
                <a:lumMod val="75000"/>
              </a:schemeClr>
            </a:solidFill>
            <a:latin typeface="Comic Sans MS" pitchFamily="66" charset="0"/>
          </a:endParaRPr>
        </a:p>
      </dgm:t>
    </dgm:pt>
    <dgm:pt modelId="{53CA9C0F-10D8-4D9F-877A-B6A4EA938DF1}" type="pres">
      <dgm:prSet presAssocID="{4C66E4F6-CD17-42E0-9420-A7326F2AFD55}" presName="arrowDiagram" presStyleCnt="0">
        <dgm:presLayoutVars>
          <dgm:chMax val="5"/>
          <dgm:dir/>
          <dgm:resizeHandles val="exact"/>
        </dgm:presLayoutVars>
      </dgm:prSet>
      <dgm:spPr/>
    </dgm:pt>
    <dgm:pt modelId="{5C36A8AA-5390-4053-9E92-EF55A7CCC2B5}" type="pres">
      <dgm:prSet presAssocID="{4C66E4F6-CD17-42E0-9420-A7326F2AFD55}" presName="arrow" presStyleLbl="bgShp" presStyleIdx="0" presStyleCnt="1"/>
      <dgm:spPr/>
    </dgm:pt>
    <dgm:pt modelId="{D70A6F46-87EB-476A-B049-9FA42EC22D5B}" type="pres">
      <dgm:prSet presAssocID="{4C66E4F6-CD17-42E0-9420-A7326F2AFD55}" presName="arrowDiagram5" presStyleCnt="0"/>
      <dgm:spPr/>
    </dgm:pt>
    <dgm:pt modelId="{8AACA5FE-FCAE-410D-B845-296B26FF1636}" type="pres">
      <dgm:prSet presAssocID="{216EB679-5294-4313-B840-6673919A2536}" presName="bullet5a" presStyleLbl="node1" presStyleIdx="0" presStyleCnt="5"/>
      <dgm:spPr/>
    </dgm:pt>
    <dgm:pt modelId="{C4E698D6-1CD6-46CC-8DCC-E4FA5CCF58B1}" type="pres">
      <dgm:prSet presAssocID="{216EB679-5294-4313-B840-6673919A2536}" presName="textBox5a" presStyleLbl="revTx" presStyleIdx="0" presStyleCnt="5" custScaleX="203070">
        <dgm:presLayoutVars>
          <dgm:bulletEnabled val="1"/>
        </dgm:presLayoutVars>
      </dgm:prSet>
      <dgm:spPr/>
    </dgm:pt>
    <dgm:pt modelId="{8C73CB23-6A19-4FA9-9B01-D7A1AC185F90}" type="pres">
      <dgm:prSet presAssocID="{A7112346-FCCB-4248-9FCC-FFA89F97DD46}" presName="bullet5b" presStyleLbl="node1" presStyleIdx="1" presStyleCnt="5"/>
      <dgm:spPr/>
    </dgm:pt>
    <dgm:pt modelId="{0DF9003D-45E5-415D-8B8D-4ACF9EDAD495}" type="pres">
      <dgm:prSet presAssocID="{A7112346-FCCB-4248-9FCC-FFA89F97DD46}" presName="textBox5b" presStyleLbl="revTx" presStyleIdx="1" presStyleCnt="5" custScaleX="147962" custScaleY="33042" custLinFactNeighborX="-50385" custLinFactNeighborY="-28980">
        <dgm:presLayoutVars>
          <dgm:bulletEnabled val="1"/>
        </dgm:presLayoutVars>
      </dgm:prSet>
      <dgm:spPr/>
    </dgm:pt>
    <dgm:pt modelId="{09FFAAB8-7BC5-4BFC-BE05-55580A8F56DC}" type="pres">
      <dgm:prSet presAssocID="{EAB5C91D-8469-4F5A-A941-A6BAC32D72DF}" presName="bullet5c" presStyleLbl="node1" presStyleIdx="2" presStyleCnt="5"/>
      <dgm:spPr/>
    </dgm:pt>
    <dgm:pt modelId="{78C91F4F-D752-4A72-9B60-4931F89A0FBF}" type="pres">
      <dgm:prSet presAssocID="{EAB5C91D-8469-4F5A-A941-A6BAC32D72DF}" presName="textBox5c" presStyleLbl="revTx" presStyleIdx="2" presStyleCnt="5" custScaleX="150711" custScaleY="33368" custLinFactNeighborX="1885" custLinFactNeighborY="-25313">
        <dgm:presLayoutVars>
          <dgm:bulletEnabled val="1"/>
        </dgm:presLayoutVars>
      </dgm:prSet>
      <dgm:spPr/>
    </dgm:pt>
    <dgm:pt modelId="{25E0AF28-F07D-4BC7-A3AE-27091981CF34}" type="pres">
      <dgm:prSet presAssocID="{ABAFA692-B95C-4E7A-9877-7CC9B55E167C}" presName="bullet5d" presStyleLbl="node1" presStyleIdx="3" presStyleCnt="5"/>
      <dgm:spPr/>
    </dgm:pt>
    <dgm:pt modelId="{8DDB6404-84B2-4D45-90E9-6E0F6C0A08A7}" type="pres">
      <dgm:prSet presAssocID="{ABAFA692-B95C-4E7A-9877-7CC9B55E167C}" presName="textBox5d" presStyleLbl="revTx" presStyleIdx="3" presStyleCnt="5" custScaleX="146808" custScaleY="16799" custLinFactNeighborY="-38107">
        <dgm:presLayoutVars>
          <dgm:bulletEnabled val="1"/>
        </dgm:presLayoutVars>
      </dgm:prSet>
      <dgm:spPr/>
    </dgm:pt>
    <dgm:pt modelId="{8DA44819-9FF3-4399-9DA4-87FEF84810A4}" type="pres">
      <dgm:prSet presAssocID="{D785E348-A33A-4900-BCC4-CA353BF099DD}" presName="bullet5e" presStyleLbl="node1" presStyleIdx="4" presStyleCnt="5"/>
      <dgm:spPr/>
    </dgm:pt>
    <dgm:pt modelId="{7D7D8D8B-5894-482A-8B69-0516C13C18D7}" type="pres">
      <dgm:prSet presAssocID="{D785E348-A33A-4900-BCC4-CA353BF099DD}" presName="textBox5e" presStyleLbl="revTx" presStyleIdx="4" presStyleCnt="5" custScaleX="164893" custScaleY="19635" custLinFactNeighborY="-335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5E2DC8-76C5-4AC5-A94D-67CDE94EBC2D}" type="presOf" srcId="{4C66E4F6-CD17-42E0-9420-A7326F2AFD55}" destId="{53CA9C0F-10D8-4D9F-877A-B6A4EA938DF1}" srcOrd="0" destOrd="0" presId="urn:microsoft.com/office/officeart/2005/8/layout/arrow2"/>
    <dgm:cxn modelId="{4CDD5F82-4725-4F82-A79D-EC089FE19E9C}" type="presOf" srcId="{EAB5C91D-8469-4F5A-A941-A6BAC32D72DF}" destId="{78C91F4F-D752-4A72-9B60-4931F89A0FBF}" srcOrd="0" destOrd="0" presId="urn:microsoft.com/office/officeart/2005/8/layout/arrow2"/>
    <dgm:cxn modelId="{79F57821-DEC2-4F93-AEB7-4348FD4722F9}" type="presOf" srcId="{A7112346-FCCB-4248-9FCC-FFA89F97DD46}" destId="{0DF9003D-45E5-415D-8B8D-4ACF9EDAD495}" srcOrd="0" destOrd="0" presId="urn:microsoft.com/office/officeart/2005/8/layout/arrow2"/>
    <dgm:cxn modelId="{20B49C53-CA80-4850-BBAE-5787CFD06849}" srcId="{4C66E4F6-CD17-42E0-9420-A7326F2AFD55}" destId="{A7112346-FCCB-4248-9FCC-FFA89F97DD46}" srcOrd="1" destOrd="0" parTransId="{31FCFCE8-7361-4297-9C70-DE833ECD3698}" sibTransId="{82F69397-6325-4F61-BD66-DC6D2F91AF5C}"/>
    <dgm:cxn modelId="{6059F0E6-777E-4D19-99D0-A13A18382E61}" srcId="{4C66E4F6-CD17-42E0-9420-A7326F2AFD55}" destId="{216EB679-5294-4313-B840-6673919A2536}" srcOrd="0" destOrd="0" parTransId="{6DC66845-6BE2-456C-B9BC-BD6C8100BF57}" sibTransId="{A36BD1F3-69C2-4045-9367-BA15365AEA93}"/>
    <dgm:cxn modelId="{61BB6E44-C880-45BD-8D05-2C9DE5DEA207}" type="presOf" srcId="{D785E348-A33A-4900-BCC4-CA353BF099DD}" destId="{7D7D8D8B-5894-482A-8B69-0516C13C18D7}" srcOrd="0" destOrd="0" presId="urn:microsoft.com/office/officeart/2005/8/layout/arrow2"/>
    <dgm:cxn modelId="{449DFCE0-0FE8-4FC3-BD5D-6669DD6ADA9B}" type="presOf" srcId="{216EB679-5294-4313-B840-6673919A2536}" destId="{C4E698D6-1CD6-46CC-8DCC-E4FA5CCF58B1}" srcOrd="0" destOrd="0" presId="urn:microsoft.com/office/officeart/2005/8/layout/arrow2"/>
    <dgm:cxn modelId="{774ABE65-0BB4-44F4-AF55-6DD65CE7630F}" srcId="{4C66E4F6-CD17-42E0-9420-A7326F2AFD55}" destId="{D785E348-A33A-4900-BCC4-CA353BF099DD}" srcOrd="4" destOrd="0" parTransId="{8F555902-1C70-492F-AFE6-136DF8EC68FF}" sibTransId="{37B9A286-682D-4D23-B0CE-647A8309E7FC}"/>
    <dgm:cxn modelId="{F56210C8-0579-4A89-9B2F-5845F8B3E33C}" type="presOf" srcId="{ABAFA692-B95C-4E7A-9877-7CC9B55E167C}" destId="{8DDB6404-84B2-4D45-90E9-6E0F6C0A08A7}" srcOrd="0" destOrd="0" presId="urn:microsoft.com/office/officeart/2005/8/layout/arrow2"/>
    <dgm:cxn modelId="{501B0F92-B903-4DD7-B65E-E9CE2BB5EEDF}" srcId="{4C66E4F6-CD17-42E0-9420-A7326F2AFD55}" destId="{EAB5C91D-8469-4F5A-A941-A6BAC32D72DF}" srcOrd="2" destOrd="0" parTransId="{1DFAF648-6049-4CC4-B3B4-75918DB2E817}" sibTransId="{4EFFB917-EAA5-4147-8FA5-CC7E0C4CD664}"/>
    <dgm:cxn modelId="{21B6FAB8-5C3B-46DA-8F15-5B5E80172282}" srcId="{4C66E4F6-CD17-42E0-9420-A7326F2AFD55}" destId="{98031719-D6D3-48A4-BFE0-984A1BDA19FF}" srcOrd="5" destOrd="0" parTransId="{EB328473-5CCC-44EC-8D76-23ACF66DA96F}" sibTransId="{8E211B4F-B4C1-4487-98B6-C801A61A01F8}"/>
    <dgm:cxn modelId="{09A2E171-8B7D-49C7-8999-374FD4A9C8F7}" srcId="{4C66E4F6-CD17-42E0-9420-A7326F2AFD55}" destId="{ABAFA692-B95C-4E7A-9877-7CC9B55E167C}" srcOrd="3" destOrd="0" parTransId="{DA19F599-8B20-4B2C-BE37-0A21012BFC2D}" sibTransId="{43CEA463-B61F-4214-B4DF-0EDA83588D49}"/>
    <dgm:cxn modelId="{4E9EAD0A-3077-4A60-9CC6-839A616C75A7}" type="presParOf" srcId="{53CA9C0F-10D8-4D9F-877A-B6A4EA938DF1}" destId="{5C36A8AA-5390-4053-9E92-EF55A7CCC2B5}" srcOrd="0" destOrd="0" presId="urn:microsoft.com/office/officeart/2005/8/layout/arrow2"/>
    <dgm:cxn modelId="{CC89F1C9-EA89-4D6F-9B8C-81D291400BB5}" type="presParOf" srcId="{53CA9C0F-10D8-4D9F-877A-B6A4EA938DF1}" destId="{D70A6F46-87EB-476A-B049-9FA42EC22D5B}" srcOrd="1" destOrd="0" presId="urn:microsoft.com/office/officeart/2005/8/layout/arrow2"/>
    <dgm:cxn modelId="{B8C1ACBB-9D63-48F8-B24B-5D014745A424}" type="presParOf" srcId="{D70A6F46-87EB-476A-B049-9FA42EC22D5B}" destId="{8AACA5FE-FCAE-410D-B845-296B26FF1636}" srcOrd="0" destOrd="0" presId="urn:microsoft.com/office/officeart/2005/8/layout/arrow2"/>
    <dgm:cxn modelId="{0874B817-D207-4B64-B01F-D3F3D0EB3F8C}" type="presParOf" srcId="{D70A6F46-87EB-476A-B049-9FA42EC22D5B}" destId="{C4E698D6-1CD6-46CC-8DCC-E4FA5CCF58B1}" srcOrd="1" destOrd="0" presId="urn:microsoft.com/office/officeart/2005/8/layout/arrow2"/>
    <dgm:cxn modelId="{73DE3E7C-47EB-41AD-A489-207898ECE034}" type="presParOf" srcId="{D70A6F46-87EB-476A-B049-9FA42EC22D5B}" destId="{8C73CB23-6A19-4FA9-9B01-D7A1AC185F90}" srcOrd="2" destOrd="0" presId="urn:microsoft.com/office/officeart/2005/8/layout/arrow2"/>
    <dgm:cxn modelId="{19066944-973A-48B8-BAA4-6ABCDD28C1A9}" type="presParOf" srcId="{D70A6F46-87EB-476A-B049-9FA42EC22D5B}" destId="{0DF9003D-45E5-415D-8B8D-4ACF9EDAD495}" srcOrd="3" destOrd="0" presId="urn:microsoft.com/office/officeart/2005/8/layout/arrow2"/>
    <dgm:cxn modelId="{7C0BD302-9298-4F4A-BD01-D37B36DB0B2E}" type="presParOf" srcId="{D70A6F46-87EB-476A-B049-9FA42EC22D5B}" destId="{09FFAAB8-7BC5-4BFC-BE05-55580A8F56DC}" srcOrd="4" destOrd="0" presId="urn:microsoft.com/office/officeart/2005/8/layout/arrow2"/>
    <dgm:cxn modelId="{856697BE-16A1-406C-B9A1-688E558AB6EB}" type="presParOf" srcId="{D70A6F46-87EB-476A-B049-9FA42EC22D5B}" destId="{78C91F4F-D752-4A72-9B60-4931F89A0FBF}" srcOrd="5" destOrd="0" presId="urn:microsoft.com/office/officeart/2005/8/layout/arrow2"/>
    <dgm:cxn modelId="{83DE34A6-1E72-4BF1-BB0A-143BBDEF1860}" type="presParOf" srcId="{D70A6F46-87EB-476A-B049-9FA42EC22D5B}" destId="{25E0AF28-F07D-4BC7-A3AE-27091981CF34}" srcOrd="6" destOrd="0" presId="urn:microsoft.com/office/officeart/2005/8/layout/arrow2"/>
    <dgm:cxn modelId="{2AA166FC-FF66-4540-8B6C-3664BD5A5523}" type="presParOf" srcId="{D70A6F46-87EB-476A-B049-9FA42EC22D5B}" destId="{8DDB6404-84B2-4D45-90E9-6E0F6C0A08A7}" srcOrd="7" destOrd="0" presId="urn:microsoft.com/office/officeart/2005/8/layout/arrow2"/>
    <dgm:cxn modelId="{8BE9F241-D61D-4368-A852-63AEFFD5CD01}" type="presParOf" srcId="{D70A6F46-87EB-476A-B049-9FA42EC22D5B}" destId="{8DA44819-9FF3-4399-9DA4-87FEF84810A4}" srcOrd="8" destOrd="0" presId="urn:microsoft.com/office/officeart/2005/8/layout/arrow2"/>
    <dgm:cxn modelId="{7AEF93FE-19BB-423D-A3AE-943575948D67}" type="presParOf" srcId="{D70A6F46-87EB-476A-B049-9FA42EC22D5B}" destId="{7D7D8D8B-5894-482A-8B69-0516C13C18D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45B36-7AB9-47B1-BAE1-5A2174CA79D7}">
      <dsp:nvSpPr>
        <dsp:cNvPr id="0" name=""/>
        <dsp:cNvSpPr/>
      </dsp:nvSpPr>
      <dsp:spPr>
        <a:xfrm>
          <a:off x="0" y="0"/>
          <a:ext cx="8715436" cy="16502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 val="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/>
            <a:t>Le zone adibite a molluschicoltura sono classificate dalla normativa in base ai requisiti microbiologici previsti per i molluschi in acque A oppure acque B </a:t>
          </a:r>
          <a:endParaRPr lang="it-IT" sz="3100" kern="1200" dirty="0"/>
        </a:p>
      </dsp:txBody>
      <dsp:txXfrm>
        <a:off x="0" y="0"/>
        <a:ext cx="8715436" cy="1650217"/>
      </dsp:txXfrm>
    </dsp:sp>
    <dsp:sp modelId="{910B8BE4-C12C-48A4-A627-C0ADA5DB9611}">
      <dsp:nvSpPr>
        <dsp:cNvPr id="0" name=""/>
        <dsp:cNvSpPr/>
      </dsp:nvSpPr>
      <dsp:spPr>
        <a:xfrm>
          <a:off x="5285" y="1650217"/>
          <a:ext cx="2900247" cy="3465457"/>
        </a:xfrm>
        <a:prstGeom prst="rect">
          <a:avLst/>
        </a:prstGeom>
        <a:solidFill>
          <a:schemeClr val="accent4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kern="1200" dirty="0" smtClean="0"/>
            <a:t>La direttiva europea 91/492/CEE fissa i parametri sanitari da seguire riguardo alla raccolta, alla manipolazione, alla conservazione, al trasporto e alla conservazione dei molluschi bivalvi vivi. Prima della vendita, le zone di provenienza (allevamento o pesca professionale) devono essere classificate in base alla concentrazione di indicatori di inquinamento microbiologico rilevati nei molluschi.</a:t>
          </a:r>
          <a:endParaRPr lang="it-IT" sz="1500" kern="1200" dirty="0"/>
        </a:p>
      </dsp:txBody>
      <dsp:txXfrm>
        <a:off x="5285" y="1650217"/>
        <a:ext cx="2900247" cy="3465457"/>
      </dsp:txXfrm>
    </dsp:sp>
    <dsp:sp modelId="{1900D62B-4660-4803-9B64-0CC35E731F65}">
      <dsp:nvSpPr>
        <dsp:cNvPr id="0" name=""/>
        <dsp:cNvSpPr/>
      </dsp:nvSpPr>
      <dsp:spPr>
        <a:xfrm>
          <a:off x="2905533" y="1650217"/>
          <a:ext cx="2902308" cy="3465457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rgbClr val="FFFF99"/>
              </a:solidFill>
            </a:rPr>
            <a:t>Categoria A</a:t>
          </a:r>
          <a:r>
            <a:rPr lang="it-IT" sz="1500" b="0" kern="1200" dirty="0" smtClean="0"/>
            <a:t>, se l’</a:t>
          </a:r>
          <a:r>
            <a:rPr lang="it-IT" sz="1500" b="0" i="1" kern="1200" dirty="0" err="1" smtClean="0"/>
            <a:t>Escherichia</a:t>
          </a:r>
          <a:r>
            <a:rPr lang="it-IT" sz="1500" b="0" i="1" kern="1200" dirty="0" smtClean="0"/>
            <a:t> coli</a:t>
          </a:r>
          <a:r>
            <a:rPr lang="it-IT" sz="1500" b="0" kern="1200" dirty="0" smtClean="0"/>
            <a:t> non supera i 230 </a:t>
          </a:r>
          <a:r>
            <a:rPr lang="it-IT" sz="1500" b="0" kern="1200" dirty="0" err="1" smtClean="0"/>
            <a:t>ufc</a:t>
          </a:r>
          <a:r>
            <a:rPr lang="it-IT" sz="1500" b="0" kern="1200" dirty="0" smtClean="0"/>
            <a:t> (</a:t>
          </a:r>
          <a:r>
            <a:rPr lang="it-IT" sz="1500" b="0" kern="1200" dirty="0" err="1" smtClean="0"/>
            <a:t>ufc</a:t>
          </a:r>
          <a:r>
            <a:rPr lang="it-IT" sz="1500" b="0" kern="1200" dirty="0" smtClean="0"/>
            <a:t> = unità formanti colonie) per 100 grammi e se la Salmonella è assente su 25 grammi di polpa e liquido intervalvare. I mitili provenienti da queste aree possono andare subito sul mercato.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rgbClr val="FFFF99"/>
              </a:solidFill>
            </a:rPr>
            <a:t>Categoria B</a:t>
          </a:r>
          <a:r>
            <a:rPr lang="it-IT" sz="1500" b="0" kern="1200" dirty="0" smtClean="0"/>
            <a:t>, se il contenuto di l’</a:t>
          </a:r>
          <a:r>
            <a:rPr lang="it-IT" sz="1500" b="0" kern="1200" dirty="0" err="1" smtClean="0"/>
            <a:t>Escherichia</a:t>
          </a:r>
          <a:r>
            <a:rPr lang="it-IT" sz="1500" b="0" kern="1200" dirty="0" smtClean="0"/>
            <a:t> coli rientra </a:t>
          </a:r>
          <a:r>
            <a:rPr lang="it-IT" sz="1500" b="1" kern="1200" dirty="0" smtClean="0"/>
            <a:t>fra</a:t>
          </a:r>
          <a:r>
            <a:rPr lang="it-IT" sz="1500" b="0" kern="1200" dirty="0" smtClean="0"/>
            <a:t> i 230 e i 4600 </a:t>
          </a:r>
          <a:r>
            <a:rPr lang="it-IT" sz="1500" b="0" kern="1200" dirty="0" err="1" smtClean="0"/>
            <a:t>ufc</a:t>
          </a:r>
          <a:r>
            <a:rPr lang="it-IT" sz="1500" b="0" kern="1200" dirty="0" smtClean="0"/>
            <a:t> per 100 grammi. Prima della commercializzazione, le cozze delle zone B devono essere sottoposte a un periodo di depurazione in appositi impianti.</a:t>
          </a:r>
          <a:endParaRPr lang="it-IT" sz="1500" kern="1200" dirty="0"/>
        </a:p>
      </dsp:txBody>
      <dsp:txXfrm>
        <a:off x="2905533" y="1650217"/>
        <a:ext cx="2902308" cy="3465457"/>
      </dsp:txXfrm>
    </dsp:sp>
    <dsp:sp modelId="{2A48D38A-98E2-4F18-9AEE-17C9E4CD6B8C}">
      <dsp:nvSpPr>
        <dsp:cNvPr id="0" name=""/>
        <dsp:cNvSpPr/>
      </dsp:nvSpPr>
      <dsp:spPr>
        <a:xfrm>
          <a:off x="5807841" y="1650217"/>
          <a:ext cx="2902308" cy="346545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 val="2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R="0" lvl="0" algn="ctr" defTabSz="6223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it-IT" sz="1400" b="1" kern="1200" dirty="0" smtClean="0"/>
            <a:t>LAGUNA </a:t>
          </a:r>
          <a:r>
            <a:rPr lang="it-IT" sz="1400" b="1" kern="1200" dirty="0" err="1" smtClean="0"/>
            <a:t>DI</a:t>
          </a:r>
          <a:r>
            <a:rPr lang="it-IT" sz="1400" b="1" kern="1200" dirty="0" smtClean="0"/>
            <a:t> VARANO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/>
            <a:t>Il confezionamento diretto dei bivalvi, provenienti dalla laguna di Varano, è consentito in quanto le sue acque sono state classificate come A, tranne che nelle aree in corrispondenza delle fonti di contaminazione classificate come B (DGR786/99) secondo quanto riportato da REGIONE PUGLIA ( Area per la promozione della Salute, delle persone e delle Pari Opportunità Servizio Programmazione Assistenza Territoriale e Prevenzione Ufficio 2 (Sanità Veterinaria) 5 Febbraio 2013.</a:t>
          </a:r>
          <a:endParaRPr lang="it-IT" sz="1400" kern="1200" dirty="0"/>
        </a:p>
      </dsp:txBody>
      <dsp:txXfrm>
        <a:off x="5807841" y="1650217"/>
        <a:ext cx="2902308" cy="3465457"/>
      </dsp:txXfrm>
    </dsp:sp>
    <dsp:sp modelId="{B6B880A0-0AF8-454F-BEBB-72BC102CD5F5}">
      <dsp:nvSpPr>
        <dsp:cNvPr id="0" name=""/>
        <dsp:cNvSpPr/>
      </dsp:nvSpPr>
      <dsp:spPr>
        <a:xfrm>
          <a:off x="0" y="5115675"/>
          <a:ext cx="8715436" cy="38505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6A8AA-5390-4053-9E92-EF55A7CCC2B5}">
      <dsp:nvSpPr>
        <dsp:cNvPr id="0" name=""/>
        <dsp:cNvSpPr/>
      </dsp:nvSpPr>
      <dsp:spPr>
        <a:xfrm>
          <a:off x="-232407" y="200024"/>
          <a:ext cx="7162800" cy="44767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ACA5FE-FCAE-410D-B845-296B26FF1636}">
      <dsp:nvSpPr>
        <dsp:cNvPr id="0" name=""/>
        <dsp:cNvSpPr/>
      </dsp:nvSpPr>
      <dsp:spPr>
        <a:xfrm>
          <a:off x="473128" y="3528936"/>
          <a:ext cx="164744" cy="164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698D6-1CD6-46CC-8DCC-E4FA5CCF58B1}">
      <dsp:nvSpPr>
        <dsp:cNvPr id="0" name=""/>
        <dsp:cNvSpPr/>
      </dsp:nvSpPr>
      <dsp:spPr>
        <a:xfrm>
          <a:off x="71933" y="3611308"/>
          <a:ext cx="1905460" cy="1065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latin typeface="Comic Sans MS" pitchFamily="66" charset="0"/>
            </a:rPr>
            <a:t>Seme triploide da schiuditoio francese</a:t>
          </a:r>
          <a:endParaRPr lang="it-IT" sz="1600" b="1" kern="1200" dirty="0">
            <a:latin typeface="Comic Sans MS" pitchFamily="66" charset="0"/>
          </a:endParaRPr>
        </a:p>
      </dsp:txBody>
      <dsp:txXfrm>
        <a:off x="71933" y="3611308"/>
        <a:ext cx="1905460" cy="1065466"/>
      </dsp:txXfrm>
    </dsp:sp>
    <dsp:sp modelId="{8C73CB23-6A19-4FA9-9B01-D7A1AC185F90}">
      <dsp:nvSpPr>
        <dsp:cNvPr id="0" name=""/>
        <dsp:cNvSpPr/>
      </dsp:nvSpPr>
      <dsp:spPr>
        <a:xfrm>
          <a:off x="1364896" y="2672086"/>
          <a:ext cx="257860" cy="2578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9003D-45E5-415D-8B8D-4ACF9EDAD495}">
      <dsp:nvSpPr>
        <dsp:cNvPr id="0" name=""/>
        <dsp:cNvSpPr/>
      </dsp:nvSpPr>
      <dsp:spPr>
        <a:xfrm>
          <a:off x="609596" y="2885407"/>
          <a:ext cx="1759304" cy="61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3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latin typeface="Comic Sans MS" pitchFamily="66" charset="0"/>
            </a:rPr>
            <a:t>Preingrasso</a:t>
          </a:r>
          <a:r>
            <a:rPr lang="it-IT" sz="1600" b="1" kern="1200" dirty="0" smtClean="0">
              <a:latin typeface="Comic Sans MS" pitchFamily="66" charset="0"/>
            </a:rPr>
            <a:t> in lanterne cinesi</a:t>
          </a:r>
          <a:endParaRPr lang="it-IT" sz="1600" b="1" kern="1200" dirty="0">
            <a:latin typeface="Comic Sans MS" pitchFamily="66" charset="0"/>
          </a:endParaRPr>
        </a:p>
      </dsp:txBody>
      <dsp:txXfrm>
        <a:off x="609596" y="2885407"/>
        <a:ext cx="1759304" cy="619788"/>
      </dsp:txXfrm>
    </dsp:sp>
    <dsp:sp modelId="{09FFAAB8-7BC5-4BFC-BE05-55580A8F56DC}">
      <dsp:nvSpPr>
        <dsp:cNvPr id="0" name=""/>
        <dsp:cNvSpPr/>
      </dsp:nvSpPr>
      <dsp:spPr>
        <a:xfrm>
          <a:off x="2510944" y="1988934"/>
          <a:ext cx="343814" cy="3438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91F4F-D752-4A72-9B60-4931F89A0FBF}">
      <dsp:nvSpPr>
        <dsp:cNvPr id="0" name=""/>
        <dsp:cNvSpPr/>
      </dsp:nvSpPr>
      <dsp:spPr>
        <a:xfrm>
          <a:off x="2358390" y="2362191"/>
          <a:ext cx="2083459" cy="839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latin typeface="Comic Sans MS" pitchFamily="66" charset="0"/>
            </a:rPr>
            <a:t>Innesto su corde e ingrasso fino a taglia commerciale</a:t>
          </a:r>
          <a:endParaRPr lang="it-IT" sz="1600" b="1" kern="1200" dirty="0">
            <a:latin typeface="Comic Sans MS" pitchFamily="66" charset="0"/>
          </a:endParaRPr>
        </a:p>
      </dsp:txBody>
      <dsp:txXfrm>
        <a:off x="2358390" y="2362191"/>
        <a:ext cx="2083459" cy="839516"/>
      </dsp:txXfrm>
    </dsp:sp>
    <dsp:sp modelId="{25E0AF28-F07D-4BC7-A3AE-27091981CF34}">
      <dsp:nvSpPr>
        <dsp:cNvPr id="0" name=""/>
        <dsp:cNvSpPr/>
      </dsp:nvSpPr>
      <dsp:spPr>
        <a:xfrm>
          <a:off x="3843225" y="1455305"/>
          <a:ext cx="444093" cy="4440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DB6404-84B2-4D45-90E9-6E0F6C0A08A7}">
      <dsp:nvSpPr>
        <dsp:cNvPr id="0" name=""/>
        <dsp:cNvSpPr/>
      </dsp:nvSpPr>
      <dsp:spPr>
        <a:xfrm>
          <a:off x="3729995" y="1782137"/>
          <a:ext cx="2103112" cy="503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1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latin typeface="Comic Sans MS" pitchFamily="66" charset="0"/>
            </a:rPr>
            <a:t>Raccolta e sgranatura</a:t>
          </a:r>
          <a:endParaRPr lang="it-IT" sz="1600" b="1" kern="1200" dirty="0">
            <a:latin typeface="Comic Sans MS" pitchFamily="66" charset="0"/>
          </a:endParaRPr>
        </a:p>
      </dsp:txBody>
      <dsp:txXfrm>
        <a:off x="3729995" y="1782137"/>
        <a:ext cx="2103112" cy="503872"/>
      </dsp:txXfrm>
    </dsp:sp>
    <dsp:sp modelId="{8DA44819-9FF3-4399-9DA4-87FEF84810A4}">
      <dsp:nvSpPr>
        <dsp:cNvPr id="0" name=""/>
        <dsp:cNvSpPr/>
      </dsp:nvSpPr>
      <dsp:spPr>
        <a:xfrm>
          <a:off x="5214901" y="1098956"/>
          <a:ext cx="565861" cy="5658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7D8D8B-5894-482A-8B69-0516C13C18D7}">
      <dsp:nvSpPr>
        <dsp:cNvPr id="0" name=""/>
        <dsp:cNvSpPr/>
      </dsp:nvSpPr>
      <dsp:spPr>
        <a:xfrm>
          <a:off x="5033016" y="1600189"/>
          <a:ext cx="2362191" cy="646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83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latin typeface="Comic Sans MS" pitchFamily="66" charset="0"/>
            </a:rPr>
            <a:t>Packaging  centro di spedizione</a:t>
          </a:r>
          <a:endParaRPr lang="it-IT" sz="1600" b="1" kern="1200" dirty="0">
            <a:latin typeface="Comic Sans MS" pitchFamily="66" charset="0"/>
          </a:endParaRPr>
        </a:p>
      </dsp:txBody>
      <dsp:txXfrm>
        <a:off x="5033016" y="1600189"/>
        <a:ext cx="2362191" cy="646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18D6-41FB-467B-AED8-831CA98F749D}" type="datetimeFigureOut">
              <a:rPr lang="it-IT" smtClean="0"/>
              <a:pPr/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EB1C-0003-481D-9980-971AE8109B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it-IT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it-IT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it-IT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generalmente accettata come una strategia a lungo termine a supporto della crescita e del settore marino. La molluschicoltura  rappresenta in tutto il mondo una grande industria, che ha prodotto nel 2014 circa 14 milioni di tonnellate di molluschi, pari al 23,6% della produzione dell'acquacoltura mondiale  (FAO 2012).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L'Italia ha un enorme potenziale di sviluppo nell’ambito della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 settore della molluschicoltura, grazie alla presenza di numerose baie riparate, estuari e lagune.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5178522" y="6514170"/>
            <a:ext cx="3963330" cy="342735"/>
          </a:xfrm>
          <a:prstGeom prst="rect">
            <a:avLst/>
          </a:prstGeom>
          <a:noFill/>
        </p:spPr>
        <p:txBody>
          <a:bodyPr lIns="99035" tIns="49517" rIns="99035" bIns="49517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29BDC1-B2B1-4A79-A65D-80C8385650D6}" type="slidenum">
              <a:rPr lang="it-IT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t-IT" sz="13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43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Sulla base della valutazione ecologica e di mercato, l’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ostricoltura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considerata un motore di cambiamento socio-economico dei sistemi costieri ecologicamente complessi come le lagune in tutto l'area del Mediterraneo (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Gibbs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2004).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si presta bene per la messa in pratica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 teorie di sviluppo sostenibile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infatti si basa sul trofismo e l’energia naturali dell’ecosistema. Il ricambio d’acqua necessario al metabolismo dei bivalvi si ha mediante le correnti naturali che circolano nell’area di allevamento, e l’alimento è fornito dalle microalghe che crescono spontaneamente. Non si hanno modifiche nel paesaggio, ne alterazioni dell’ecosistema, ne modifiche della biodiversità esistente; anzi, migliorativa della situazione ambientale poiché contrasta l’eutrofia.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performance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crescita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la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valutazione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ostriche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Crassostrea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gigas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mensilmente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novembre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settembre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condizione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in due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idrologicamente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all’interno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specifici erano situati nella zona Nord-Est della laguna Varano dove si trovano le concessioni per l'allevamento di molluschi (cozze e vongole) del Consorzio di pescatori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Ischitella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LA si trova in una zona più centrale caratterizzata da alta condizione idrodinamica, perché esposta al vento, e dalla profondità maggiore (&gt; 4 m);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Sito FO si trova all'interno di un canale protetto, nei pressi di un sistema di banchi di sabbia, e soggetti a idrodinamica deboli influenzate da catene di marea e a profondità inferiori (2m).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parametri ambientali e trofici che hanno caratterizzato la colonna d'acqua in due siti di campionamento sono riportati nella Tab. </a:t>
            </a:r>
          </a:p>
          <a:p>
            <a:r>
              <a:rPr lang="it-IT" dirty="0" smtClean="0"/>
              <a:t>L'andamento della </a:t>
            </a:r>
            <a:r>
              <a:rPr lang="it-IT" b="1" dirty="0" smtClean="0"/>
              <a:t>temperatura </a:t>
            </a:r>
            <a:r>
              <a:rPr lang="it-IT" dirty="0" smtClean="0"/>
              <a:t>dell'acqua ha seguito il modello stagionale. I valori minimi sono stati registrati in Gennaio (9-10 ° C in entrambi i siti) ei valori massimi sono stati registrati nel mese di luglio (29-30 ° C rispettivamente nel sito FO e Site LA).</a:t>
            </a:r>
          </a:p>
          <a:p>
            <a:r>
              <a:rPr lang="it-IT" b="1" dirty="0" smtClean="0"/>
              <a:t>La salinità </a:t>
            </a:r>
            <a:r>
              <a:rPr lang="it-IT" dirty="0" smtClean="0"/>
              <a:t>variava tra il 19 e il 25 PSU nel sito LA mostrando un trend lineare temporale invece nel sito FO ha mostrato una elevata variabilità e variava tra il 15 e il 31 PSU, a causa della vicinanza del mare.</a:t>
            </a:r>
          </a:p>
          <a:p>
            <a:r>
              <a:rPr lang="it-IT" b="1" dirty="0" smtClean="0"/>
              <a:t>L'ossigeno disciolto </a:t>
            </a:r>
            <a:r>
              <a:rPr lang="it-IT" dirty="0" smtClean="0"/>
              <a:t>variava nel sito LA tra il 73% e il 112% con il valore più alto nel mese di aprile, mentre nel sito FO i valori che vanno dal 68% e 112% con il valore più alto nel mese di giugno.</a:t>
            </a:r>
          </a:p>
          <a:p>
            <a:r>
              <a:rPr lang="it-IT" dirty="0" smtClean="0"/>
              <a:t>La concentrazione della materia totale </a:t>
            </a:r>
            <a:r>
              <a:rPr lang="it-IT" dirty="0" err="1" smtClean="0"/>
              <a:t>sospended</a:t>
            </a:r>
            <a:r>
              <a:rPr lang="it-IT" dirty="0" smtClean="0"/>
              <a:t> e la sua inorganico (</a:t>
            </a:r>
            <a:r>
              <a:rPr lang="it-IT" b="1" dirty="0" smtClean="0"/>
              <a:t>ISM)</a:t>
            </a:r>
            <a:r>
              <a:rPr lang="it-IT" dirty="0" smtClean="0"/>
              <a:t> e frazione organica (</a:t>
            </a:r>
            <a:r>
              <a:rPr lang="it-IT" b="1" dirty="0" smtClean="0"/>
              <a:t>OSM) </a:t>
            </a:r>
            <a:r>
              <a:rPr lang="it-IT" dirty="0" smtClean="0"/>
              <a:t>non ha mostrato una significativa differenza tra i siti e mesi.</a:t>
            </a:r>
          </a:p>
          <a:p>
            <a:r>
              <a:rPr lang="it-IT" dirty="0" smtClean="0"/>
              <a:t>Il rapporto ISM / OSM variava da 4.41 ± 0,65-7,61 ± 5.46 nel sito FO a parte il valore più basso nel mese di gennaio (0,47 ± 0,65); mentre nel sito rapporto / OSM La ISM era compresa tra 3.03 ± 0.18 e 6.84 ± 3.85, anche se picco più basso è stato osservato in gennaio come nel sito FO (1 ± 0,80).</a:t>
            </a:r>
          </a:p>
          <a:p>
            <a:r>
              <a:rPr lang="it-IT" b="1" dirty="0" smtClean="0"/>
              <a:t>Clorofilla</a:t>
            </a:r>
            <a:r>
              <a:rPr lang="it-IT" dirty="0" smtClean="0"/>
              <a:t> ha mostrato con valori che vanno a sito LA da 0.69 mg m-3 in maggio a 23.13 mg m-3 nel mese di luglio. Nel sito Fo </a:t>
            </a:r>
            <a:r>
              <a:rPr lang="it-IT" dirty="0" err="1" smtClean="0"/>
              <a:t>Chl</a:t>
            </a:r>
            <a:r>
              <a:rPr lang="it-IT" dirty="0" smtClean="0"/>
              <a:t> a mostrato valori minimi in maggio con 0,38 mg i valori m-3 e massimo a settembre con 6,65 mg m-3.</a:t>
            </a:r>
          </a:p>
          <a:p>
            <a:r>
              <a:rPr lang="it-IT" b="1" dirty="0" smtClean="0"/>
              <a:t>nutrienti inorganici </a:t>
            </a:r>
            <a:r>
              <a:rPr lang="it-IT" dirty="0" smtClean="0"/>
              <a:t>nella colonna d'acqua dipendono dal flusso di acqua, dagli</a:t>
            </a:r>
            <a:r>
              <a:rPr lang="it-IT" baseline="0" dirty="0" smtClean="0"/>
              <a:t> scambi di </a:t>
            </a:r>
            <a:r>
              <a:rPr lang="it-IT" dirty="0" smtClean="0"/>
              <a:t>produzione primaria e sedimenti  (</a:t>
            </a:r>
            <a:r>
              <a:rPr lang="it-IT" dirty="0" err="1" smtClean="0"/>
              <a:t>Soletchnik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al., 2005). </a:t>
            </a:r>
          </a:p>
          <a:p>
            <a:r>
              <a:rPr lang="it-IT" dirty="0" smtClean="0"/>
              <a:t>livelli (</a:t>
            </a:r>
            <a:r>
              <a:rPr lang="it-IT" b="1" dirty="0" err="1" smtClean="0"/>
              <a:t>NOx</a:t>
            </a:r>
            <a:r>
              <a:rPr lang="it-IT" b="1" dirty="0" smtClean="0"/>
              <a:t>)</a:t>
            </a:r>
            <a:r>
              <a:rPr lang="it-IT" dirty="0" smtClean="0"/>
              <a:t> nitrati e nitriti mostrano andamenti simili in entrambi i siti con valori compresi tra 0,31 e 39.26.μM sono stati registrati i valori più alti nei mesi invernali.</a:t>
            </a:r>
          </a:p>
          <a:p>
            <a:r>
              <a:rPr lang="it-IT" dirty="0" smtClean="0"/>
              <a:t> la concentrazione di ammonio </a:t>
            </a:r>
            <a:r>
              <a:rPr lang="it-IT" b="1" dirty="0" smtClean="0"/>
              <a:t>(NH4 +) </a:t>
            </a:r>
            <a:r>
              <a:rPr lang="it-IT" dirty="0" smtClean="0"/>
              <a:t>sono stati elevati nel mese di settembre dopo la crisi </a:t>
            </a:r>
            <a:r>
              <a:rPr lang="it-IT" dirty="0" err="1" smtClean="0"/>
              <a:t>anossica</a:t>
            </a:r>
            <a:r>
              <a:rPr lang="it-IT" dirty="0" smtClean="0"/>
              <a:t> con un valore di 6,8 micron. Ammonio ha mostrato una variazione </a:t>
            </a:r>
            <a:r>
              <a:rPr lang="it-IT" dirty="0" err="1" smtClean="0"/>
              <a:t>spaziale-temporale</a:t>
            </a:r>
            <a:r>
              <a:rPr lang="it-IT" dirty="0" smtClean="0"/>
              <a:t> significativo.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L’analisi biometrica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(lunghezza, larghezza, altezza) sono state effettuate su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individui raccolti in ciascun sito e in ogni mese di campionamento.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lunghezza e il e peso umido di ostriche aumentata durante il tempo di coltivazione in tutti i siti, con valori significativamente maggiore nel sito LA rispetto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rispetto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sito FO (test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Kruskall-Wallis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 &lt;0,05).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 fine dell'esperimento (settembre 2015), nessuna differenza significativa è stata osservata tra i siti (91,4 ± 8,4 millimetri e 89,2 ± 9,2 m siti LA e FO, rispettivamente) (test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Kruskall-Wallis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p&gt; 0,05). D'altra parte è stata osservata una differenza significativa tra i siti  per il parametro peso  (95,9 ± 16.6g e 73,8 ± 20,9 g LA e siti FO rispettivamente) (test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Kruskall-Wallis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 &lt;0,01). Inoltre, una mortalità totale del 18% è stata rilevata solo nel sito FO.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indice di </a:t>
            </a:r>
            <a:r>
              <a:rPr lang="it-IT" dirty="0" err="1" smtClean="0"/>
              <a:t>Polydora</a:t>
            </a:r>
            <a:r>
              <a:rPr lang="it-IT" dirty="0" smtClean="0"/>
              <a:t> (PI) sono stati utilizzati per indicare la presenza </a:t>
            </a:r>
            <a:r>
              <a:rPr lang="it-IT" dirty="0" err="1" smtClean="0"/>
              <a:t>mudworm</a:t>
            </a:r>
            <a:r>
              <a:rPr lang="it-IT" dirty="0" smtClean="0"/>
              <a:t>, vero problema per il valore di mercato, in quanto tali danni riducono il valore di mercato delle ostriche e pone una perdita finanziaria grave per l'agricoltore.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91E3B-4377-4F8A-A476-9D605C1D945D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5DB82-6FB0-4846-975C-16F48FAFAD26}" type="datetimeFigureOut">
              <a:rPr lang="it-IT" smtClean="0"/>
              <a:pPr>
                <a:defRPr/>
              </a:pPr>
              <a:t>24/10/2019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62398-E038-43EC-BAAD-3C2C64DA21E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01E9B-3EC6-4EE9-952C-2DC836B6D3D3}" type="datetimeFigureOut">
              <a:rPr lang="it-IT" smtClean="0"/>
              <a:pPr>
                <a:defRPr/>
              </a:pPr>
              <a:t>24/10/2019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68CB7-62C7-465D-8C78-F6AFB259A4F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47485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DBF5F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19375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DBF5F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28670" y="17084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09463" y="16950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5034" y="506933"/>
            <a:ext cx="6713931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395" y="2651887"/>
            <a:ext cx="7633208" cy="334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7.jpeg"/><Relationship Id="rId7" Type="http://schemas.openxmlformats.org/officeDocument/2006/relationships/image" Target="../media/image1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emf"/><Relationship Id="rId11" Type="http://schemas.openxmlformats.org/officeDocument/2006/relationships/image" Target="../media/image11.png"/><Relationship Id="rId5" Type="http://schemas.openxmlformats.org/officeDocument/2006/relationships/image" Target="../media/image59.jpeg"/><Relationship Id="rId10" Type="http://schemas.openxmlformats.org/officeDocument/2006/relationships/image" Target="../media/image4.jpeg"/><Relationship Id="rId4" Type="http://schemas.openxmlformats.org/officeDocument/2006/relationships/image" Target="../media/image58.jpe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7.jpeg"/><Relationship Id="rId7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microsoft.com/office/2007/relationships/diagramDrawing" Target="../diagrams/drawing2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2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71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t.wikipedia.org/wiki/File:Moules_Miesmuscheln_mussel.jpg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11.png"/><Relationship Id="rId4" Type="http://schemas.openxmlformats.org/officeDocument/2006/relationships/image" Target="../media/image16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3.jpeg"/><Relationship Id="rId2" Type="http://schemas.openxmlformats.org/officeDocument/2006/relationships/image" Target="../media/image2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4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nda 1 13"/>
          <p:cNvSpPr/>
          <p:nvPr/>
        </p:nvSpPr>
        <p:spPr>
          <a:xfrm>
            <a:off x="0" y="2743200"/>
            <a:ext cx="9144000" cy="2667000"/>
          </a:xfrm>
          <a:prstGeom prst="wave">
            <a:avLst>
              <a:gd name="adj1" fmla="val 12500"/>
              <a:gd name="adj2" fmla="val -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50" name="object 50"/>
          <p:cNvSpPr txBox="1"/>
          <p:nvPr/>
        </p:nvSpPr>
        <p:spPr>
          <a:xfrm>
            <a:off x="4736719" y="5410200"/>
            <a:ext cx="4331081" cy="68223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00"/>
              </a:spcBef>
            </a:pPr>
            <a:r>
              <a:rPr lang="it-IT" b="1" spc="-75" dirty="0" smtClean="0">
                <a:solidFill>
                  <a:srgbClr val="012F3D"/>
                </a:solidFill>
                <a:latin typeface="Comic Sans MS" pitchFamily="66" charset="0"/>
                <a:cs typeface="Arial"/>
              </a:rPr>
              <a:t>Lucrezia </a:t>
            </a:r>
            <a:r>
              <a:rPr lang="it-IT" b="1" spc="-75" dirty="0" err="1" smtClean="0">
                <a:solidFill>
                  <a:srgbClr val="012F3D"/>
                </a:solidFill>
                <a:latin typeface="Comic Sans MS" pitchFamily="66" charset="0"/>
                <a:cs typeface="Arial"/>
              </a:rPr>
              <a:t>Cilenti</a:t>
            </a:r>
            <a:endParaRPr lang="it-IT" b="1" spc="-75" dirty="0" smtClean="0">
              <a:solidFill>
                <a:srgbClr val="012F3D"/>
              </a:solidFill>
              <a:latin typeface="Comic Sans MS" pitchFamily="66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00"/>
              </a:spcBef>
            </a:pPr>
            <a:r>
              <a:rPr lang="it-IT" b="1" spc="-75" dirty="0" smtClean="0">
                <a:solidFill>
                  <a:srgbClr val="012F3D"/>
                </a:solidFill>
                <a:latin typeface="Comic Sans MS" pitchFamily="66" charset="0"/>
                <a:cs typeface="Arial"/>
              </a:rPr>
              <a:t>CNR-IRBIM sede secondaria Lesina</a:t>
            </a:r>
            <a:endParaRPr dirty="0">
              <a:latin typeface="Comic Sans MS" pitchFamily="66" charset="0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16552" y="0"/>
            <a:ext cx="413003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16552" y="22859"/>
            <a:ext cx="413003" cy="568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152400" y="3352800"/>
            <a:ext cx="75438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it-IT" sz="3600" dirty="0" smtClean="0"/>
              <a:t>L’Ostricoltura nella laguna di Varano: un’esperienza di successo</a:t>
            </a:r>
            <a:endParaRPr lang="it-IT" sz="3600" dirty="0"/>
          </a:p>
        </p:txBody>
      </p:sp>
      <p:sp>
        <p:nvSpPr>
          <p:cNvPr id="13" name="object 14"/>
          <p:cNvSpPr/>
          <p:nvPr/>
        </p:nvSpPr>
        <p:spPr>
          <a:xfrm>
            <a:off x="304800" y="304800"/>
            <a:ext cx="30480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8" name="Picture 4" descr="Gal Garg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4800"/>
            <a:ext cx="3143658" cy="1524000"/>
          </a:xfrm>
          <a:prstGeom prst="rect">
            <a:avLst/>
          </a:prstGeom>
          <a:noFill/>
        </p:spPr>
      </p:pic>
      <p:pic>
        <p:nvPicPr>
          <p:cNvPr id="10" name="Immagine 9" descr="67458740_10217059679675627_5295383192054792192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35052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6" descr="DSCF12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572008"/>
            <a:ext cx="2758984" cy="206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Rettangolo 9"/>
          <p:cNvSpPr>
            <a:spLocks noChangeArrowheads="1"/>
          </p:cNvSpPr>
          <p:nvPr/>
        </p:nvSpPr>
        <p:spPr bwMode="auto">
          <a:xfrm>
            <a:off x="228600" y="1841465"/>
            <a:ext cx="86868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Il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metodo classico Tarantino dove le </a:t>
            </a:r>
            <a:r>
              <a:rPr lang="it-IT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reste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(inserti) di cozze sono appese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a</a:t>
            </a:r>
          </a:p>
          <a:p>
            <a:pPr algn="just">
              <a:lnSpc>
                <a:spcPts val="2500"/>
              </a:lnSpc>
            </a:pP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corde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orizzontali a pelo d’acqua, tese tra i pali di legno/metallo conficcati nel fondo </a:t>
            </a:r>
          </a:p>
        </p:txBody>
      </p:sp>
      <p:pic>
        <p:nvPicPr>
          <p:cNvPr id="15" name="Immagine 16" descr="DSCF12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090" y="4574472"/>
            <a:ext cx="2758984" cy="206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Immagine 8" descr="DSCF17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23" y="2928934"/>
            <a:ext cx="2438175" cy="178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Immagine 17" descr="DSCF12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7" y="2908954"/>
            <a:ext cx="2857519" cy="19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https://i.ytimg.com/vi/9KyYpQUlSdg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572008"/>
            <a:ext cx="3707385" cy="208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643438" y="2928934"/>
            <a:ext cx="4291247" cy="3214710"/>
          </a:xfrm>
          <a:prstGeom prst="rect">
            <a:avLst/>
          </a:prstGeom>
          <a:noFill/>
          <a:ln/>
        </p:spPr>
      </p:pic>
      <p:sp>
        <p:nvSpPr>
          <p:cNvPr id="21" name="Rettangolo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</p:txBody>
      </p:sp>
      <p:sp>
        <p:nvSpPr>
          <p:cNvPr id="23" name="object 8"/>
          <p:cNvSpPr/>
          <p:nvPr/>
        </p:nvSpPr>
        <p:spPr>
          <a:xfrm>
            <a:off x="0" y="1000108"/>
            <a:ext cx="8694420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ttangolo 26"/>
          <p:cNvSpPr/>
          <p:nvPr/>
        </p:nvSpPr>
        <p:spPr>
          <a:xfrm>
            <a:off x="2362200" y="428604"/>
            <a:ext cx="450059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ALLEVAMENTO IN LAGUNA</a:t>
            </a:r>
            <a:endParaRPr lang="it-IT" sz="2400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F:\Lesina LIFE Shalk\01-05-2015\DSCF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14327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Users\Client\Desktop\Lesina LIFE Shalk\01-05-2015\DSCF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019300"/>
            <a:ext cx="49291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286256"/>
            <a:ext cx="462269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ject 8"/>
          <p:cNvSpPr/>
          <p:nvPr/>
        </p:nvSpPr>
        <p:spPr>
          <a:xfrm>
            <a:off x="0" y="1000108"/>
            <a:ext cx="8694420" cy="112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ttangolo 21"/>
          <p:cNvSpPr/>
          <p:nvPr/>
        </p:nvSpPr>
        <p:spPr>
          <a:xfrm>
            <a:off x="2362200" y="285728"/>
            <a:ext cx="4929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ALLEVAMENTO IN MARE </a:t>
            </a:r>
            <a:endParaRPr lang="it-IT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9"/>
          <p:cNvSpPr>
            <a:spLocks noChangeArrowheads="1"/>
          </p:cNvSpPr>
          <p:nvPr/>
        </p:nvSpPr>
        <p:spPr bwMode="auto">
          <a:xfrm>
            <a:off x="228601" y="128647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La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tecnica di allevamento segue il metodo adottato a Trieste il “</a:t>
            </a:r>
            <a:r>
              <a:rPr lang="it-IT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long-line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”  o “</a:t>
            </a:r>
            <a:r>
              <a:rPr lang="it-IT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flottante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”  dove le </a:t>
            </a:r>
            <a:r>
              <a:rPr lang="it-IT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reste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sono appese lungo filari detti “</a:t>
            </a:r>
            <a:r>
              <a:rPr lang="it-IT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ventìe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” tenuti in sospensione nell’acqua da galleggianti.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LIN-ATHLug08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</p:spPr>
      </p:pic>
      <p:graphicFrame>
        <p:nvGraphicFramePr>
          <p:cNvPr id="11" name="Diagramma 10"/>
          <p:cNvGraphicFramePr/>
          <p:nvPr/>
        </p:nvGraphicFramePr>
        <p:xfrm>
          <a:off x="142844" y="1142984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object 8"/>
          <p:cNvSpPr/>
          <p:nvPr/>
        </p:nvSpPr>
        <p:spPr>
          <a:xfrm>
            <a:off x="142844" y="1000108"/>
            <a:ext cx="8694420" cy="112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sellaDiTesto 11"/>
          <p:cNvSpPr txBox="1"/>
          <p:nvPr/>
        </p:nvSpPr>
        <p:spPr>
          <a:xfrm>
            <a:off x="2133600" y="285728"/>
            <a:ext cx="515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  <a:latin typeface="Comic Sans MS" pitchFamily="66" charset="0"/>
              </a:rPr>
              <a:t>CLASSIFICAZIONE ACQUE</a:t>
            </a:r>
            <a:endParaRPr lang="it-IT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object 14"/>
          <p:cNvSpPr/>
          <p:nvPr/>
        </p:nvSpPr>
        <p:spPr>
          <a:xfrm>
            <a:off x="7575487" y="141427"/>
            <a:ext cx="1339913" cy="4798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29600" y="6748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o 39"/>
          <p:cNvGrpSpPr/>
          <p:nvPr/>
        </p:nvGrpSpPr>
        <p:grpSpPr>
          <a:xfrm>
            <a:off x="76200" y="893452"/>
            <a:ext cx="8929718" cy="5964548"/>
            <a:chOff x="76200" y="893452"/>
            <a:chExt cx="8929718" cy="5964548"/>
          </a:xfrm>
        </p:grpSpPr>
        <p:grpSp>
          <p:nvGrpSpPr>
            <p:cNvPr id="41" name="Gruppo 21"/>
            <p:cNvGrpSpPr>
              <a:grpSpLocks/>
            </p:cNvGrpSpPr>
            <p:nvPr/>
          </p:nvGrpSpPr>
          <p:grpSpPr bwMode="auto">
            <a:xfrm>
              <a:off x="76200" y="1228726"/>
              <a:ext cx="8929718" cy="5629274"/>
              <a:chOff x="-32" y="1000108"/>
              <a:chExt cx="9144000" cy="5772150"/>
            </a:xfrm>
          </p:grpSpPr>
          <p:grpSp>
            <p:nvGrpSpPr>
              <p:cNvPr id="43" name="Gruppo 20"/>
              <p:cNvGrpSpPr>
                <a:grpSpLocks/>
              </p:cNvGrpSpPr>
              <p:nvPr/>
            </p:nvGrpSpPr>
            <p:grpSpPr bwMode="auto">
              <a:xfrm>
                <a:off x="-32" y="1000108"/>
                <a:ext cx="9144000" cy="5772150"/>
                <a:chOff x="-32" y="1000108"/>
                <a:chExt cx="9144000" cy="5772150"/>
              </a:xfrm>
            </p:grpSpPr>
            <p:grpSp>
              <p:nvGrpSpPr>
                <p:cNvPr id="49" name="Gruppo 21"/>
                <p:cNvGrpSpPr>
                  <a:grpSpLocks/>
                </p:cNvGrpSpPr>
                <p:nvPr/>
              </p:nvGrpSpPr>
              <p:grpSpPr bwMode="auto">
                <a:xfrm>
                  <a:off x="-32" y="1000108"/>
                  <a:ext cx="9144000" cy="5772150"/>
                  <a:chOff x="3714712" y="1385694"/>
                  <a:chExt cx="9144000" cy="5772605"/>
                </a:xfrm>
              </p:grpSpPr>
              <p:pic>
                <p:nvPicPr>
                  <p:cNvPr id="51" name="Immagine 7" descr="Gargano Mitili 01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714712" y="1385694"/>
                    <a:ext cx="9144000" cy="57726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2" name="Rettangolo 51"/>
                  <p:cNvSpPr/>
                  <p:nvPr/>
                </p:nvSpPr>
                <p:spPr>
                  <a:xfrm rot="20798823">
                    <a:off x="6592850" y="3276555"/>
                    <a:ext cx="815975" cy="279422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53" name="Rettangolo 52"/>
                  <p:cNvSpPr/>
                  <p:nvPr/>
                </p:nvSpPr>
                <p:spPr>
                  <a:xfrm rot="21190178">
                    <a:off x="7945400" y="3205112"/>
                    <a:ext cx="565150" cy="292123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  <p:sp>
              <p:nvSpPr>
                <p:cNvPr id="50" name="Ovale 49"/>
                <p:cNvSpPr/>
                <p:nvPr/>
              </p:nvSpPr>
              <p:spPr bwMode="auto">
                <a:xfrm>
                  <a:off x="2571718" y="2214545"/>
                  <a:ext cx="3500438" cy="2571750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</p:grpSp>
          <p:grpSp>
            <p:nvGrpSpPr>
              <p:cNvPr id="44" name="Gruppo 19"/>
              <p:cNvGrpSpPr>
                <a:grpSpLocks/>
              </p:cNvGrpSpPr>
              <p:nvPr/>
            </p:nvGrpSpPr>
            <p:grpSpPr bwMode="auto">
              <a:xfrm>
                <a:off x="4429093" y="3500420"/>
                <a:ext cx="714375" cy="215900"/>
                <a:chOff x="4429093" y="4214797"/>
                <a:chExt cx="714375" cy="215900"/>
              </a:xfrm>
            </p:grpSpPr>
            <p:cxnSp>
              <p:nvCxnSpPr>
                <p:cNvPr id="45" name="Connettore 1 44"/>
                <p:cNvCxnSpPr/>
                <p:nvPr/>
              </p:nvCxnSpPr>
              <p:spPr bwMode="auto">
                <a:xfrm>
                  <a:off x="4429093" y="4214797"/>
                  <a:ext cx="714375" cy="158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ttore 1 45"/>
                <p:cNvCxnSpPr/>
                <p:nvPr/>
              </p:nvCxnSpPr>
              <p:spPr bwMode="auto">
                <a:xfrm>
                  <a:off x="4429093" y="4286235"/>
                  <a:ext cx="714375" cy="158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ttore 1 46"/>
                <p:cNvCxnSpPr/>
                <p:nvPr/>
              </p:nvCxnSpPr>
              <p:spPr bwMode="auto">
                <a:xfrm>
                  <a:off x="4429093" y="4357672"/>
                  <a:ext cx="714375" cy="158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1 47"/>
                <p:cNvCxnSpPr/>
                <p:nvPr/>
              </p:nvCxnSpPr>
              <p:spPr bwMode="auto">
                <a:xfrm>
                  <a:off x="4429093" y="4429110"/>
                  <a:ext cx="714375" cy="158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object 8"/>
            <p:cNvSpPr/>
            <p:nvPr/>
          </p:nvSpPr>
          <p:spPr>
            <a:xfrm>
              <a:off x="142844" y="893452"/>
              <a:ext cx="8694420" cy="112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18" name="AutoShape 2" descr="Risultati immagini per foto alici e sardine adria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object 8"/>
          <p:cNvSpPr/>
          <p:nvPr/>
        </p:nvSpPr>
        <p:spPr>
          <a:xfrm>
            <a:off x="142844" y="893452"/>
            <a:ext cx="8694420" cy="11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7575487" y="370027"/>
            <a:ext cx="1339913" cy="479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9034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asellaDiTesto 3"/>
          <p:cNvSpPr txBox="1">
            <a:spLocks noChangeArrowheads="1"/>
          </p:cNvSpPr>
          <p:nvPr/>
        </p:nvSpPr>
        <p:spPr bwMode="auto">
          <a:xfrm>
            <a:off x="457200" y="21967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b="1" cap="small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la molluschicoltura </a:t>
            </a:r>
            <a:r>
              <a:rPr lang="it-IT" b="1" cap="small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e la laguna di Varano sono una risorsa e come tale vanno attentamente gestite.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304800" y="9906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L’attività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 molluschicoltura nell’area marino costiera del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Gargano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si 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caratterizza come un’attività complessa ad elevata compatibilità ambientale in cui convivono ancora antiche tradizioni e tecniche di allevamento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moderne proiettate verso la policoltura integrata</a:t>
            </a:r>
            <a:endParaRPr lang="it-IT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CasellaDiTesto 4"/>
          <p:cNvSpPr txBox="1">
            <a:spLocks noChangeArrowheads="1"/>
          </p:cNvSpPr>
          <p:nvPr/>
        </p:nvSpPr>
        <p:spPr bwMode="auto">
          <a:xfrm>
            <a:off x="3867144" y="4038600"/>
            <a:ext cx="5276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Gli impianti di molluschicoltura costituiscono aree di pascolo 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per molte specie animali di interesse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commerciale e non, aumentando la biodiversità 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CasellaDiTesto 4"/>
          <p:cNvSpPr txBox="1">
            <a:spLocks noChangeArrowheads="1"/>
          </p:cNvSpPr>
          <p:nvPr/>
        </p:nvSpPr>
        <p:spPr bwMode="auto">
          <a:xfrm>
            <a:off x="304800" y="5715000"/>
            <a:ext cx="86106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E’ altresì evidente che l’ attività </a:t>
            </a: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di molluschicoltura può 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causare modificazioni dell’ecosistema marino, di entità anche importanti, in funzione dell’estensione degli allevamenti. 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2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42984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L’ostricoltura è considerata motore di cambiamento socio-economico dei sistemi costieri ecologicamente complessi come le lagune in tutto l'area del Mediterraneo (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Gibbs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, 2004).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86116" y="2928934"/>
            <a:ext cx="58578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Il ricambio d’acqua necessario al metabolismo dei bivalvi si ha mediante le correnti naturali che circolano nell’area di allevamento.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l’alimento è fornito dalle microalghe che crescono spontaneamente.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Non si hanno modifiche nel paesaggio, né alterazioni dell’ecosistema, né modifiche della biodiversità esistente;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contrasta l’eutrofia</a:t>
            </a:r>
          </a:p>
        </p:txBody>
      </p:sp>
      <p:pic>
        <p:nvPicPr>
          <p:cNvPr id="7" name="Immagine 6" descr="640px-Sviluppo_sostenibil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3190896" cy="2393172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384909" y="282339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Ostricoltura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www.porto.laspezia.it/it/acquacoltura/ostriche.jpg/@@images/c07d79a3-3f6b-4e73-8a95-80f87d0fd86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81" y="3643314"/>
            <a:ext cx="2928421" cy="194740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5604" name="Picture 4" descr="http://2.bp.blogspot.com/-1Sqk5oVhaPs/Vkkwd60BimI/AAAAAAAAACM/24hZwp6ank4/s320/esta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857232"/>
            <a:ext cx="3048000" cy="203835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3786182" y="1518668"/>
            <a:ext cx="51435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002060"/>
                </a:solidFill>
              </a:rPr>
              <a:t>Essa si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presta bene per la messa in pratica delle teorie di sviluppo sostenibile infatti si basa sul trofismo e l’energia naturali dell’ecosistema.</a:t>
            </a:r>
          </a:p>
        </p:txBody>
      </p:sp>
      <p:sp>
        <p:nvSpPr>
          <p:cNvPr id="23" name="object 8"/>
          <p:cNvSpPr/>
          <p:nvPr/>
        </p:nvSpPr>
        <p:spPr>
          <a:xfrm>
            <a:off x="92422" y="1000108"/>
            <a:ext cx="8694420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 build="allAtOnce"/>
      <p:bldP spid="2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541" y="1633510"/>
            <a:ext cx="393673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uppo 52"/>
          <p:cNvGrpSpPr/>
          <p:nvPr/>
        </p:nvGrpSpPr>
        <p:grpSpPr>
          <a:xfrm>
            <a:off x="1071537" y="3462568"/>
            <a:ext cx="4057532" cy="3252580"/>
            <a:chOff x="1071537" y="3350394"/>
            <a:chExt cx="4057532" cy="325258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0894" y="3350394"/>
              <a:ext cx="2888175" cy="27912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7" y="4857761"/>
              <a:ext cx="1427656" cy="17452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9" name="Ovale 28"/>
          <p:cNvSpPr/>
          <p:nvPr/>
        </p:nvSpPr>
        <p:spPr>
          <a:xfrm rot="20801555">
            <a:off x="3698215" y="4197967"/>
            <a:ext cx="1166555" cy="613195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53"/>
          <p:cNvGrpSpPr/>
          <p:nvPr/>
        </p:nvGrpSpPr>
        <p:grpSpPr>
          <a:xfrm>
            <a:off x="5590944" y="4483641"/>
            <a:ext cx="1113124" cy="370197"/>
            <a:chOff x="5590944" y="4483641"/>
            <a:chExt cx="1113124" cy="370197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90944" y="4483641"/>
              <a:ext cx="441208" cy="370197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CasellaDiTesto 23"/>
            <p:cNvSpPr txBox="1"/>
            <p:nvPr/>
          </p:nvSpPr>
          <p:spPr>
            <a:xfrm>
              <a:off x="6045894" y="4574301"/>
              <a:ext cx="658174" cy="253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Site LA</a:t>
              </a:r>
              <a:endParaRPr lang="it-IT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uppo 41"/>
          <p:cNvGrpSpPr/>
          <p:nvPr/>
        </p:nvGrpSpPr>
        <p:grpSpPr>
          <a:xfrm>
            <a:off x="214282" y="1285860"/>
            <a:ext cx="4214842" cy="2714644"/>
            <a:chOff x="242478" y="857232"/>
            <a:chExt cx="4400960" cy="2928958"/>
          </a:xfrm>
        </p:grpSpPr>
        <p:pic>
          <p:nvPicPr>
            <p:cNvPr id="41" name="Immagine 40" descr="pasquale d'apolito varan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478" y="857232"/>
              <a:ext cx="4400960" cy="29289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Rettangolo 31"/>
            <p:cNvSpPr/>
            <p:nvPr/>
          </p:nvSpPr>
          <p:spPr>
            <a:xfrm>
              <a:off x="285752" y="857232"/>
              <a:ext cx="4214810" cy="2255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 eaLnBrk="0" hangingPunct="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	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Le performance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crescita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marL="342900" lvl="0" indent="-342900" algn="just" eaLnBrk="0" hangingPunct="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	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Indici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Qualità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e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mercato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</a:p>
            <a:p>
              <a:pPr marL="342900" lvl="0" indent="-342900" algn="just" eaLnBrk="0" hangingPunct="0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342900" lvl="0" indent="-342900" algn="just" eaLnBrk="0" hangingPunct="0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1600" dirty="0" smtClean="0">
                <a:solidFill>
                  <a:schemeClr val="bg1"/>
                </a:solidFill>
              </a:endParaRPr>
            </a:p>
            <a:p>
              <a:pPr marL="342900" lvl="0" indent="-342900" algn="just" eaLnBrk="0" hangingPunct="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	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Novembre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2014 - </a:t>
              </a:r>
              <a:r>
                <a:rPr lang="en-US" sz="1600" b="1" dirty="0" err="1" smtClean="0">
                  <a:solidFill>
                    <a:schemeClr val="bg1"/>
                  </a:solidFill>
                </a:rPr>
                <a:t>Settembre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2015 </a:t>
              </a: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2657664" y="420469"/>
            <a:ext cx="4097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Protocollo</a:t>
            </a:r>
            <a:r>
              <a:rPr lang="it-IT" sz="3600" b="1" dirty="0" smtClean="0">
                <a:solidFill>
                  <a:srgbClr val="FFC000"/>
                </a:solidFill>
              </a:rPr>
              <a:t> di studio</a:t>
            </a:r>
            <a:endParaRPr lang="it-IT" sz="3600" b="1" dirty="0">
              <a:solidFill>
                <a:srgbClr val="FFC000"/>
              </a:solidFill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873495" cy="233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3820826" cy="229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1643042" y="4143380"/>
            <a:ext cx="142876" cy="1714512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643306" y="4143380"/>
            <a:ext cx="142876" cy="1714512"/>
          </a:xfrm>
          <a:prstGeom prst="rect">
            <a:avLst/>
          </a:prstGeom>
          <a:solidFill>
            <a:srgbClr val="FF0000">
              <a:alpha val="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00079" y="268069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Parametri trofici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0" y="857232"/>
            <a:ext cx="8694420" cy="2928958"/>
            <a:chOff x="0" y="857232"/>
            <a:chExt cx="8694420" cy="29289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937019"/>
              <a:ext cx="8378772" cy="279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e 11"/>
            <p:cNvSpPr/>
            <p:nvPr/>
          </p:nvSpPr>
          <p:spPr>
            <a:xfrm>
              <a:off x="8072462" y="1643050"/>
              <a:ext cx="500066" cy="2143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8072462" y="3286124"/>
              <a:ext cx="500066" cy="2143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7500958" y="1857364"/>
              <a:ext cx="571504" cy="285752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7429520" y="3500438"/>
              <a:ext cx="571504" cy="285752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8072462" y="3500438"/>
              <a:ext cx="500066" cy="2143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57158" y="1714488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357158" y="2143116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357158" y="2357430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357158" y="2571744"/>
              <a:ext cx="6786610" cy="28575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357158" y="2857496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357158" y="3071810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57158" y="3286124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357158" y="3500438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357158" y="1928802"/>
              <a:ext cx="6786610" cy="21431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bject 8"/>
            <p:cNvSpPr/>
            <p:nvPr/>
          </p:nvSpPr>
          <p:spPr>
            <a:xfrm>
              <a:off x="0" y="857232"/>
              <a:ext cx="8694420" cy="1127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938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9"/>
          <p:cNvGrpSpPr/>
          <p:nvPr/>
        </p:nvGrpSpPr>
        <p:grpSpPr>
          <a:xfrm>
            <a:off x="214314" y="1428736"/>
            <a:ext cx="4429124" cy="2571768"/>
            <a:chOff x="18492843" y="22814730"/>
            <a:chExt cx="5924552" cy="3574316"/>
          </a:xfrm>
        </p:grpSpPr>
        <p:grpSp>
          <p:nvGrpSpPr>
            <p:cNvPr id="3" name="Gruppo 197"/>
            <p:cNvGrpSpPr/>
            <p:nvPr/>
          </p:nvGrpSpPr>
          <p:grpSpPr>
            <a:xfrm>
              <a:off x="18492843" y="22814730"/>
              <a:ext cx="5924552" cy="3574316"/>
              <a:chOff x="17564149" y="22745708"/>
              <a:chExt cx="5924552" cy="3574316"/>
            </a:xfrm>
          </p:grpSpPr>
          <p:grpSp>
            <p:nvGrpSpPr>
              <p:cNvPr id="4" name="Gruppo 193"/>
              <p:cNvGrpSpPr/>
              <p:nvPr/>
            </p:nvGrpSpPr>
            <p:grpSpPr>
              <a:xfrm>
                <a:off x="17564149" y="22745708"/>
                <a:ext cx="5924552" cy="3574316"/>
                <a:chOff x="17564149" y="22745708"/>
                <a:chExt cx="5924552" cy="3574316"/>
              </a:xfrm>
            </p:grpSpPr>
            <p:pic>
              <p:nvPicPr>
                <p:cNvPr id="3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564149" y="22745708"/>
                  <a:ext cx="5924552" cy="3574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5" name="Gruppo 98"/>
                <p:cNvGrpSpPr/>
                <p:nvPr/>
              </p:nvGrpSpPr>
              <p:grpSpPr>
                <a:xfrm>
                  <a:off x="17714380" y="25748520"/>
                  <a:ext cx="916539" cy="540726"/>
                  <a:chOff x="628541" y="19461976"/>
                  <a:chExt cx="782669" cy="540726"/>
                </a:xfrm>
              </p:grpSpPr>
              <p:sp>
                <p:nvSpPr>
                  <p:cNvPr id="35" name="Stella a 5 punte 34"/>
                  <p:cNvSpPr/>
                  <p:nvPr/>
                </p:nvSpPr>
                <p:spPr>
                  <a:xfrm flipV="1">
                    <a:off x="628541" y="19747728"/>
                    <a:ext cx="71438" cy="71438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" name="Stella a 5 punte 35"/>
                  <p:cNvSpPr/>
                  <p:nvPr/>
                </p:nvSpPr>
                <p:spPr>
                  <a:xfrm flipV="1">
                    <a:off x="771417" y="19747728"/>
                    <a:ext cx="71438" cy="71438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CasellaDiTesto 36"/>
                  <p:cNvSpPr txBox="1"/>
                  <p:nvPr/>
                </p:nvSpPr>
                <p:spPr>
                  <a:xfrm>
                    <a:off x="842855" y="19756481"/>
                    <a:ext cx="56835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P&lt; 0.001</a:t>
                    </a:r>
                  </a:p>
                </p:txBody>
              </p:sp>
              <p:sp>
                <p:nvSpPr>
                  <p:cNvPr id="38" name="Stella a 5 punte 37"/>
                  <p:cNvSpPr/>
                  <p:nvPr/>
                </p:nvSpPr>
                <p:spPr>
                  <a:xfrm flipV="1">
                    <a:off x="771417" y="19461976"/>
                    <a:ext cx="71438" cy="71438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" name="CasellaDiTesto 38"/>
                  <p:cNvSpPr txBox="1"/>
                  <p:nvPr/>
                </p:nvSpPr>
                <p:spPr>
                  <a:xfrm>
                    <a:off x="842855" y="19461976"/>
                    <a:ext cx="568355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P&lt; 0.001</a:t>
                    </a:r>
                  </a:p>
                </p:txBody>
              </p:sp>
            </p:grpSp>
          </p:grpSp>
          <p:sp>
            <p:nvSpPr>
              <p:cNvPr id="25" name="Stella a 5 punte 24"/>
              <p:cNvSpPr/>
              <p:nvPr/>
            </p:nvSpPr>
            <p:spPr>
              <a:xfrm flipV="1">
                <a:off x="21628919" y="2366766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Stella a 5 punte 25"/>
              <p:cNvSpPr/>
              <p:nvPr/>
            </p:nvSpPr>
            <p:spPr>
              <a:xfrm flipV="1">
                <a:off x="21486043" y="2366766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Stella a 5 punte 26"/>
              <p:cNvSpPr/>
              <p:nvPr/>
            </p:nvSpPr>
            <p:spPr>
              <a:xfrm flipV="1">
                <a:off x="22128985" y="23460088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Stella a 5 punte 27"/>
              <p:cNvSpPr/>
              <p:nvPr/>
            </p:nvSpPr>
            <p:spPr>
              <a:xfrm flipV="1">
                <a:off x="21986109" y="23460088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Stella a 5 punte 28"/>
              <p:cNvSpPr/>
              <p:nvPr/>
            </p:nvSpPr>
            <p:spPr>
              <a:xfrm flipV="1">
                <a:off x="22629051" y="23381911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Stella a 5 punte 29"/>
              <p:cNvSpPr/>
              <p:nvPr/>
            </p:nvSpPr>
            <p:spPr>
              <a:xfrm flipV="1">
                <a:off x="22486175" y="23381911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Stella a 5 punte 30"/>
              <p:cNvSpPr/>
              <p:nvPr/>
            </p:nvSpPr>
            <p:spPr>
              <a:xfrm flipV="1">
                <a:off x="21200291" y="2402485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Stella a 5 punte 31"/>
              <p:cNvSpPr/>
              <p:nvPr/>
            </p:nvSpPr>
            <p:spPr>
              <a:xfrm flipV="1">
                <a:off x="21057415" y="2402485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Stella a 5 punte 21"/>
            <p:cNvSpPr/>
            <p:nvPr/>
          </p:nvSpPr>
          <p:spPr>
            <a:xfrm flipV="1">
              <a:off x="21059809" y="24453481"/>
              <a:ext cx="73832" cy="7817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Stella a 5 punte 22"/>
            <p:cNvSpPr/>
            <p:nvPr/>
          </p:nvSpPr>
          <p:spPr>
            <a:xfrm flipV="1">
              <a:off x="20200159" y="24531658"/>
              <a:ext cx="73832" cy="7817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3"/>
            <a:ext cx="4429156" cy="27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0855" y="1214423"/>
            <a:ext cx="2233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071942"/>
            <a:ext cx="22400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214423"/>
            <a:ext cx="207167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57628"/>
            <a:ext cx="22377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2378230" y="381000"/>
            <a:ext cx="4307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Parametri biologici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9" name="object 8"/>
          <p:cNvSpPr/>
          <p:nvPr/>
        </p:nvSpPr>
        <p:spPr>
          <a:xfrm>
            <a:off x="163860" y="958771"/>
            <a:ext cx="8694420" cy="112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5791200" y="1143000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Periodo di analisi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Marzo- Settembre 2015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14282" y="1115077"/>
            <a:ext cx="241604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Polydorid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Index (PI)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524000" y="1706723"/>
            <a:ext cx="59769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PI= p(0)*0+p(1)*0.25+p(2)*0.5+p(3)*0.75+p(4)*1</a:t>
            </a:r>
            <a:endParaRPr lang="it-IT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513965"/>
            <a:ext cx="4441362" cy="21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0"/>
            <a:ext cx="4348164" cy="23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magine 20" descr="polydo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2453138"/>
            <a:ext cx="357190" cy="89073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819400" y="304800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Indici di qualità   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5" name="object 8"/>
          <p:cNvSpPr/>
          <p:nvPr/>
        </p:nvSpPr>
        <p:spPr>
          <a:xfrm>
            <a:off x="163860" y="958771"/>
            <a:ext cx="8694420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WhatsApp Image 2019-07-02 at 10.30.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724400"/>
            <a:ext cx="4062410" cy="203120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magine 14" descr="DSCN0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39" y="4572008"/>
            <a:ext cx="1607355" cy="214314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3214742" y="785794"/>
            <a:ext cx="2857520" cy="2862322"/>
          </a:xfrm>
          <a:prstGeom prst="rect">
            <a:avLst/>
          </a:prstGeom>
          <a:solidFill>
            <a:srgbClr val="FFC000">
              <a:alpha val="1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79463" algn="l"/>
                <a:tab pos="-322263" algn="l"/>
                <a:tab pos="363538" algn="l"/>
                <a:tab pos="592138" algn="l"/>
                <a:tab pos="820738" algn="l"/>
                <a:tab pos="1049338" algn="l"/>
                <a:tab pos="1506538" algn="l"/>
                <a:tab pos="1963738" algn="l"/>
                <a:tab pos="2420938" algn="l"/>
                <a:tab pos="2878138" algn="l"/>
                <a:tab pos="3335338" algn="l"/>
                <a:tab pos="3792538" algn="l"/>
                <a:tab pos="4249738" algn="l"/>
                <a:tab pos="4706938" algn="l"/>
                <a:tab pos="5164138" algn="l"/>
                <a:tab pos="5621338" algn="l"/>
                <a:tab pos="6535738" algn="l"/>
                <a:tab pos="6992938" algn="l"/>
                <a:tab pos="7450138" algn="l"/>
                <a:tab pos="7907338" algn="l"/>
                <a:tab pos="8364538" algn="l"/>
                <a:tab pos="8821738" algn="l"/>
                <a:tab pos="9278938" algn="l"/>
                <a:tab pos="9736138" algn="l"/>
                <a:tab pos="10193338" algn="l"/>
                <a:tab pos="10650538" algn="l"/>
                <a:tab pos="11107738" algn="l"/>
                <a:tab pos="11564938" algn="l"/>
                <a:tab pos="12022138" algn="l"/>
              </a:tabLst>
            </a:pPr>
            <a:r>
              <a:rPr lang="it-IT" sz="1200" b="1" dirty="0" smtClean="0">
                <a:solidFill>
                  <a:srgbClr val="002060"/>
                </a:solidFill>
              </a:rPr>
              <a:t>L’</a:t>
            </a:r>
            <a:r>
              <a:rPr lang="it-IT" sz="1200" b="1" dirty="0" err="1" smtClean="0">
                <a:solidFill>
                  <a:srgbClr val="002060"/>
                </a:solidFill>
              </a:rPr>
              <a:t>obettivo</a:t>
            </a:r>
            <a:r>
              <a:rPr lang="it-IT" sz="1200" b="1" dirty="0" smtClean="0">
                <a:solidFill>
                  <a:srgbClr val="002060"/>
                </a:solidFill>
              </a:rPr>
              <a:t> generale </a:t>
            </a:r>
            <a:r>
              <a:rPr lang="it-IT" sz="1200" dirty="0" smtClean="0">
                <a:solidFill>
                  <a:srgbClr val="002060"/>
                </a:solidFill>
              </a:rPr>
              <a:t>del progetto pilota è stato quello di creare lavoro e reddito locali mediante una attività a basso investimento iniziale, altamente compatibile con l’ambiente naturale, che valorizza le risorse rinnovabili del territorio e che produca beni di primaria necessità quali sono i beni alimentari, nella fattispecie molluschi eduli.</a:t>
            </a:r>
          </a:p>
        </p:txBody>
      </p:sp>
      <p:sp>
        <p:nvSpPr>
          <p:cNvPr id="17" name="object 8"/>
          <p:cNvSpPr/>
          <p:nvPr/>
        </p:nvSpPr>
        <p:spPr>
          <a:xfrm>
            <a:off x="0" y="1000108"/>
            <a:ext cx="8694420" cy="11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uppo 19"/>
          <p:cNvGrpSpPr/>
          <p:nvPr/>
        </p:nvGrpSpPr>
        <p:grpSpPr>
          <a:xfrm>
            <a:off x="6143636" y="2643182"/>
            <a:ext cx="2857520" cy="1928826"/>
            <a:chOff x="18492843" y="21993438"/>
            <a:chExt cx="5924552" cy="4364830"/>
          </a:xfrm>
        </p:grpSpPr>
        <p:grpSp>
          <p:nvGrpSpPr>
            <p:cNvPr id="4" name="Gruppo 197"/>
            <p:cNvGrpSpPr/>
            <p:nvPr/>
          </p:nvGrpSpPr>
          <p:grpSpPr>
            <a:xfrm>
              <a:off x="18492843" y="21993438"/>
              <a:ext cx="5924552" cy="4364830"/>
              <a:chOff x="17564149" y="21924416"/>
              <a:chExt cx="5924552" cy="4364830"/>
            </a:xfrm>
          </p:grpSpPr>
          <p:grpSp>
            <p:nvGrpSpPr>
              <p:cNvPr id="5" name="Gruppo 193"/>
              <p:cNvGrpSpPr/>
              <p:nvPr/>
            </p:nvGrpSpPr>
            <p:grpSpPr>
              <a:xfrm>
                <a:off x="17564149" y="21924416"/>
                <a:ext cx="5924552" cy="4364830"/>
                <a:chOff x="17564149" y="21924416"/>
                <a:chExt cx="5924552" cy="4364830"/>
              </a:xfrm>
            </p:grpSpPr>
            <p:pic>
              <p:nvPicPr>
                <p:cNvPr id="3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7564149" y="21924416"/>
                  <a:ext cx="5924552" cy="3574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6" name="Gruppo 98"/>
                <p:cNvGrpSpPr/>
                <p:nvPr/>
              </p:nvGrpSpPr>
              <p:grpSpPr>
                <a:xfrm>
                  <a:off x="17714380" y="25748520"/>
                  <a:ext cx="916539" cy="540726"/>
                  <a:chOff x="628541" y="19461976"/>
                  <a:chExt cx="782669" cy="540726"/>
                </a:xfrm>
              </p:grpSpPr>
              <p:sp>
                <p:nvSpPr>
                  <p:cNvPr id="35" name="Stella a 5 punte 34"/>
                  <p:cNvSpPr/>
                  <p:nvPr/>
                </p:nvSpPr>
                <p:spPr>
                  <a:xfrm flipV="1">
                    <a:off x="628541" y="19747728"/>
                    <a:ext cx="71438" cy="71438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6" name="Stella a 5 punte 35"/>
                  <p:cNvSpPr/>
                  <p:nvPr/>
                </p:nvSpPr>
                <p:spPr>
                  <a:xfrm flipV="1">
                    <a:off x="771417" y="19747728"/>
                    <a:ext cx="71438" cy="71438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CasellaDiTesto 36"/>
                  <p:cNvSpPr txBox="1"/>
                  <p:nvPr/>
                </p:nvSpPr>
                <p:spPr>
                  <a:xfrm>
                    <a:off x="842855" y="19756481"/>
                    <a:ext cx="56835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P&lt; 0.001</a:t>
                    </a:r>
                  </a:p>
                </p:txBody>
              </p:sp>
              <p:sp>
                <p:nvSpPr>
                  <p:cNvPr id="38" name="Stella a 5 punte 37"/>
                  <p:cNvSpPr/>
                  <p:nvPr/>
                </p:nvSpPr>
                <p:spPr>
                  <a:xfrm flipV="1">
                    <a:off x="771417" y="19461976"/>
                    <a:ext cx="71438" cy="71438"/>
                  </a:xfrm>
                  <a:prstGeom prst="star5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0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9" name="CasellaDiTesto 38"/>
                  <p:cNvSpPr txBox="1"/>
                  <p:nvPr/>
                </p:nvSpPr>
                <p:spPr>
                  <a:xfrm>
                    <a:off x="842855" y="19461976"/>
                    <a:ext cx="568355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itchFamily="66" charset="0"/>
                      </a:rPr>
                      <a:t>P&lt; 0.001</a:t>
                    </a:r>
                  </a:p>
                </p:txBody>
              </p:sp>
            </p:grpSp>
          </p:grpSp>
          <p:sp>
            <p:nvSpPr>
              <p:cNvPr id="25" name="Stella a 5 punte 24"/>
              <p:cNvSpPr/>
              <p:nvPr/>
            </p:nvSpPr>
            <p:spPr>
              <a:xfrm flipV="1">
                <a:off x="21628919" y="2366766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Stella a 5 punte 25"/>
              <p:cNvSpPr/>
              <p:nvPr/>
            </p:nvSpPr>
            <p:spPr>
              <a:xfrm flipV="1">
                <a:off x="21486043" y="2366766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Stella a 5 punte 26"/>
              <p:cNvSpPr/>
              <p:nvPr/>
            </p:nvSpPr>
            <p:spPr>
              <a:xfrm flipV="1">
                <a:off x="22128985" y="23460088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Stella a 5 punte 27"/>
              <p:cNvSpPr/>
              <p:nvPr/>
            </p:nvSpPr>
            <p:spPr>
              <a:xfrm flipV="1">
                <a:off x="21986109" y="23460088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Stella a 5 punte 28"/>
              <p:cNvSpPr/>
              <p:nvPr/>
            </p:nvSpPr>
            <p:spPr>
              <a:xfrm flipV="1">
                <a:off x="22629051" y="23381911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Stella a 5 punte 29"/>
              <p:cNvSpPr/>
              <p:nvPr/>
            </p:nvSpPr>
            <p:spPr>
              <a:xfrm flipV="1">
                <a:off x="22486175" y="23381911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Stella a 5 punte 30"/>
              <p:cNvSpPr/>
              <p:nvPr/>
            </p:nvSpPr>
            <p:spPr>
              <a:xfrm flipV="1">
                <a:off x="21200291" y="2402485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Stella a 5 punte 31"/>
              <p:cNvSpPr/>
              <p:nvPr/>
            </p:nvSpPr>
            <p:spPr>
              <a:xfrm flipV="1">
                <a:off x="21057415" y="24024853"/>
                <a:ext cx="73832" cy="78177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Stella a 5 punte 21"/>
            <p:cNvSpPr/>
            <p:nvPr/>
          </p:nvSpPr>
          <p:spPr>
            <a:xfrm flipV="1">
              <a:off x="21059809" y="24453481"/>
              <a:ext cx="73832" cy="7817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Stella a 5 punte 22"/>
            <p:cNvSpPr/>
            <p:nvPr/>
          </p:nvSpPr>
          <p:spPr>
            <a:xfrm flipV="1">
              <a:off x="20200159" y="24531658"/>
              <a:ext cx="73832" cy="7817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972341"/>
            <a:ext cx="2857520" cy="174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 descr="https://scontent-mxp1-1.xx.fbcdn.net/v/t1.15752-9/71536020_730712004018313_2231111415781916672_n.jpg?_nc_cat=104&amp;_nc_oc=AQksBr_ZjaMbn9fb4XPrM8TVRQ2EMVubr8XbANU392RFeSYaSswa8HLVyK1iVWH1Xns&amp;_nc_ht=scontent-mxp1-1.xx&amp;oh=07ddec822e194e123f0b1e61b63691a0&amp;oe=5E3108C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214818"/>
            <a:ext cx="1857376" cy="2600319"/>
          </a:xfrm>
          <a:prstGeom prst="rect">
            <a:avLst/>
          </a:prstGeom>
          <a:noFill/>
        </p:spPr>
      </p:pic>
      <p:sp>
        <p:nvSpPr>
          <p:cNvPr id="34" name="Rettangolo 33"/>
          <p:cNvSpPr/>
          <p:nvPr/>
        </p:nvSpPr>
        <p:spPr>
          <a:xfrm>
            <a:off x="2590800" y="210901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Risultati  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1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938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214282" y="914400"/>
            <a:ext cx="5857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  I risultati mettono in evidenza i potenziali benefici economici associati allo sviluppo sostenibile della molluschicoltura nella laguna.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 I siti più idonei sono quelli in cui non si registrano ampie e repentine variazioni di salinità;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la presenza dei blister da </a:t>
            </a:r>
            <a:r>
              <a:rPr lang="it-IT" sz="1200" i="1" dirty="0" err="1" smtClean="0">
                <a:solidFill>
                  <a:srgbClr val="002060"/>
                </a:solidFill>
                <a:latin typeface="Comic Sans MS" pitchFamily="66" charset="0"/>
              </a:rPr>
              <a:t>Polydora</a:t>
            </a:r>
            <a:r>
              <a:rPr lang="it-IT" sz="1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1200" i="1" dirty="0" err="1" smtClean="0">
                <a:solidFill>
                  <a:srgbClr val="002060"/>
                </a:solidFill>
                <a:latin typeface="Comic Sans MS" pitchFamily="66" charset="0"/>
              </a:rPr>
              <a:t>ciliata</a:t>
            </a: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 rappresenta un reale problema per il valore di mercato.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 Gli indici di condizione hanno dimostrato che un periodo di allevamento più lungo non corrisponde ad un aumento della qualità del prodotto.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 La pienezza e la qualità economica delle ostriche più elevate sono state osservate solo dopo sette mesi, quando poi  la </a:t>
            </a:r>
            <a:r>
              <a:rPr lang="it-IT" sz="1200" i="1" dirty="0" err="1" smtClean="0">
                <a:solidFill>
                  <a:srgbClr val="002060"/>
                </a:solidFill>
                <a:latin typeface="Comic Sans MS" pitchFamily="66" charset="0"/>
              </a:rPr>
              <a:t>Polydora</a:t>
            </a:r>
            <a:r>
              <a:rPr lang="it-IT" sz="1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1200" i="1" dirty="0" err="1" smtClean="0">
                <a:solidFill>
                  <a:srgbClr val="002060"/>
                </a:solidFill>
                <a:latin typeface="Comic Sans MS" pitchFamily="66" charset="0"/>
              </a:rPr>
              <a:t>ciliata</a:t>
            </a:r>
            <a:r>
              <a:rPr lang="it-IT" sz="1200" dirty="0" smtClean="0">
                <a:solidFill>
                  <a:srgbClr val="002060"/>
                </a:solidFill>
                <a:latin typeface="Comic Sans MS" pitchFamily="66" charset="0"/>
              </a:rPr>
              <a:t> inizia a colonizzare e macchiare le valve delle ostriche con un impatto economicamente negativo del prodotto in vendita.</a:t>
            </a:r>
            <a:endParaRPr lang="it-IT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3" name="object 14"/>
          <p:cNvSpPr/>
          <p:nvPr/>
        </p:nvSpPr>
        <p:spPr>
          <a:xfrm>
            <a:off x="7543800" y="304800"/>
            <a:ext cx="1339913" cy="479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0113" y="2938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28596" y="2272437"/>
            <a:ext cx="457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molluschicoltura  rappresenta in tutto il mondo una grande industria, che ha prodotto nel 2014 circa 14 milioni di tonnellate di molluschi, pari al 23,6% della produzione dell'acquacoltura mondiale  (FAO 2012). </a:t>
            </a:r>
            <a:endParaRPr lang="it-IT" dirty="0">
              <a:latin typeface="Comic Sans MS" pitchFamily="66" charset="0"/>
            </a:endParaRPr>
          </a:p>
        </p:txBody>
      </p:sp>
      <p:grpSp>
        <p:nvGrpSpPr>
          <p:cNvPr id="2" name="Gruppo 30"/>
          <p:cNvGrpSpPr/>
          <p:nvPr/>
        </p:nvGrpSpPr>
        <p:grpSpPr>
          <a:xfrm>
            <a:off x="5068677" y="1928802"/>
            <a:ext cx="3932479" cy="3143272"/>
            <a:chOff x="4929190" y="1071546"/>
            <a:chExt cx="3932479" cy="3143272"/>
          </a:xfrm>
        </p:grpSpPr>
        <p:pic>
          <p:nvPicPr>
            <p:cNvPr id="2050" name="Picture 2" descr="Risultati immagini per tapes philippinar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1071546"/>
              <a:ext cx="2135375" cy="1428760"/>
            </a:xfrm>
            <a:prstGeom prst="rect">
              <a:avLst/>
            </a:prstGeom>
            <a:noFill/>
          </p:spPr>
        </p:pic>
        <p:pic>
          <p:nvPicPr>
            <p:cNvPr id="2052" name="Picture 4" descr="Risultati immagini per crassostrea giga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1928802"/>
              <a:ext cx="2034989" cy="1357322"/>
            </a:xfrm>
            <a:prstGeom prst="rect">
              <a:avLst/>
            </a:prstGeom>
            <a:noFill/>
          </p:spPr>
        </p:pic>
        <p:pic>
          <p:nvPicPr>
            <p:cNvPr id="2054" name="Picture 6" descr="Risultati immagini per mitil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3636" y="2928934"/>
              <a:ext cx="2057415" cy="1285884"/>
            </a:xfrm>
            <a:prstGeom prst="rect">
              <a:avLst/>
            </a:prstGeom>
            <a:noFill/>
          </p:spPr>
        </p:pic>
        <p:sp>
          <p:nvSpPr>
            <p:cNvPr id="24" name="CasellaDiTesto 23"/>
            <p:cNvSpPr txBox="1"/>
            <p:nvPr/>
          </p:nvSpPr>
          <p:spPr>
            <a:xfrm>
              <a:off x="7143768" y="107154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</a:rPr>
                <a:t>34%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643834" y="228599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</a:rPr>
                <a:t>32%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8215338" y="34290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2">
                      <a:lumMod val="50000"/>
                    </a:schemeClr>
                  </a:solidFill>
                </a:rPr>
                <a:t>13%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4100482" y="829270"/>
            <a:ext cx="4129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FFCC00"/>
                </a:solidFill>
                <a:latin typeface="Comic Sans MS" pitchFamily="66" charset="0"/>
              </a:rPr>
              <a:t> strategia a lungo termine a supporto della crescita e del settore marino.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214282" y="5286388"/>
            <a:ext cx="87154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L'Italia ha un enorme potenziale di sviluppo nell’ambito della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Blue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Growth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nel settore della molluschicoltura, grazie alla presenza di numerose baie riparate, estuari e lagune. </a:t>
            </a:r>
          </a:p>
        </p:txBody>
      </p:sp>
      <p:pic>
        <p:nvPicPr>
          <p:cNvPr id="23" name="Immagine 22" descr="BlueGrowth-1-838x8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1780044"/>
            <a:ext cx="4714908" cy="4585501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2571736" y="5000636"/>
            <a:ext cx="1357322" cy="1357322"/>
          </a:xfrm>
          <a:prstGeom prst="ellipse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bject 14"/>
          <p:cNvSpPr/>
          <p:nvPr/>
        </p:nvSpPr>
        <p:spPr>
          <a:xfrm>
            <a:off x="7575487" y="228600"/>
            <a:ext cx="1339913" cy="4798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7620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838200" y="381000"/>
            <a:ext cx="3733800" cy="70788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>
              <a:defRPr/>
            </a:pPr>
            <a:r>
              <a:rPr lang="it-IT" sz="4000" b="1" dirty="0" err="1" smtClean="0">
                <a:solidFill>
                  <a:srgbClr val="FFC000"/>
                </a:solidFill>
                <a:latin typeface="Comic Sans MS" pitchFamily="66" charset="0"/>
                <a:cs typeface="Comic Sans MS"/>
              </a:rPr>
              <a:t>Blue</a:t>
            </a:r>
            <a:r>
              <a:rPr lang="it-IT" sz="4000" b="1" dirty="0" smtClean="0">
                <a:solidFill>
                  <a:srgbClr val="FFC000"/>
                </a:solidFill>
                <a:latin typeface="Comic Sans MS" pitchFamily="66" charset="0"/>
                <a:cs typeface="Comic Sans MS"/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latin typeface="Comic Sans MS" pitchFamily="66" charset="0"/>
                <a:cs typeface="Comic Sans MS"/>
              </a:rPr>
              <a:t>Growth</a:t>
            </a:r>
            <a:endParaRPr lang="it-IT" sz="4000" b="1" dirty="0">
              <a:solidFill>
                <a:srgbClr val="FFC000"/>
              </a:solidFill>
              <a:latin typeface="Comic Sans MS" pitchFamily="66" charset="0"/>
              <a:cs typeface="Comic Sans MS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1676400" y="1066800"/>
            <a:ext cx="2286000" cy="228600"/>
          </a:xfrm>
          <a:prstGeom prst="rightArrow">
            <a:avLst/>
          </a:prstGeom>
          <a:solidFill>
            <a:srgbClr val="FF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1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29" grpId="0" build="allAtOnce"/>
      <p:bldP spid="32" grpId="0" build="allAtOnce"/>
      <p:bldP spid="26" grpId="0" animBg="1"/>
      <p:bldP spid="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ostr-696x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904875"/>
            <a:ext cx="220980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Le ostriche San Michele incollate a mano sulle corde appese alle antiche palizzate per l’allevamento dei miti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1219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x\Desktop\Gal ostricoltura\72746311_10217700997148163_397868653138778521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8391"/>
            <a:ext cx="3619500" cy="363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x\Desktop\Gal ostricoltura\67379353_10217071388888350_42539610957414400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7526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x\Desktop\Gal ostricoltura\60730207_10216617661785456_8677035120013606912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971800"/>
            <a:ext cx="187452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x\Desktop\Gal ostricoltura\67458740_10217059679675627_5295383192054792192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7338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www.laretorica.it/wp-content/uploads/2019/07/ostr-696x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https://www.laretorica.it/wp-content/uploads/2019/07/ostr-696x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8" name="AutoShape 6" descr="https://www.laretorica.it/wp-content/uploads/2019/07/ostr-696x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2" name="AutoShape 10" descr="Risultati immagini per ostriche san miche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4" name="AutoShape 12" descr="Risultati immagini per ostriche san miche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6" name="AutoShape 14" descr="https://www.laretorica.it/wp-content/uploads/2019/07/ostr-696x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8" name="AutoShape 16" descr="https://www.laretorica.it/wp-content/uploads/2019/07/ostr-696x7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7" name="Diagramma 16"/>
          <p:cNvGraphicFramePr/>
          <p:nvPr/>
        </p:nvGraphicFramePr>
        <p:xfrm>
          <a:off x="1143000" y="2057400"/>
          <a:ext cx="716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object 14"/>
          <p:cNvSpPr/>
          <p:nvPr/>
        </p:nvSpPr>
        <p:spPr>
          <a:xfrm>
            <a:off x="7543800" y="304800"/>
            <a:ext cx="1339913" cy="4798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0113" y="2938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304800" y="210901"/>
            <a:ext cx="6072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endParaRPr lang="it-IT" sz="3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err="1" smtClean="0">
                <a:solidFill>
                  <a:srgbClr val="FFC000"/>
                </a:solidFill>
                <a:latin typeface="Comic Sans MS" pitchFamily="66" charset="0"/>
              </a:rPr>
              <a:t>Blue</a:t>
            </a: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3600" b="1" dirty="0" err="1" smtClean="0">
                <a:solidFill>
                  <a:srgbClr val="FFC000"/>
                </a:solidFill>
                <a:latin typeface="Comic Sans MS" pitchFamily="66" charset="0"/>
              </a:rPr>
              <a:t>Growth</a:t>
            </a:r>
            <a:endParaRPr lang="it-IT" sz="3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endParaRPr lang="it-IT" sz="3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C000"/>
                </a:solidFill>
                <a:latin typeface="Comic Sans MS" pitchFamily="66" charset="0"/>
              </a:rPr>
              <a:t>Aumenti posti di lavoro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C000"/>
                </a:solidFill>
                <a:latin typeface="Comic Sans MS" pitchFamily="66" charset="0"/>
              </a:rPr>
              <a:t>Diversificazione alieutica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C000"/>
                </a:solidFill>
                <a:latin typeface="Comic Sans MS" pitchFamily="66" charset="0"/>
              </a:rPr>
              <a:t>Nuova economia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C000"/>
                </a:solidFill>
                <a:latin typeface="Comic Sans MS" pitchFamily="66" charset="0"/>
              </a:rPr>
              <a:t>Attività ecosostenibile</a:t>
            </a:r>
            <a:endParaRPr lang="it-IT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endParaRPr lang="it-IT" sz="3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3214742" y="785794"/>
            <a:ext cx="2857520" cy="2862322"/>
          </a:xfrm>
          <a:prstGeom prst="rect">
            <a:avLst/>
          </a:prstGeom>
          <a:solidFill>
            <a:srgbClr val="FFC000">
              <a:alpha val="1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79463" algn="l"/>
                <a:tab pos="-322263" algn="l"/>
                <a:tab pos="363538" algn="l"/>
                <a:tab pos="592138" algn="l"/>
                <a:tab pos="820738" algn="l"/>
                <a:tab pos="1049338" algn="l"/>
                <a:tab pos="1506538" algn="l"/>
                <a:tab pos="1963738" algn="l"/>
                <a:tab pos="2420938" algn="l"/>
                <a:tab pos="2878138" algn="l"/>
                <a:tab pos="3335338" algn="l"/>
                <a:tab pos="3792538" algn="l"/>
                <a:tab pos="4249738" algn="l"/>
                <a:tab pos="4706938" algn="l"/>
                <a:tab pos="5164138" algn="l"/>
                <a:tab pos="5621338" algn="l"/>
                <a:tab pos="6535738" algn="l"/>
                <a:tab pos="6992938" algn="l"/>
                <a:tab pos="7450138" algn="l"/>
                <a:tab pos="7907338" algn="l"/>
                <a:tab pos="8364538" algn="l"/>
                <a:tab pos="8821738" algn="l"/>
                <a:tab pos="9278938" algn="l"/>
                <a:tab pos="9736138" algn="l"/>
                <a:tab pos="10193338" algn="l"/>
                <a:tab pos="10650538" algn="l"/>
                <a:tab pos="11107738" algn="l"/>
                <a:tab pos="11564938" algn="l"/>
                <a:tab pos="12022138" algn="l"/>
              </a:tabLst>
            </a:pPr>
            <a:r>
              <a:rPr lang="it-IT" sz="1200" b="1" dirty="0" smtClean="0">
                <a:solidFill>
                  <a:srgbClr val="002060"/>
                </a:solidFill>
              </a:rPr>
              <a:t>L’</a:t>
            </a:r>
            <a:r>
              <a:rPr lang="it-IT" sz="1200" b="1" dirty="0" err="1" smtClean="0">
                <a:solidFill>
                  <a:srgbClr val="002060"/>
                </a:solidFill>
              </a:rPr>
              <a:t>obettivo</a:t>
            </a:r>
            <a:r>
              <a:rPr lang="it-IT" sz="1200" b="1" dirty="0" smtClean="0">
                <a:solidFill>
                  <a:srgbClr val="002060"/>
                </a:solidFill>
              </a:rPr>
              <a:t> generale </a:t>
            </a:r>
            <a:r>
              <a:rPr lang="it-IT" sz="1200" dirty="0" smtClean="0">
                <a:solidFill>
                  <a:srgbClr val="002060"/>
                </a:solidFill>
              </a:rPr>
              <a:t>del progetto pilota è stato quello di creare lavoro e reddito locali mediante una attività a basso investimento iniziale, altamente compatibile con l’ambiente naturale, che valorizza le risorse rinnovabili del territorio e che produca beni di primaria necessità quali sono i beni alimentari, nella fattispecie molluschi eduli.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15965106_10209981668609774_6011458137490149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143000"/>
            <a:ext cx="9144000" cy="609600"/>
          </a:xfrm>
          <a:prstGeom prst="rect">
            <a:avLst/>
          </a:prstGeom>
          <a:blipFill dpi="0" rotWithShape="1">
            <a:blip r:embed="rId3" cstate="print">
              <a:alphaModFix amt="5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DBF5F8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200" y="1295400"/>
            <a:ext cx="8153400" cy="294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0">
              <a:lnSpc>
                <a:spcPts val="2155"/>
              </a:lnSpc>
            </a:pPr>
            <a:r>
              <a:rPr lang="it-IT" sz="2400" b="1" i="1" spc="-75" dirty="0" smtClean="0">
                <a:solidFill>
                  <a:srgbClr val="FFFF00"/>
                </a:solidFill>
                <a:latin typeface="Comic Sans MS"/>
                <a:cs typeface="Comic Sans MS"/>
              </a:rPr>
              <a:t>GRAZIE PER LA CORTESE ATTENZIONE!!!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581400" y="4038600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doni MT" pitchFamily="18" charset="0"/>
              </a:rPr>
              <a:t>“Più alto vola il gabbiano </a:t>
            </a:r>
          </a:p>
          <a:p>
            <a:r>
              <a:rPr lang="it-IT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doni MT" pitchFamily="18" charset="0"/>
              </a:rPr>
              <a:t>e più vede lontano.”</a:t>
            </a:r>
            <a: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it-IT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doni MT" pitchFamily="18" charset="0"/>
              </a:rPr>
              <a:t>(Richard Bach)</a:t>
            </a:r>
            <a:endParaRPr lang="it-IT" sz="3200" b="1" i="1" dirty="0">
              <a:solidFill>
                <a:schemeClr val="accent3">
                  <a:lumMod val="20000"/>
                  <a:lumOff val="80000"/>
                </a:schemeClr>
              </a:solidFill>
              <a:latin typeface="Bodoni MT" pitchFamily="18" charset="0"/>
            </a:endParaRPr>
          </a:p>
        </p:txBody>
      </p:sp>
      <p:sp>
        <p:nvSpPr>
          <p:cNvPr id="10" name="object 14"/>
          <p:cNvSpPr/>
          <p:nvPr/>
        </p:nvSpPr>
        <p:spPr>
          <a:xfrm>
            <a:off x="7575487" y="152400"/>
            <a:ext cx="1339913" cy="479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14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42844" y="4071942"/>
            <a:ext cx="885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i="1" dirty="0" smtClean="0">
                <a:solidFill>
                  <a:srgbClr val="002060"/>
                </a:solidFill>
                <a:latin typeface="Comic Sans MS" pitchFamily="66" charset="0"/>
              </a:rPr>
              <a:t>Si basa sul trofismo e l’energia naturali dell’ecosistema. Il ricambio d’acqua necessario al metabolismo dei bivalvi si ha mediante le correnti naturali che circolano nell’area di allevamento, e l’alimento è fornito dalle microalghe che crescono spontaneamente. Non si hanno modifiche nel paesaggio, ne alterazioni dell’ecosistema, ne modifiche della biodiversità esistente; anzi, migliorativa della situazione ambientale poiché contrasta l’eutrofia. 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28600" y="142852"/>
            <a:ext cx="8410636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Arial" pitchFamily="34" charset="0"/>
              </a:rPr>
              <a:t>          </a:t>
            </a:r>
            <a:r>
              <a:rPr lang="it-IT" sz="3600" dirty="0" smtClean="0">
                <a:solidFill>
                  <a:srgbClr val="FFCC00"/>
                </a:solidFill>
                <a:latin typeface="Comic Sans MS" pitchFamily="66" charset="0"/>
                <a:ea typeface="+mj-ea"/>
                <a:cs typeface="Arial" pitchFamily="34" charset="0"/>
              </a:rPr>
              <a:t>MOLLUSCHICOLTURA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si presta bene per la messa in pratica delle teorie di sviluppo sostenibile</a:t>
            </a:r>
          </a:p>
        </p:txBody>
      </p:sp>
      <p:grpSp>
        <p:nvGrpSpPr>
          <p:cNvPr id="2" name="Gruppo 23"/>
          <p:cNvGrpSpPr/>
          <p:nvPr/>
        </p:nvGrpSpPr>
        <p:grpSpPr>
          <a:xfrm>
            <a:off x="1214415" y="1614474"/>
            <a:ext cx="7461271" cy="2457468"/>
            <a:chOff x="1214415" y="4186242"/>
            <a:chExt cx="7461271" cy="2457468"/>
          </a:xfrm>
        </p:grpSpPr>
        <p:pic>
          <p:nvPicPr>
            <p:cNvPr id="22" name="Immagine 21" descr="bivalv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4876" y="4220626"/>
              <a:ext cx="3960810" cy="2423084"/>
            </a:xfrm>
            <a:prstGeom prst="rect">
              <a:avLst/>
            </a:prstGeom>
          </p:spPr>
        </p:pic>
        <p:pic>
          <p:nvPicPr>
            <p:cNvPr id="23" name="Immagine 22" descr="imag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700193" y="3700464"/>
              <a:ext cx="2457467" cy="3429023"/>
            </a:xfrm>
            <a:prstGeom prst="rect">
              <a:avLst/>
            </a:prstGeom>
          </p:spPr>
        </p:pic>
      </p:grpSp>
      <p:sp>
        <p:nvSpPr>
          <p:cNvPr id="14" name="Rettangolo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</p:txBody>
      </p:sp>
      <p:sp>
        <p:nvSpPr>
          <p:cNvPr id="16" name="object 8"/>
          <p:cNvSpPr/>
          <p:nvPr/>
        </p:nvSpPr>
        <p:spPr>
          <a:xfrm>
            <a:off x="204215" y="1000108"/>
            <a:ext cx="8694420" cy="11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/>
          <p:nvPr/>
        </p:nvSpPr>
        <p:spPr>
          <a:xfrm>
            <a:off x="7575487" y="228600"/>
            <a:ext cx="1339913" cy="479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7620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42844" y="2621846"/>
            <a:ext cx="4786346" cy="420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Molluschi bivalvi lamellibranchi </a:t>
            </a:r>
          </a:p>
          <a:p>
            <a:pPr algn="just">
              <a:lnSpc>
                <a:spcPct val="150000"/>
              </a:lnSpc>
            </a:pPr>
            <a:endParaRPr lang="it-IT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Comic Sans MS" pitchFamily="66" charset="0"/>
              </a:rPr>
              <a:t>                  racchiusi tra due valve simmetriche, di cui il mollusco controlla l’apertura per mezzo di un muscolo adduttore. Questo muscolo permette di serrare le valve per difendersi dai predatori o dalla disidratazione nel caso di emersione da bassa marea.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</p:txBody>
      </p:sp>
      <p:sp>
        <p:nvSpPr>
          <p:cNvPr id="6" name="object 8"/>
          <p:cNvSpPr/>
          <p:nvPr/>
        </p:nvSpPr>
        <p:spPr>
          <a:xfrm>
            <a:off x="204215" y="1000108"/>
            <a:ext cx="869442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ttangolo 8"/>
          <p:cNvSpPr/>
          <p:nvPr/>
        </p:nvSpPr>
        <p:spPr>
          <a:xfrm>
            <a:off x="3048000" y="381000"/>
            <a:ext cx="3358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CC00"/>
                </a:solidFill>
                <a:latin typeface="Comic Sans MS" pitchFamily="66" charset="0"/>
              </a:rPr>
              <a:t>Molluschi bivalvi</a:t>
            </a:r>
            <a:endParaRPr lang="it-IT" sz="3200" dirty="0">
              <a:solidFill>
                <a:srgbClr val="FFCC00"/>
              </a:solidFill>
            </a:endParaRPr>
          </a:p>
        </p:txBody>
      </p:sp>
      <p:sp>
        <p:nvSpPr>
          <p:cNvPr id="15" name="object 8"/>
          <p:cNvSpPr/>
          <p:nvPr/>
        </p:nvSpPr>
        <p:spPr>
          <a:xfrm>
            <a:off x="6143636" y="3071810"/>
            <a:ext cx="2571768" cy="71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grpSp>
        <p:nvGrpSpPr>
          <p:cNvPr id="2" name="Gruppo 18"/>
          <p:cNvGrpSpPr/>
          <p:nvPr/>
        </p:nvGrpSpPr>
        <p:grpSpPr>
          <a:xfrm>
            <a:off x="5072066" y="2428868"/>
            <a:ext cx="3914888" cy="4286255"/>
            <a:chOff x="3173967" y="1142984"/>
            <a:chExt cx="5812988" cy="5572139"/>
          </a:xfrm>
        </p:grpSpPr>
        <p:pic>
          <p:nvPicPr>
            <p:cNvPr id="33796" name="Picture 4" descr="Risultati immagini per crassostrea giga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357562"/>
              <a:ext cx="5715040" cy="3357561"/>
            </a:xfrm>
            <a:prstGeom prst="rect">
              <a:avLst/>
            </a:prstGeom>
            <a:noFill/>
          </p:spPr>
        </p:pic>
        <p:pic>
          <p:nvPicPr>
            <p:cNvPr id="33794" name="Picture 2" descr="Risultati immagini per ostrea edul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6948" y="2214555"/>
              <a:ext cx="2952770" cy="2214577"/>
            </a:xfrm>
            <a:prstGeom prst="rect">
              <a:avLst/>
            </a:prstGeom>
            <a:noFill/>
          </p:spPr>
        </p:pic>
        <p:pic>
          <p:nvPicPr>
            <p:cNvPr id="10" name="Picture 4" descr="Immagine correla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2339570"/>
              <a:ext cx="2786082" cy="2089562"/>
            </a:xfrm>
            <a:prstGeom prst="rect">
              <a:avLst/>
            </a:prstGeom>
            <a:noFill/>
          </p:spPr>
        </p:pic>
        <p:pic>
          <p:nvPicPr>
            <p:cNvPr id="17414" name="Picture 6" descr="Moules Miesmuscheln mussel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3967" y="1142984"/>
              <a:ext cx="3112545" cy="1428760"/>
            </a:xfrm>
            <a:prstGeom prst="rect">
              <a:avLst/>
            </a:prstGeom>
            <a:noFill/>
          </p:spPr>
        </p:pic>
        <p:pic>
          <p:nvPicPr>
            <p:cNvPr id="11" name="Picture 2" descr="C:\Users\Lucrezia\Documents\2017\dati\Documents\dati Lucrezia\Desktop\Documenti\FILE DESK\vecchio des.2010\NOTTE BIANCA\vongole s ifonat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6493725" y="650020"/>
              <a:ext cx="2000265" cy="2986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object 8"/>
            <p:cNvSpPr/>
            <p:nvPr/>
          </p:nvSpPr>
          <p:spPr>
            <a:xfrm>
              <a:off x="4000496" y="4429132"/>
              <a:ext cx="4500594" cy="112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8"/>
            <p:cNvSpPr/>
            <p:nvPr/>
          </p:nvSpPr>
          <p:spPr>
            <a:xfrm rot="5400000">
              <a:off x="5344958" y="3441860"/>
              <a:ext cx="1357323" cy="45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8" name="Rettangolo 17"/>
          <p:cNvSpPr/>
          <p:nvPr/>
        </p:nvSpPr>
        <p:spPr>
          <a:xfrm>
            <a:off x="142844" y="91440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 smtClean="0">
                <a:latin typeface="Comic Sans MS" pitchFamily="66" charset="0"/>
              </a:rPr>
              <a:t>La classe </a:t>
            </a:r>
            <a:r>
              <a:rPr lang="it-IT" sz="1600" dirty="0" err="1" smtClean="0">
                <a:latin typeface="Comic Sans MS" pitchFamily="66" charset="0"/>
              </a:rPr>
              <a:t>Bivalvia</a:t>
            </a:r>
            <a:r>
              <a:rPr lang="it-IT" sz="1600" dirty="0" smtClean="0">
                <a:latin typeface="Comic Sans MS" pitchFamily="66" charset="0"/>
              </a:rPr>
              <a:t> è costituita da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FFC000"/>
                </a:solidFill>
                <a:latin typeface="Comic Sans MS" pitchFamily="66" charset="0"/>
              </a:rPr>
              <a:t>6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sottoclassi e </a:t>
            </a:r>
            <a:r>
              <a:rPr lang="it-IT" sz="1600" b="1" dirty="0" smtClean="0">
                <a:solidFill>
                  <a:srgbClr val="FFC000"/>
                </a:solidFill>
                <a:latin typeface="Comic Sans MS" pitchFamily="66" charset="0"/>
              </a:rPr>
              <a:t>10</a:t>
            </a:r>
            <a:r>
              <a:rPr lang="it-IT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ordini. Con due supergruppi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C000"/>
                </a:solidFill>
                <a:latin typeface="Comic Sans MS" pitchFamily="66" charset="0"/>
              </a:rPr>
              <a:t>Protobrachi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e </a:t>
            </a:r>
            <a:r>
              <a:rPr lang="it-IT" sz="1600" b="1" dirty="0" smtClean="0">
                <a:solidFill>
                  <a:srgbClr val="FFC000"/>
                </a:solidFill>
                <a:latin typeface="Comic Sans MS" pitchFamily="66" charset="0"/>
              </a:rPr>
              <a:t>Lamellibranchi</a:t>
            </a:r>
            <a:r>
              <a:rPr lang="it-IT" sz="1600" dirty="0" smtClean="0">
                <a:latin typeface="Comic Sans MS" pitchFamily="66" charset="0"/>
              </a:rPr>
              <a:t>. I primi comprendono specie, molto primitive, </a:t>
            </a:r>
            <a:r>
              <a:rPr lang="it-IT" sz="1600" dirty="0" err="1" smtClean="0">
                <a:latin typeface="Comic Sans MS" pitchFamily="66" charset="0"/>
              </a:rPr>
              <a:t>detritivore</a:t>
            </a:r>
            <a:r>
              <a:rPr lang="it-IT" sz="1600" dirty="0" smtClean="0">
                <a:latin typeface="Comic Sans MS" pitchFamily="66" charset="0"/>
              </a:rPr>
              <a:t> o filtratrici, caratterizzate da un solo paio di branchie </a:t>
            </a:r>
            <a:r>
              <a:rPr lang="it-IT" sz="1600" dirty="0" err="1" smtClean="0">
                <a:latin typeface="Comic Sans MS" pitchFamily="66" charset="0"/>
              </a:rPr>
              <a:t>biseriate</a:t>
            </a:r>
            <a:r>
              <a:rPr lang="it-IT" sz="1600" dirty="0" smtClean="0">
                <a:latin typeface="Comic Sans MS" pitchFamily="66" charset="0"/>
              </a:rPr>
              <a:t>; i Lamellibranchi al contrario sono esclusivamente filtratori.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142844" y="3448048"/>
            <a:ext cx="1000156" cy="2857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bject 14"/>
          <p:cNvSpPr/>
          <p:nvPr/>
        </p:nvSpPr>
        <p:spPr>
          <a:xfrm>
            <a:off x="7575487" y="228600"/>
            <a:ext cx="1339913" cy="479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7620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tangolo 68"/>
          <p:cNvSpPr/>
          <p:nvPr/>
        </p:nvSpPr>
        <p:spPr>
          <a:xfrm>
            <a:off x="228600" y="838200"/>
            <a:ext cx="8686800" cy="5662634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890" y="684644"/>
            <a:ext cx="75581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FFCC00"/>
                </a:solidFill>
              </a:rPr>
              <a:t>Principali </a:t>
            </a:r>
            <a:r>
              <a:rPr spc="-30" dirty="0" err="1">
                <a:solidFill>
                  <a:srgbClr val="FFCC00"/>
                </a:solidFill>
              </a:rPr>
              <a:t>siti</a:t>
            </a:r>
            <a:r>
              <a:rPr spc="-30" dirty="0">
                <a:solidFill>
                  <a:srgbClr val="FFCC00"/>
                </a:solidFill>
              </a:rPr>
              <a:t> </a:t>
            </a:r>
            <a:r>
              <a:rPr spc="-35" dirty="0" err="1" smtClean="0">
                <a:solidFill>
                  <a:srgbClr val="FFCC00"/>
                </a:solidFill>
              </a:rPr>
              <a:t>di</a:t>
            </a:r>
            <a:r>
              <a:rPr spc="-480" dirty="0" smtClean="0">
                <a:solidFill>
                  <a:srgbClr val="FFCC00"/>
                </a:solidFill>
              </a:rPr>
              <a:t> </a:t>
            </a:r>
            <a:r>
              <a:rPr lang="it-IT" spc="-480" dirty="0" smtClean="0">
                <a:solidFill>
                  <a:srgbClr val="FFCC00"/>
                </a:solidFill>
              </a:rPr>
              <a:t>  </a:t>
            </a:r>
            <a:r>
              <a:rPr spc="-80" dirty="0" err="1" smtClean="0">
                <a:solidFill>
                  <a:srgbClr val="FFCC00"/>
                </a:solidFill>
              </a:rPr>
              <a:t>molluschicoltura</a:t>
            </a:r>
            <a:r>
              <a:rPr lang="it-IT" spc="-80" dirty="0" smtClean="0">
                <a:solidFill>
                  <a:srgbClr val="FFCC00"/>
                </a:solidFill>
              </a:rPr>
              <a:t> in Italia</a:t>
            </a:r>
            <a:endParaRPr spc="-80" dirty="0">
              <a:solidFill>
                <a:srgbClr val="FFCC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0646" y="2245741"/>
            <a:ext cx="502920" cy="471170"/>
          </a:xfrm>
          <a:custGeom>
            <a:avLst/>
            <a:gdLst/>
            <a:ahLst/>
            <a:cxnLst/>
            <a:rect l="l" t="t" r="r" b="b"/>
            <a:pathLst>
              <a:path w="502920" h="471169">
                <a:moveTo>
                  <a:pt x="244348" y="447039"/>
                </a:moveTo>
                <a:lnTo>
                  <a:pt x="235457" y="438404"/>
                </a:lnTo>
                <a:lnTo>
                  <a:pt x="235457" y="431546"/>
                </a:lnTo>
                <a:lnTo>
                  <a:pt x="235457" y="422910"/>
                </a:lnTo>
                <a:lnTo>
                  <a:pt x="228345" y="415925"/>
                </a:lnTo>
                <a:lnTo>
                  <a:pt x="228345" y="407288"/>
                </a:lnTo>
                <a:lnTo>
                  <a:pt x="219455" y="407288"/>
                </a:lnTo>
                <a:lnTo>
                  <a:pt x="219455" y="400431"/>
                </a:lnTo>
                <a:lnTo>
                  <a:pt x="219455" y="391795"/>
                </a:lnTo>
                <a:lnTo>
                  <a:pt x="212216" y="384937"/>
                </a:lnTo>
                <a:lnTo>
                  <a:pt x="212216" y="376300"/>
                </a:lnTo>
                <a:lnTo>
                  <a:pt x="212216" y="367664"/>
                </a:lnTo>
                <a:lnTo>
                  <a:pt x="212216" y="360680"/>
                </a:lnTo>
                <a:lnTo>
                  <a:pt x="203326" y="360680"/>
                </a:lnTo>
                <a:lnTo>
                  <a:pt x="203326" y="367664"/>
                </a:lnTo>
                <a:lnTo>
                  <a:pt x="196214" y="367664"/>
                </a:lnTo>
                <a:lnTo>
                  <a:pt x="187325" y="367664"/>
                </a:lnTo>
                <a:lnTo>
                  <a:pt x="178434" y="367664"/>
                </a:lnTo>
                <a:lnTo>
                  <a:pt x="178434" y="360680"/>
                </a:lnTo>
                <a:lnTo>
                  <a:pt x="171195" y="360680"/>
                </a:lnTo>
                <a:lnTo>
                  <a:pt x="162305" y="360680"/>
                </a:lnTo>
                <a:lnTo>
                  <a:pt x="162305" y="367664"/>
                </a:lnTo>
                <a:lnTo>
                  <a:pt x="155193" y="367664"/>
                </a:lnTo>
                <a:lnTo>
                  <a:pt x="155193" y="360680"/>
                </a:lnTo>
                <a:lnTo>
                  <a:pt x="155193" y="352044"/>
                </a:lnTo>
                <a:lnTo>
                  <a:pt x="146303" y="352044"/>
                </a:lnTo>
                <a:lnTo>
                  <a:pt x="146303" y="360680"/>
                </a:lnTo>
                <a:lnTo>
                  <a:pt x="139191" y="360680"/>
                </a:lnTo>
                <a:lnTo>
                  <a:pt x="130175" y="360680"/>
                </a:lnTo>
                <a:lnTo>
                  <a:pt x="130175" y="367664"/>
                </a:lnTo>
                <a:lnTo>
                  <a:pt x="123062" y="367664"/>
                </a:lnTo>
                <a:lnTo>
                  <a:pt x="123062" y="376300"/>
                </a:lnTo>
                <a:lnTo>
                  <a:pt x="114173" y="376300"/>
                </a:lnTo>
                <a:lnTo>
                  <a:pt x="105282" y="376300"/>
                </a:lnTo>
                <a:lnTo>
                  <a:pt x="105282" y="367664"/>
                </a:lnTo>
                <a:lnTo>
                  <a:pt x="98170" y="360680"/>
                </a:lnTo>
                <a:lnTo>
                  <a:pt x="89280" y="367664"/>
                </a:lnTo>
                <a:lnTo>
                  <a:pt x="82041" y="360680"/>
                </a:lnTo>
                <a:lnTo>
                  <a:pt x="73151" y="360680"/>
                </a:lnTo>
                <a:lnTo>
                  <a:pt x="73151" y="352044"/>
                </a:lnTo>
                <a:lnTo>
                  <a:pt x="66039" y="345186"/>
                </a:lnTo>
                <a:lnTo>
                  <a:pt x="66039" y="336550"/>
                </a:lnTo>
                <a:lnTo>
                  <a:pt x="66039" y="329692"/>
                </a:lnTo>
                <a:lnTo>
                  <a:pt x="66039" y="321056"/>
                </a:lnTo>
                <a:lnTo>
                  <a:pt x="57150" y="321056"/>
                </a:lnTo>
                <a:lnTo>
                  <a:pt x="50037" y="321056"/>
                </a:lnTo>
                <a:lnTo>
                  <a:pt x="50037" y="314071"/>
                </a:lnTo>
                <a:lnTo>
                  <a:pt x="41020" y="314071"/>
                </a:lnTo>
                <a:lnTo>
                  <a:pt x="41020" y="305562"/>
                </a:lnTo>
                <a:lnTo>
                  <a:pt x="33908" y="305562"/>
                </a:lnTo>
                <a:lnTo>
                  <a:pt x="33908" y="296925"/>
                </a:lnTo>
                <a:lnTo>
                  <a:pt x="33908" y="281305"/>
                </a:lnTo>
                <a:lnTo>
                  <a:pt x="33908" y="274447"/>
                </a:lnTo>
                <a:lnTo>
                  <a:pt x="25018" y="265811"/>
                </a:lnTo>
                <a:lnTo>
                  <a:pt x="33908" y="265811"/>
                </a:lnTo>
                <a:lnTo>
                  <a:pt x="33908" y="258953"/>
                </a:lnTo>
                <a:lnTo>
                  <a:pt x="41020" y="250317"/>
                </a:lnTo>
                <a:lnTo>
                  <a:pt x="50037" y="250317"/>
                </a:lnTo>
                <a:lnTo>
                  <a:pt x="50037" y="243332"/>
                </a:lnTo>
                <a:lnTo>
                  <a:pt x="57150" y="243332"/>
                </a:lnTo>
                <a:lnTo>
                  <a:pt x="57150" y="234696"/>
                </a:lnTo>
                <a:lnTo>
                  <a:pt x="57150" y="227837"/>
                </a:lnTo>
                <a:lnTo>
                  <a:pt x="57150" y="219201"/>
                </a:lnTo>
                <a:lnTo>
                  <a:pt x="50037" y="219201"/>
                </a:lnTo>
                <a:lnTo>
                  <a:pt x="50037" y="210566"/>
                </a:lnTo>
                <a:lnTo>
                  <a:pt x="41020" y="210566"/>
                </a:lnTo>
                <a:lnTo>
                  <a:pt x="41020" y="195072"/>
                </a:lnTo>
                <a:lnTo>
                  <a:pt x="33908" y="195072"/>
                </a:lnTo>
                <a:lnTo>
                  <a:pt x="33908" y="188087"/>
                </a:lnTo>
                <a:lnTo>
                  <a:pt x="25018" y="188087"/>
                </a:lnTo>
                <a:lnTo>
                  <a:pt x="16128" y="188087"/>
                </a:lnTo>
                <a:lnTo>
                  <a:pt x="9016" y="179450"/>
                </a:lnTo>
                <a:lnTo>
                  <a:pt x="0" y="172593"/>
                </a:lnTo>
                <a:lnTo>
                  <a:pt x="0" y="163957"/>
                </a:lnTo>
                <a:lnTo>
                  <a:pt x="9016" y="163957"/>
                </a:lnTo>
                <a:lnTo>
                  <a:pt x="9016" y="157099"/>
                </a:lnTo>
                <a:lnTo>
                  <a:pt x="16128" y="157099"/>
                </a:lnTo>
                <a:lnTo>
                  <a:pt x="16128" y="148462"/>
                </a:lnTo>
                <a:lnTo>
                  <a:pt x="25018" y="148462"/>
                </a:lnTo>
                <a:lnTo>
                  <a:pt x="33908" y="139826"/>
                </a:lnTo>
                <a:lnTo>
                  <a:pt x="41020" y="139826"/>
                </a:lnTo>
                <a:lnTo>
                  <a:pt x="41020" y="132969"/>
                </a:lnTo>
                <a:lnTo>
                  <a:pt x="50037" y="124333"/>
                </a:lnTo>
                <a:lnTo>
                  <a:pt x="50037" y="117348"/>
                </a:lnTo>
                <a:lnTo>
                  <a:pt x="57150" y="117348"/>
                </a:lnTo>
                <a:lnTo>
                  <a:pt x="57150" y="101854"/>
                </a:lnTo>
                <a:lnTo>
                  <a:pt x="57150" y="93218"/>
                </a:lnTo>
                <a:lnTo>
                  <a:pt x="66039" y="93218"/>
                </a:lnTo>
                <a:lnTo>
                  <a:pt x="73151" y="86360"/>
                </a:lnTo>
                <a:lnTo>
                  <a:pt x="82041" y="86360"/>
                </a:lnTo>
                <a:lnTo>
                  <a:pt x="89280" y="86360"/>
                </a:lnTo>
                <a:lnTo>
                  <a:pt x="98170" y="86360"/>
                </a:lnTo>
                <a:lnTo>
                  <a:pt x="105282" y="86360"/>
                </a:lnTo>
                <a:lnTo>
                  <a:pt x="114173" y="86360"/>
                </a:lnTo>
                <a:lnTo>
                  <a:pt x="114173" y="77724"/>
                </a:lnTo>
                <a:lnTo>
                  <a:pt x="105282" y="77724"/>
                </a:lnTo>
                <a:lnTo>
                  <a:pt x="98170" y="77724"/>
                </a:lnTo>
                <a:lnTo>
                  <a:pt x="98170" y="69087"/>
                </a:lnTo>
                <a:lnTo>
                  <a:pt x="105282" y="62103"/>
                </a:lnTo>
                <a:lnTo>
                  <a:pt x="114173" y="53467"/>
                </a:lnTo>
                <a:lnTo>
                  <a:pt x="139191" y="53467"/>
                </a:lnTo>
                <a:lnTo>
                  <a:pt x="139191" y="46609"/>
                </a:lnTo>
                <a:lnTo>
                  <a:pt x="139191" y="6985"/>
                </a:lnTo>
                <a:lnTo>
                  <a:pt x="130175" y="6985"/>
                </a:lnTo>
                <a:lnTo>
                  <a:pt x="139191" y="0"/>
                </a:lnTo>
                <a:lnTo>
                  <a:pt x="146303" y="0"/>
                </a:lnTo>
                <a:lnTo>
                  <a:pt x="146303" y="6985"/>
                </a:lnTo>
                <a:lnTo>
                  <a:pt x="155193" y="6985"/>
                </a:lnTo>
                <a:lnTo>
                  <a:pt x="162305" y="6985"/>
                </a:lnTo>
                <a:lnTo>
                  <a:pt x="162305" y="15494"/>
                </a:lnTo>
                <a:lnTo>
                  <a:pt x="171195" y="15494"/>
                </a:lnTo>
                <a:lnTo>
                  <a:pt x="178434" y="15494"/>
                </a:lnTo>
                <a:lnTo>
                  <a:pt x="187325" y="15494"/>
                </a:lnTo>
                <a:lnTo>
                  <a:pt x="196214" y="22479"/>
                </a:lnTo>
                <a:lnTo>
                  <a:pt x="260476" y="22479"/>
                </a:lnTo>
                <a:lnTo>
                  <a:pt x="267588" y="31114"/>
                </a:lnTo>
                <a:lnTo>
                  <a:pt x="276478" y="31114"/>
                </a:lnTo>
                <a:lnTo>
                  <a:pt x="276478" y="37973"/>
                </a:lnTo>
                <a:lnTo>
                  <a:pt x="285368" y="37973"/>
                </a:lnTo>
                <a:lnTo>
                  <a:pt x="292480" y="37973"/>
                </a:lnTo>
                <a:lnTo>
                  <a:pt x="292480" y="46609"/>
                </a:lnTo>
                <a:lnTo>
                  <a:pt x="292480" y="37973"/>
                </a:lnTo>
                <a:lnTo>
                  <a:pt x="301498" y="37973"/>
                </a:lnTo>
                <a:lnTo>
                  <a:pt x="308609" y="37973"/>
                </a:lnTo>
                <a:lnTo>
                  <a:pt x="317500" y="46609"/>
                </a:lnTo>
                <a:lnTo>
                  <a:pt x="317500" y="37973"/>
                </a:lnTo>
                <a:lnTo>
                  <a:pt x="324612" y="37973"/>
                </a:lnTo>
                <a:lnTo>
                  <a:pt x="333501" y="37973"/>
                </a:lnTo>
                <a:lnTo>
                  <a:pt x="333501" y="31114"/>
                </a:lnTo>
                <a:lnTo>
                  <a:pt x="340740" y="31114"/>
                </a:lnTo>
                <a:lnTo>
                  <a:pt x="340740" y="37973"/>
                </a:lnTo>
                <a:lnTo>
                  <a:pt x="349630" y="37973"/>
                </a:lnTo>
                <a:lnTo>
                  <a:pt x="358520" y="37973"/>
                </a:lnTo>
                <a:lnTo>
                  <a:pt x="365632" y="37973"/>
                </a:lnTo>
                <a:lnTo>
                  <a:pt x="374523" y="37973"/>
                </a:lnTo>
                <a:lnTo>
                  <a:pt x="374523" y="46609"/>
                </a:lnTo>
                <a:lnTo>
                  <a:pt x="413765" y="46609"/>
                </a:lnTo>
                <a:lnTo>
                  <a:pt x="422655" y="53467"/>
                </a:lnTo>
                <a:lnTo>
                  <a:pt x="429894" y="53467"/>
                </a:lnTo>
                <a:lnTo>
                  <a:pt x="438784" y="53467"/>
                </a:lnTo>
                <a:lnTo>
                  <a:pt x="438784" y="62103"/>
                </a:lnTo>
                <a:lnTo>
                  <a:pt x="438784" y="69087"/>
                </a:lnTo>
                <a:lnTo>
                  <a:pt x="438784" y="77724"/>
                </a:lnTo>
                <a:lnTo>
                  <a:pt x="438784" y="86360"/>
                </a:lnTo>
                <a:lnTo>
                  <a:pt x="429894" y="86360"/>
                </a:lnTo>
                <a:lnTo>
                  <a:pt x="429894" y="93218"/>
                </a:lnTo>
                <a:lnTo>
                  <a:pt x="422655" y="93218"/>
                </a:lnTo>
                <a:lnTo>
                  <a:pt x="422655" y="86360"/>
                </a:lnTo>
                <a:lnTo>
                  <a:pt x="413765" y="86360"/>
                </a:lnTo>
                <a:lnTo>
                  <a:pt x="406653" y="93218"/>
                </a:lnTo>
                <a:lnTo>
                  <a:pt x="397763" y="93218"/>
                </a:lnTo>
                <a:lnTo>
                  <a:pt x="397763" y="101854"/>
                </a:lnTo>
                <a:lnTo>
                  <a:pt x="397763" y="108712"/>
                </a:lnTo>
                <a:lnTo>
                  <a:pt x="390651" y="117348"/>
                </a:lnTo>
                <a:lnTo>
                  <a:pt x="381634" y="117348"/>
                </a:lnTo>
                <a:lnTo>
                  <a:pt x="374523" y="117348"/>
                </a:lnTo>
                <a:lnTo>
                  <a:pt x="374523" y="124333"/>
                </a:lnTo>
                <a:lnTo>
                  <a:pt x="365632" y="124333"/>
                </a:lnTo>
                <a:lnTo>
                  <a:pt x="365632" y="132969"/>
                </a:lnTo>
                <a:lnTo>
                  <a:pt x="358520" y="132969"/>
                </a:lnTo>
                <a:lnTo>
                  <a:pt x="349630" y="132969"/>
                </a:lnTo>
                <a:lnTo>
                  <a:pt x="358520" y="139826"/>
                </a:lnTo>
                <a:lnTo>
                  <a:pt x="349630" y="139826"/>
                </a:lnTo>
                <a:lnTo>
                  <a:pt x="349630" y="148462"/>
                </a:lnTo>
                <a:lnTo>
                  <a:pt x="349630" y="157099"/>
                </a:lnTo>
                <a:lnTo>
                  <a:pt x="340740" y="157099"/>
                </a:lnTo>
                <a:lnTo>
                  <a:pt x="333501" y="157099"/>
                </a:lnTo>
                <a:lnTo>
                  <a:pt x="333501" y="163957"/>
                </a:lnTo>
                <a:lnTo>
                  <a:pt x="340740" y="163957"/>
                </a:lnTo>
                <a:lnTo>
                  <a:pt x="340740" y="179450"/>
                </a:lnTo>
                <a:lnTo>
                  <a:pt x="349630" y="179450"/>
                </a:lnTo>
                <a:lnTo>
                  <a:pt x="349630" y="188087"/>
                </a:lnTo>
                <a:lnTo>
                  <a:pt x="340740" y="188087"/>
                </a:lnTo>
                <a:lnTo>
                  <a:pt x="340740" y="195072"/>
                </a:lnTo>
                <a:lnTo>
                  <a:pt x="349630" y="195072"/>
                </a:lnTo>
                <a:lnTo>
                  <a:pt x="358520" y="195072"/>
                </a:lnTo>
                <a:lnTo>
                  <a:pt x="358520" y="188087"/>
                </a:lnTo>
                <a:lnTo>
                  <a:pt x="365632" y="188087"/>
                </a:lnTo>
                <a:lnTo>
                  <a:pt x="374523" y="188087"/>
                </a:lnTo>
                <a:lnTo>
                  <a:pt x="381634" y="188087"/>
                </a:lnTo>
                <a:lnTo>
                  <a:pt x="381634" y="195072"/>
                </a:lnTo>
                <a:lnTo>
                  <a:pt x="390651" y="195072"/>
                </a:lnTo>
                <a:lnTo>
                  <a:pt x="390651" y="203708"/>
                </a:lnTo>
                <a:lnTo>
                  <a:pt x="397763" y="203708"/>
                </a:lnTo>
                <a:lnTo>
                  <a:pt x="406653" y="203708"/>
                </a:lnTo>
                <a:lnTo>
                  <a:pt x="413765" y="210566"/>
                </a:lnTo>
                <a:lnTo>
                  <a:pt x="413765" y="203708"/>
                </a:lnTo>
                <a:lnTo>
                  <a:pt x="422655" y="203708"/>
                </a:lnTo>
                <a:lnTo>
                  <a:pt x="422655" y="210566"/>
                </a:lnTo>
                <a:lnTo>
                  <a:pt x="422655" y="219201"/>
                </a:lnTo>
                <a:lnTo>
                  <a:pt x="422655" y="227837"/>
                </a:lnTo>
                <a:lnTo>
                  <a:pt x="413765" y="234696"/>
                </a:lnTo>
                <a:lnTo>
                  <a:pt x="406653" y="234696"/>
                </a:lnTo>
                <a:lnTo>
                  <a:pt x="406653" y="243332"/>
                </a:lnTo>
                <a:lnTo>
                  <a:pt x="397763" y="250317"/>
                </a:lnTo>
                <a:lnTo>
                  <a:pt x="390651" y="250317"/>
                </a:lnTo>
                <a:lnTo>
                  <a:pt x="381634" y="258953"/>
                </a:lnTo>
                <a:lnTo>
                  <a:pt x="381634" y="265811"/>
                </a:lnTo>
                <a:lnTo>
                  <a:pt x="374523" y="265811"/>
                </a:lnTo>
                <a:lnTo>
                  <a:pt x="374523" y="274447"/>
                </a:lnTo>
                <a:lnTo>
                  <a:pt x="374523" y="281305"/>
                </a:lnTo>
                <a:lnTo>
                  <a:pt x="365632" y="281305"/>
                </a:lnTo>
                <a:lnTo>
                  <a:pt x="374523" y="289941"/>
                </a:lnTo>
                <a:lnTo>
                  <a:pt x="374523" y="296925"/>
                </a:lnTo>
                <a:lnTo>
                  <a:pt x="381634" y="296925"/>
                </a:lnTo>
                <a:lnTo>
                  <a:pt x="381634" y="305562"/>
                </a:lnTo>
                <a:lnTo>
                  <a:pt x="390651" y="305562"/>
                </a:lnTo>
                <a:lnTo>
                  <a:pt x="390651" y="296925"/>
                </a:lnTo>
                <a:lnTo>
                  <a:pt x="397763" y="296925"/>
                </a:lnTo>
                <a:lnTo>
                  <a:pt x="397763" y="289941"/>
                </a:lnTo>
                <a:lnTo>
                  <a:pt x="406653" y="289941"/>
                </a:lnTo>
                <a:lnTo>
                  <a:pt x="413765" y="289941"/>
                </a:lnTo>
                <a:lnTo>
                  <a:pt x="413765" y="296925"/>
                </a:lnTo>
                <a:lnTo>
                  <a:pt x="413765" y="314071"/>
                </a:lnTo>
                <a:lnTo>
                  <a:pt x="413765" y="321056"/>
                </a:lnTo>
                <a:lnTo>
                  <a:pt x="413765" y="329692"/>
                </a:lnTo>
                <a:lnTo>
                  <a:pt x="406653" y="329692"/>
                </a:lnTo>
                <a:lnTo>
                  <a:pt x="406653" y="336550"/>
                </a:lnTo>
                <a:lnTo>
                  <a:pt x="397763" y="336550"/>
                </a:lnTo>
                <a:lnTo>
                  <a:pt x="397763" y="345186"/>
                </a:lnTo>
                <a:lnTo>
                  <a:pt x="397763" y="352044"/>
                </a:lnTo>
                <a:lnTo>
                  <a:pt x="397763" y="360680"/>
                </a:lnTo>
                <a:lnTo>
                  <a:pt x="397763" y="367664"/>
                </a:lnTo>
                <a:lnTo>
                  <a:pt x="406653" y="367664"/>
                </a:lnTo>
                <a:lnTo>
                  <a:pt x="406653" y="376300"/>
                </a:lnTo>
                <a:lnTo>
                  <a:pt x="413765" y="376300"/>
                </a:lnTo>
                <a:lnTo>
                  <a:pt x="422655" y="376300"/>
                </a:lnTo>
                <a:lnTo>
                  <a:pt x="429894" y="376300"/>
                </a:lnTo>
                <a:lnTo>
                  <a:pt x="438784" y="384937"/>
                </a:lnTo>
                <a:lnTo>
                  <a:pt x="438784" y="391795"/>
                </a:lnTo>
                <a:lnTo>
                  <a:pt x="447675" y="391795"/>
                </a:lnTo>
                <a:lnTo>
                  <a:pt x="454787" y="391795"/>
                </a:lnTo>
                <a:lnTo>
                  <a:pt x="454787" y="400431"/>
                </a:lnTo>
                <a:lnTo>
                  <a:pt x="463676" y="400431"/>
                </a:lnTo>
                <a:lnTo>
                  <a:pt x="470915" y="400431"/>
                </a:lnTo>
                <a:lnTo>
                  <a:pt x="470915" y="407288"/>
                </a:lnTo>
                <a:lnTo>
                  <a:pt x="479805" y="407288"/>
                </a:lnTo>
                <a:lnTo>
                  <a:pt x="479805" y="415925"/>
                </a:lnTo>
                <a:lnTo>
                  <a:pt x="486917" y="422910"/>
                </a:lnTo>
                <a:lnTo>
                  <a:pt x="486917" y="431546"/>
                </a:lnTo>
                <a:lnTo>
                  <a:pt x="486917" y="438404"/>
                </a:lnTo>
                <a:lnTo>
                  <a:pt x="495807" y="447039"/>
                </a:lnTo>
                <a:lnTo>
                  <a:pt x="502919" y="447039"/>
                </a:lnTo>
                <a:lnTo>
                  <a:pt x="502919" y="453898"/>
                </a:lnTo>
                <a:lnTo>
                  <a:pt x="495807" y="462534"/>
                </a:lnTo>
                <a:lnTo>
                  <a:pt x="486917" y="462534"/>
                </a:lnTo>
                <a:lnTo>
                  <a:pt x="486917" y="471170"/>
                </a:lnTo>
                <a:lnTo>
                  <a:pt x="438784" y="471170"/>
                </a:lnTo>
                <a:lnTo>
                  <a:pt x="438784" y="462534"/>
                </a:lnTo>
                <a:lnTo>
                  <a:pt x="447675" y="462534"/>
                </a:lnTo>
                <a:lnTo>
                  <a:pt x="454787" y="462534"/>
                </a:lnTo>
                <a:lnTo>
                  <a:pt x="463676" y="462534"/>
                </a:lnTo>
                <a:lnTo>
                  <a:pt x="470915" y="462534"/>
                </a:lnTo>
                <a:lnTo>
                  <a:pt x="463676" y="462534"/>
                </a:lnTo>
                <a:lnTo>
                  <a:pt x="463676" y="453898"/>
                </a:lnTo>
                <a:lnTo>
                  <a:pt x="463676" y="447039"/>
                </a:lnTo>
                <a:lnTo>
                  <a:pt x="454787" y="447039"/>
                </a:lnTo>
                <a:lnTo>
                  <a:pt x="447675" y="447039"/>
                </a:lnTo>
                <a:lnTo>
                  <a:pt x="454787" y="447039"/>
                </a:lnTo>
                <a:lnTo>
                  <a:pt x="454787" y="438404"/>
                </a:lnTo>
                <a:lnTo>
                  <a:pt x="454787" y="431546"/>
                </a:lnTo>
                <a:lnTo>
                  <a:pt x="447675" y="431546"/>
                </a:lnTo>
                <a:lnTo>
                  <a:pt x="447675" y="422910"/>
                </a:lnTo>
                <a:lnTo>
                  <a:pt x="438784" y="422910"/>
                </a:lnTo>
                <a:lnTo>
                  <a:pt x="438784" y="415925"/>
                </a:lnTo>
                <a:lnTo>
                  <a:pt x="429894" y="415925"/>
                </a:lnTo>
                <a:lnTo>
                  <a:pt x="429894" y="407288"/>
                </a:lnTo>
                <a:lnTo>
                  <a:pt x="422655" y="407288"/>
                </a:lnTo>
                <a:lnTo>
                  <a:pt x="422655" y="400431"/>
                </a:lnTo>
                <a:lnTo>
                  <a:pt x="413765" y="391795"/>
                </a:lnTo>
                <a:lnTo>
                  <a:pt x="406653" y="391795"/>
                </a:lnTo>
                <a:lnTo>
                  <a:pt x="397763" y="384937"/>
                </a:lnTo>
                <a:lnTo>
                  <a:pt x="390651" y="384937"/>
                </a:lnTo>
                <a:lnTo>
                  <a:pt x="381634" y="384937"/>
                </a:lnTo>
                <a:lnTo>
                  <a:pt x="381634" y="391795"/>
                </a:lnTo>
                <a:lnTo>
                  <a:pt x="381634" y="400431"/>
                </a:lnTo>
                <a:lnTo>
                  <a:pt x="381634" y="407288"/>
                </a:lnTo>
                <a:lnTo>
                  <a:pt x="390651" y="407288"/>
                </a:lnTo>
                <a:lnTo>
                  <a:pt x="381634" y="407288"/>
                </a:lnTo>
                <a:lnTo>
                  <a:pt x="381634" y="415925"/>
                </a:lnTo>
                <a:lnTo>
                  <a:pt x="374523" y="415925"/>
                </a:lnTo>
                <a:lnTo>
                  <a:pt x="365632" y="415925"/>
                </a:lnTo>
                <a:lnTo>
                  <a:pt x="365632" y="422910"/>
                </a:lnTo>
                <a:lnTo>
                  <a:pt x="358520" y="422910"/>
                </a:lnTo>
                <a:lnTo>
                  <a:pt x="349630" y="431546"/>
                </a:lnTo>
                <a:lnTo>
                  <a:pt x="340740" y="431546"/>
                </a:lnTo>
                <a:lnTo>
                  <a:pt x="333501" y="431546"/>
                </a:lnTo>
                <a:lnTo>
                  <a:pt x="340740" y="431546"/>
                </a:lnTo>
                <a:lnTo>
                  <a:pt x="340740" y="422910"/>
                </a:lnTo>
                <a:lnTo>
                  <a:pt x="349630" y="422910"/>
                </a:lnTo>
                <a:lnTo>
                  <a:pt x="349630" y="415925"/>
                </a:lnTo>
                <a:lnTo>
                  <a:pt x="340740" y="407288"/>
                </a:lnTo>
                <a:lnTo>
                  <a:pt x="340740" y="415925"/>
                </a:lnTo>
                <a:lnTo>
                  <a:pt x="333501" y="415925"/>
                </a:lnTo>
                <a:lnTo>
                  <a:pt x="333501" y="407288"/>
                </a:lnTo>
                <a:lnTo>
                  <a:pt x="324612" y="407288"/>
                </a:lnTo>
                <a:lnTo>
                  <a:pt x="317500" y="400431"/>
                </a:lnTo>
                <a:lnTo>
                  <a:pt x="308609" y="400431"/>
                </a:lnTo>
                <a:lnTo>
                  <a:pt x="301498" y="400431"/>
                </a:lnTo>
                <a:lnTo>
                  <a:pt x="292480" y="400431"/>
                </a:lnTo>
                <a:lnTo>
                  <a:pt x="285368" y="400431"/>
                </a:lnTo>
                <a:lnTo>
                  <a:pt x="285368" y="391795"/>
                </a:lnTo>
                <a:lnTo>
                  <a:pt x="276478" y="391795"/>
                </a:lnTo>
                <a:lnTo>
                  <a:pt x="276478" y="384937"/>
                </a:lnTo>
                <a:lnTo>
                  <a:pt x="276478" y="391795"/>
                </a:lnTo>
                <a:lnTo>
                  <a:pt x="267588" y="391795"/>
                </a:lnTo>
                <a:lnTo>
                  <a:pt x="267588" y="400431"/>
                </a:lnTo>
                <a:lnTo>
                  <a:pt x="260476" y="400431"/>
                </a:lnTo>
                <a:lnTo>
                  <a:pt x="260476" y="391795"/>
                </a:lnTo>
                <a:lnTo>
                  <a:pt x="251459" y="391795"/>
                </a:lnTo>
                <a:lnTo>
                  <a:pt x="251459" y="400431"/>
                </a:lnTo>
                <a:lnTo>
                  <a:pt x="251459" y="407288"/>
                </a:lnTo>
                <a:lnTo>
                  <a:pt x="244348" y="407288"/>
                </a:lnTo>
                <a:lnTo>
                  <a:pt x="244348" y="415925"/>
                </a:lnTo>
                <a:lnTo>
                  <a:pt x="235457" y="415925"/>
                </a:lnTo>
                <a:lnTo>
                  <a:pt x="235457" y="422910"/>
                </a:lnTo>
                <a:lnTo>
                  <a:pt x="244348" y="431546"/>
                </a:lnTo>
                <a:lnTo>
                  <a:pt x="251459" y="431546"/>
                </a:lnTo>
                <a:lnTo>
                  <a:pt x="251459" y="422910"/>
                </a:lnTo>
                <a:lnTo>
                  <a:pt x="260476" y="422910"/>
                </a:lnTo>
                <a:lnTo>
                  <a:pt x="260476" y="431546"/>
                </a:lnTo>
                <a:lnTo>
                  <a:pt x="251459" y="431546"/>
                </a:lnTo>
                <a:lnTo>
                  <a:pt x="244348" y="438404"/>
                </a:lnTo>
                <a:lnTo>
                  <a:pt x="244348" y="447039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2144" y="2653029"/>
            <a:ext cx="16510" cy="8890"/>
          </a:xfrm>
          <a:custGeom>
            <a:avLst/>
            <a:gdLst/>
            <a:ahLst/>
            <a:cxnLst/>
            <a:rect l="l" t="t" r="r" b="b"/>
            <a:pathLst>
              <a:path w="16510" h="8889">
                <a:moveTo>
                  <a:pt x="0" y="8636"/>
                </a:moveTo>
                <a:lnTo>
                  <a:pt x="0" y="0"/>
                </a:lnTo>
                <a:lnTo>
                  <a:pt x="7111" y="0"/>
                </a:lnTo>
                <a:lnTo>
                  <a:pt x="16001" y="0"/>
                </a:lnTo>
                <a:lnTo>
                  <a:pt x="7111" y="8636"/>
                </a:lnTo>
                <a:lnTo>
                  <a:pt x="0" y="8636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7726" y="2229230"/>
            <a:ext cx="777239" cy="83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7726" y="2227960"/>
            <a:ext cx="777240" cy="836930"/>
          </a:xfrm>
          <a:custGeom>
            <a:avLst/>
            <a:gdLst/>
            <a:ahLst/>
            <a:cxnLst/>
            <a:rect l="l" t="t" r="r" b="b"/>
            <a:pathLst>
              <a:path w="777239" h="836930">
                <a:moveTo>
                  <a:pt x="558546" y="836929"/>
                </a:moveTo>
                <a:lnTo>
                  <a:pt x="549656" y="836929"/>
                </a:lnTo>
                <a:lnTo>
                  <a:pt x="542544" y="828293"/>
                </a:lnTo>
                <a:lnTo>
                  <a:pt x="542544" y="821309"/>
                </a:lnTo>
                <a:lnTo>
                  <a:pt x="533653" y="812673"/>
                </a:lnTo>
                <a:lnTo>
                  <a:pt x="526541" y="812673"/>
                </a:lnTo>
                <a:lnTo>
                  <a:pt x="526541" y="805814"/>
                </a:lnTo>
                <a:lnTo>
                  <a:pt x="517651" y="797051"/>
                </a:lnTo>
                <a:lnTo>
                  <a:pt x="517651" y="788415"/>
                </a:lnTo>
                <a:lnTo>
                  <a:pt x="526541" y="781558"/>
                </a:lnTo>
                <a:lnTo>
                  <a:pt x="526541" y="772794"/>
                </a:lnTo>
                <a:lnTo>
                  <a:pt x="517651" y="772794"/>
                </a:lnTo>
                <a:lnTo>
                  <a:pt x="510539" y="772794"/>
                </a:lnTo>
                <a:lnTo>
                  <a:pt x="501650" y="781558"/>
                </a:lnTo>
                <a:lnTo>
                  <a:pt x="494538" y="781558"/>
                </a:lnTo>
                <a:lnTo>
                  <a:pt x="485648" y="781558"/>
                </a:lnTo>
                <a:lnTo>
                  <a:pt x="485648" y="772794"/>
                </a:lnTo>
                <a:lnTo>
                  <a:pt x="476758" y="781558"/>
                </a:lnTo>
                <a:lnTo>
                  <a:pt x="476758" y="772794"/>
                </a:lnTo>
                <a:lnTo>
                  <a:pt x="469646" y="772794"/>
                </a:lnTo>
                <a:lnTo>
                  <a:pt x="469646" y="765937"/>
                </a:lnTo>
                <a:lnTo>
                  <a:pt x="460756" y="765937"/>
                </a:lnTo>
                <a:lnTo>
                  <a:pt x="460756" y="757301"/>
                </a:lnTo>
                <a:lnTo>
                  <a:pt x="453644" y="757301"/>
                </a:lnTo>
                <a:lnTo>
                  <a:pt x="444753" y="757301"/>
                </a:lnTo>
                <a:lnTo>
                  <a:pt x="437641" y="757301"/>
                </a:lnTo>
                <a:lnTo>
                  <a:pt x="428625" y="757301"/>
                </a:lnTo>
                <a:lnTo>
                  <a:pt x="421513" y="750315"/>
                </a:lnTo>
                <a:lnTo>
                  <a:pt x="421513" y="757301"/>
                </a:lnTo>
                <a:lnTo>
                  <a:pt x="412623" y="757301"/>
                </a:lnTo>
                <a:lnTo>
                  <a:pt x="405511" y="757301"/>
                </a:lnTo>
                <a:lnTo>
                  <a:pt x="396621" y="757301"/>
                </a:lnTo>
                <a:lnTo>
                  <a:pt x="380619" y="757301"/>
                </a:lnTo>
                <a:lnTo>
                  <a:pt x="371728" y="757301"/>
                </a:lnTo>
                <a:lnTo>
                  <a:pt x="364616" y="757301"/>
                </a:lnTo>
                <a:lnTo>
                  <a:pt x="364616" y="765937"/>
                </a:lnTo>
                <a:lnTo>
                  <a:pt x="355726" y="765937"/>
                </a:lnTo>
                <a:lnTo>
                  <a:pt x="348614" y="765937"/>
                </a:lnTo>
                <a:lnTo>
                  <a:pt x="348614" y="772794"/>
                </a:lnTo>
                <a:lnTo>
                  <a:pt x="348614" y="781558"/>
                </a:lnTo>
                <a:lnTo>
                  <a:pt x="339725" y="781558"/>
                </a:lnTo>
                <a:lnTo>
                  <a:pt x="332613" y="781558"/>
                </a:lnTo>
                <a:lnTo>
                  <a:pt x="323723" y="788415"/>
                </a:lnTo>
                <a:lnTo>
                  <a:pt x="314833" y="788415"/>
                </a:lnTo>
                <a:lnTo>
                  <a:pt x="314833" y="797051"/>
                </a:lnTo>
                <a:lnTo>
                  <a:pt x="307721" y="797051"/>
                </a:lnTo>
                <a:lnTo>
                  <a:pt x="298831" y="797051"/>
                </a:lnTo>
                <a:lnTo>
                  <a:pt x="298831" y="788415"/>
                </a:lnTo>
                <a:lnTo>
                  <a:pt x="298831" y="781558"/>
                </a:lnTo>
                <a:lnTo>
                  <a:pt x="291719" y="781558"/>
                </a:lnTo>
                <a:lnTo>
                  <a:pt x="282828" y="772794"/>
                </a:lnTo>
                <a:lnTo>
                  <a:pt x="266826" y="772794"/>
                </a:lnTo>
                <a:lnTo>
                  <a:pt x="259714" y="772794"/>
                </a:lnTo>
                <a:lnTo>
                  <a:pt x="250825" y="772794"/>
                </a:lnTo>
                <a:lnTo>
                  <a:pt x="243712" y="772794"/>
                </a:lnTo>
                <a:lnTo>
                  <a:pt x="250825" y="765937"/>
                </a:lnTo>
                <a:lnTo>
                  <a:pt x="243712" y="765937"/>
                </a:lnTo>
                <a:lnTo>
                  <a:pt x="234823" y="757301"/>
                </a:lnTo>
                <a:lnTo>
                  <a:pt x="225933" y="757301"/>
                </a:lnTo>
                <a:lnTo>
                  <a:pt x="218821" y="750315"/>
                </a:lnTo>
                <a:lnTo>
                  <a:pt x="209931" y="741679"/>
                </a:lnTo>
                <a:lnTo>
                  <a:pt x="202819" y="741679"/>
                </a:lnTo>
                <a:lnTo>
                  <a:pt x="202819" y="734694"/>
                </a:lnTo>
                <a:lnTo>
                  <a:pt x="193928" y="734694"/>
                </a:lnTo>
                <a:lnTo>
                  <a:pt x="202819" y="726059"/>
                </a:lnTo>
                <a:lnTo>
                  <a:pt x="193928" y="719074"/>
                </a:lnTo>
                <a:lnTo>
                  <a:pt x="193928" y="726059"/>
                </a:lnTo>
                <a:lnTo>
                  <a:pt x="186816" y="726059"/>
                </a:lnTo>
                <a:lnTo>
                  <a:pt x="186816" y="719074"/>
                </a:lnTo>
                <a:lnTo>
                  <a:pt x="177926" y="719074"/>
                </a:lnTo>
                <a:lnTo>
                  <a:pt x="170814" y="719074"/>
                </a:lnTo>
                <a:lnTo>
                  <a:pt x="177926" y="719074"/>
                </a:lnTo>
                <a:lnTo>
                  <a:pt x="170814" y="710438"/>
                </a:lnTo>
                <a:lnTo>
                  <a:pt x="177926" y="701801"/>
                </a:lnTo>
                <a:lnTo>
                  <a:pt x="170814" y="694816"/>
                </a:lnTo>
                <a:lnTo>
                  <a:pt x="161925" y="694816"/>
                </a:lnTo>
                <a:lnTo>
                  <a:pt x="161925" y="701801"/>
                </a:lnTo>
                <a:lnTo>
                  <a:pt x="153035" y="701801"/>
                </a:lnTo>
                <a:lnTo>
                  <a:pt x="145923" y="701801"/>
                </a:lnTo>
                <a:lnTo>
                  <a:pt x="137033" y="701801"/>
                </a:lnTo>
                <a:lnTo>
                  <a:pt x="129921" y="694816"/>
                </a:lnTo>
                <a:lnTo>
                  <a:pt x="129921" y="686180"/>
                </a:lnTo>
                <a:lnTo>
                  <a:pt x="129921" y="679323"/>
                </a:lnTo>
                <a:lnTo>
                  <a:pt x="121031" y="679323"/>
                </a:lnTo>
                <a:lnTo>
                  <a:pt x="113919" y="679323"/>
                </a:lnTo>
                <a:lnTo>
                  <a:pt x="113919" y="670560"/>
                </a:lnTo>
                <a:lnTo>
                  <a:pt x="113919" y="663701"/>
                </a:lnTo>
                <a:lnTo>
                  <a:pt x="105028" y="663701"/>
                </a:lnTo>
                <a:lnTo>
                  <a:pt x="97916" y="655065"/>
                </a:lnTo>
                <a:lnTo>
                  <a:pt x="89026" y="648080"/>
                </a:lnTo>
                <a:lnTo>
                  <a:pt x="81914" y="639444"/>
                </a:lnTo>
                <a:lnTo>
                  <a:pt x="73025" y="639444"/>
                </a:lnTo>
                <a:lnTo>
                  <a:pt x="64135" y="630809"/>
                </a:lnTo>
                <a:lnTo>
                  <a:pt x="57023" y="623824"/>
                </a:lnTo>
                <a:lnTo>
                  <a:pt x="57023" y="615188"/>
                </a:lnTo>
                <a:lnTo>
                  <a:pt x="48133" y="615188"/>
                </a:lnTo>
                <a:lnTo>
                  <a:pt x="40894" y="615188"/>
                </a:lnTo>
                <a:lnTo>
                  <a:pt x="40894" y="623824"/>
                </a:lnTo>
                <a:lnTo>
                  <a:pt x="32003" y="615188"/>
                </a:lnTo>
                <a:lnTo>
                  <a:pt x="32003" y="608202"/>
                </a:lnTo>
                <a:lnTo>
                  <a:pt x="24891" y="608202"/>
                </a:lnTo>
                <a:lnTo>
                  <a:pt x="16001" y="608202"/>
                </a:lnTo>
                <a:lnTo>
                  <a:pt x="24891" y="599566"/>
                </a:lnTo>
                <a:lnTo>
                  <a:pt x="16001" y="599566"/>
                </a:lnTo>
                <a:lnTo>
                  <a:pt x="24891" y="592581"/>
                </a:lnTo>
                <a:lnTo>
                  <a:pt x="24891" y="583946"/>
                </a:lnTo>
                <a:lnTo>
                  <a:pt x="16001" y="583946"/>
                </a:lnTo>
                <a:lnTo>
                  <a:pt x="16001" y="577088"/>
                </a:lnTo>
                <a:lnTo>
                  <a:pt x="24891" y="577088"/>
                </a:lnTo>
                <a:lnTo>
                  <a:pt x="24891" y="568325"/>
                </a:lnTo>
                <a:lnTo>
                  <a:pt x="16001" y="561466"/>
                </a:lnTo>
                <a:lnTo>
                  <a:pt x="8889" y="568325"/>
                </a:lnTo>
                <a:lnTo>
                  <a:pt x="0" y="561466"/>
                </a:lnTo>
                <a:lnTo>
                  <a:pt x="0" y="552830"/>
                </a:lnTo>
                <a:lnTo>
                  <a:pt x="0" y="544067"/>
                </a:lnTo>
                <a:lnTo>
                  <a:pt x="8889" y="544067"/>
                </a:lnTo>
                <a:lnTo>
                  <a:pt x="0" y="537210"/>
                </a:lnTo>
                <a:lnTo>
                  <a:pt x="0" y="490347"/>
                </a:lnTo>
                <a:lnTo>
                  <a:pt x="32003" y="434975"/>
                </a:lnTo>
                <a:lnTo>
                  <a:pt x="40894" y="426338"/>
                </a:lnTo>
                <a:lnTo>
                  <a:pt x="48133" y="419353"/>
                </a:lnTo>
                <a:lnTo>
                  <a:pt x="48133" y="403733"/>
                </a:lnTo>
                <a:lnTo>
                  <a:pt x="57023" y="395097"/>
                </a:lnTo>
                <a:lnTo>
                  <a:pt x="57023" y="386461"/>
                </a:lnTo>
                <a:lnTo>
                  <a:pt x="64135" y="386461"/>
                </a:lnTo>
                <a:lnTo>
                  <a:pt x="64135" y="379475"/>
                </a:lnTo>
                <a:lnTo>
                  <a:pt x="64135" y="386461"/>
                </a:lnTo>
                <a:lnTo>
                  <a:pt x="73025" y="386461"/>
                </a:lnTo>
                <a:lnTo>
                  <a:pt x="81914" y="386461"/>
                </a:lnTo>
                <a:lnTo>
                  <a:pt x="81914" y="395097"/>
                </a:lnTo>
                <a:lnTo>
                  <a:pt x="81914" y="403733"/>
                </a:lnTo>
                <a:lnTo>
                  <a:pt x="81914" y="410717"/>
                </a:lnTo>
                <a:lnTo>
                  <a:pt x="73025" y="410717"/>
                </a:lnTo>
                <a:lnTo>
                  <a:pt x="73025" y="419353"/>
                </a:lnTo>
                <a:lnTo>
                  <a:pt x="73025" y="426338"/>
                </a:lnTo>
                <a:lnTo>
                  <a:pt x="73025" y="434975"/>
                </a:lnTo>
                <a:lnTo>
                  <a:pt x="81914" y="434975"/>
                </a:lnTo>
                <a:lnTo>
                  <a:pt x="89026" y="441833"/>
                </a:lnTo>
                <a:lnTo>
                  <a:pt x="81914" y="441833"/>
                </a:lnTo>
                <a:lnTo>
                  <a:pt x="89026" y="441833"/>
                </a:lnTo>
                <a:lnTo>
                  <a:pt x="89026" y="450596"/>
                </a:lnTo>
                <a:lnTo>
                  <a:pt x="97916" y="450596"/>
                </a:lnTo>
                <a:lnTo>
                  <a:pt x="97916" y="441833"/>
                </a:lnTo>
                <a:lnTo>
                  <a:pt x="105028" y="441833"/>
                </a:lnTo>
                <a:lnTo>
                  <a:pt x="113919" y="441833"/>
                </a:lnTo>
                <a:lnTo>
                  <a:pt x="113919" y="434975"/>
                </a:lnTo>
                <a:lnTo>
                  <a:pt x="121031" y="434975"/>
                </a:lnTo>
                <a:lnTo>
                  <a:pt x="129921" y="434975"/>
                </a:lnTo>
                <a:lnTo>
                  <a:pt x="137033" y="434975"/>
                </a:lnTo>
                <a:lnTo>
                  <a:pt x="145923" y="441833"/>
                </a:lnTo>
                <a:lnTo>
                  <a:pt x="153035" y="441833"/>
                </a:lnTo>
                <a:lnTo>
                  <a:pt x="161925" y="441833"/>
                </a:lnTo>
                <a:lnTo>
                  <a:pt x="161925" y="426338"/>
                </a:lnTo>
                <a:lnTo>
                  <a:pt x="170814" y="419353"/>
                </a:lnTo>
                <a:lnTo>
                  <a:pt x="170814" y="410717"/>
                </a:lnTo>
                <a:lnTo>
                  <a:pt x="170814" y="403733"/>
                </a:lnTo>
                <a:lnTo>
                  <a:pt x="177926" y="403733"/>
                </a:lnTo>
                <a:lnTo>
                  <a:pt x="177926" y="395097"/>
                </a:lnTo>
                <a:lnTo>
                  <a:pt x="177926" y="386461"/>
                </a:lnTo>
                <a:lnTo>
                  <a:pt x="186816" y="386461"/>
                </a:lnTo>
                <a:lnTo>
                  <a:pt x="186816" y="379475"/>
                </a:lnTo>
                <a:lnTo>
                  <a:pt x="193928" y="370839"/>
                </a:lnTo>
                <a:lnTo>
                  <a:pt x="193928" y="363854"/>
                </a:lnTo>
                <a:lnTo>
                  <a:pt x="193928" y="355218"/>
                </a:lnTo>
                <a:lnTo>
                  <a:pt x="193928" y="348361"/>
                </a:lnTo>
                <a:lnTo>
                  <a:pt x="202819" y="348361"/>
                </a:lnTo>
                <a:lnTo>
                  <a:pt x="202819" y="339598"/>
                </a:lnTo>
                <a:lnTo>
                  <a:pt x="209931" y="339598"/>
                </a:lnTo>
                <a:lnTo>
                  <a:pt x="209931" y="332739"/>
                </a:lnTo>
                <a:lnTo>
                  <a:pt x="218821" y="332739"/>
                </a:lnTo>
                <a:lnTo>
                  <a:pt x="218821" y="339598"/>
                </a:lnTo>
                <a:lnTo>
                  <a:pt x="225933" y="348361"/>
                </a:lnTo>
                <a:lnTo>
                  <a:pt x="225933" y="339598"/>
                </a:lnTo>
                <a:lnTo>
                  <a:pt x="234823" y="332739"/>
                </a:lnTo>
                <a:lnTo>
                  <a:pt x="234823" y="324103"/>
                </a:lnTo>
                <a:lnTo>
                  <a:pt x="234823" y="315340"/>
                </a:lnTo>
                <a:lnTo>
                  <a:pt x="243712" y="315340"/>
                </a:lnTo>
                <a:lnTo>
                  <a:pt x="250825" y="315340"/>
                </a:lnTo>
                <a:lnTo>
                  <a:pt x="259714" y="315340"/>
                </a:lnTo>
                <a:lnTo>
                  <a:pt x="259714" y="308483"/>
                </a:lnTo>
                <a:lnTo>
                  <a:pt x="266826" y="308483"/>
                </a:lnTo>
                <a:lnTo>
                  <a:pt x="266826" y="299847"/>
                </a:lnTo>
                <a:lnTo>
                  <a:pt x="275716" y="299847"/>
                </a:lnTo>
                <a:lnTo>
                  <a:pt x="282828" y="299847"/>
                </a:lnTo>
                <a:lnTo>
                  <a:pt x="291719" y="299847"/>
                </a:lnTo>
                <a:lnTo>
                  <a:pt x="298831" y="308483"/>
                </a:lnTo>
                <a:lnTo>
                  <a:pt x="298831" y="315340"/>
                </a:lnTo>
                <a:lnTo>
                  <a:pt x="307721" y="315340"/>
                </a:lnTo>
                <a:lnTo>
                  <a:pt x="314833" y="324103"/>
                </a:lnTo>
                <a:lnTo>
                  <a:pt x="323723" y="315340"/>
                </a:lnTo>
                <a:lnTo>
                  <a:pt x="332613" y="315340"/>
                </a:lnTo>
                <a:lnTo>
                  <a:pt x="332613" y="308483"/>
                </a:lnTo>
                <a:lnTo>
                  <a:pt x="332613" y="299847"/>
                </a:lnTo>
                <a:lnTo>
                  <a:pt x="332613" y="292862"/>
                </a:lnTo>
                <a:lnTo>
                  <a:pt x="332613" y="284225"/>
                </a:lnTo>
                <a:lnTo>
                  <a:pt x="339725" y="284225"/>
                </a:lnTo>
                <a:lnTo>
                  <a:pt x="332613" y="277240"/>
                </a:lnTo>
                <a:lnTo>
                  <a:pt x="332613" y="268604"/>
                </a:lnTo>
                <a:lnTo>
                  <a:pt x="332613" y="261619"/>
                </a:lnTo>
                <a:lnTo>
                  <a:pt x="371728" y="261619"/>
                </a:lnTo>
                <a:lnTo>
                  <a:pt x="380619" y="252984"/>
                </a:lnTo>
                <a:lnTo>
                  <a:pt x="387731" y="252984"/>
                </a:lnTo>
                <a:lnTo>
                  <a:pt x="396621" y="252984"/>
                </a:lnTo>
                <a:lnTo>
                  <a:pt x="405511" y="246125"/>
                </a:lnTo>
                <a:lnTo>
                  <a:pt x="405511" y="237362"/>
                </a:lnTo>
                <a:lnTo>
                  <a:pt x="412623" y="228726"/>
                </a:lnTo>
                <a:lnTo>
                  <a:pt x="421513" y="228726"/>
                </a:lnTo>
                <a:lnTo>
                  <a:pt x="421513" y="221868"/>
                </a:lnTo>
                <a:lnTo>
                  <a:pt x="412623" y="221868"/>
                </a:lnTo>
                <a:lnTo>
                  <a:pt x="405511" y="213105"/>
                </a:lnTo>
                <a:lnTo>
                  <a:pt x="405511" y="206248"/>
                </a:lnTo>
                <a:lnTo>
                  <a:pt x="405511" y="197612"/>
                </a:lnTo>
                <a:lnTo>
                  <a:pt x="396621" y="190626"/>
                </a:lnTo>
                <a:lnTo>
                  <a:pt x="387731" y="190626"/>
                </a:lnTo>
                <a:lnTo>
                  <a:pt x="380619" y="190626"/>
                </a:lnTo>
                <a:lnTo>
                  <a:pt x="380619" y="181990"/>
                </a:lnTo>
                <a:lnTo>
                  <a:pt x="380619" y="175005"/>
                </a:lnTo>
                <a:lnTo>
                  <a:pt x="380619" y="166369"/>
                </a:lnTo>
                <a:lnTo>
                  <a:pt x="371728" y="157734"/>
                </a:lnTo>
                <a:lnTo>
                  <a:pt x="364616" y="157734"/>
                </a:lnTo>
                <a:lnTo>
                  <a:pt x="364616" y="150749"/>
                </a:lnTo>
                <a:lnTo>
                  <a:pt x="364616" y="142112"/>
                </a:lnTo>
                <a:lnTo>
                  <a:pt x="371728" y="142112"/>
                </a:lnTo>
                <a:lnTo>
                  <a:pt x="380619" y="142112"/>
                </a:lnTo>
                <a:lnTo>
                  <a:pt x="380619" y="135127"/>
                </a:lnTo>
                <a:lnTo>
                  <a:pt x="380619" y="126491"/>
                </a:lnTo>
                <a:lnTo>
                  <a:pt x="380619" y="119634"/>
                </a:lnTo>
                <a:lnTo>
                  <a:pt x="387731" y="119634"/>
                </a:lnTo>
                <a:lnTo>
                  <a:pt x="387731" y="110871"/>
                </a:lnTo>
                <a:lnTo>
                  <a:pt x="396621" y="110871"/>
                </a:lnTo>
                <a:lnTo>
                  <a:pt x="396621" y="104012"/>
                </a:lnTo>
                <a:lnTo>
                  <a:pt x="387731" y="95376"/>
                </a:lnTo>
                <a:lnTo>
                  <a:pt x="380619" y="95376"/>
                </a:lnTo>
                <a:lnTo>
                  <a:pt x="371728" y="95376"/>
                </a:lnTo>
                <a:lnTo>
                  <a:pt x="371728" y="86613"/>
                </a:lnTo>
                <a:lnTo>
                  <a:pt x="380619" y="86613"/>
                </a:lnTo>
                <a:lnTo>
                  <a:pt x="380619" y="79755"/>
                </a:lnTo>
                <a:lnTo>
                  <a:pt x="387731" y="79755"/>
                </a:lnTo>
                <a:lnTo>
                  <a:pt x="405511" y="79755"/>
                </a:lnTo>
                <a:lnTo>
                  <a:pt x="412623" y="79755"/>
                </a:lnTo>
                <a:lnTo>
                  <a:pt x="412623" y="71119"/>
                </a:lnTo>
                <a:lnTo>
                  <a:pt x="421513" y="71119"/>
                </a:lnTo>
                <a:lnTo>
                  <a:pt x="428625" y="71119"/>
                </a:lnTo>
                <a:lnTo>
                  <a:pt x="437641" y="71119"/>
                </a:lnTo>
                <a:lnTo>
                  <a:pt x="437641" y="64135"/>
                </a:lnTo>
                <a:lnTo>
                  <a:pt x="444753" y="55499"/>
                </a:lnTo>
                <a:lnTo>
                  <a:pt x="444753" y="48513"/>
                </a:lnTo>
                <a:lnTo>
                  <a:pt x="453644" y="39877"/>
                </a:lnTo>
                <a:lnTo>
                  <a:pt x="453644" y="32892"/>
                </a:lnTo>
                <a:lnTo>
                  <a:pt x="453644" y="24256"/>
                </a:lnTo>
                <a:lnTo>
                  <a:pt x="453644" y="17399"/>
                </a:lnTo>
                <a:lnTo>
                  <a:pt x="453644" y="8636"/>
                </a:lnTo>
                <a:lnTo>
                  <a:pt x="460756" y="8636"/>
                </a:lnTo>
                <a:lnTo>
                  <a:pt x="469646" y="17399"/>
                </a:lnTo>
                <a:lnTo>
                  <a:pt x="476758" y="24256"/>
                </a:lnTo>
                <a:lnTo>
                  <a:pt x="485648" y="24256"/>
                </a:lnTo>
                <a:lnTo>
                  <a:pt x="485648" y="32892"/>
                </a:lnTo>
                <a:lnTo>
                  <a:pt x="494538" y="39877"/>
                </a:lnTo>
                <a:lnTo>
                  <a:pt x="494538" y="48513"/>
                </a:lnTo>
                <a:lnTo>
                  <a:pt x="501650" y="39877"/>
                </a:lnTo>
                <a:lnTo>
                  <a:pt x="510539" y="39877"/>
                </a:lnTo>
                <a:lnTo>
                  <a:pt x="510539" y="32892"/>
                </a:lnTo>
                <a:lnTo>
                  <a:pt x="526541" y="32892"/>
                </a:lnTo>
                <a:lnTo>
                  <a:pt x="533653" y="32892"/>
                </a:lnTo>
                <a:lnTo>
                  <a:pt x="533653" y="24256"/>
                </a:lnTo>
                <a:lnTo>
                  <a:pt x="542544" y="24256"/>
                </a:lnTo>
                <a:lnTo>
                  <a:pt x="542544" y="32892"/>
                </a:lnTo>
                <a:lnTo>
                  <a:pt x="549656" y="32892"/>
                </a:lnTo>
                <a:lnTo>
                  <a:pt x="558546" y="32892"/>
                </a:lnTo>
                <a:lnTo>
                  <a:pt x="549656" y="24256"/>
                </a:lnTo>
                <a:lnTo>
                  <a:pt x="558546" y="24256"/>
                </a:lnTo>
                <a:lnTo>
                  <a:pt x="567436" y="17399"/>
                </a:lnTo>
                <a:lnTo>
                  <a:pt x="567436" y="8636"/>
                </a:lnTo>
                <a:lnTo>
                  <a:pt x="574548" y="8636"/>
                </a:lnTo>
                <a:lnTo>
                  <a:pt x="583438" y="8636"/>
                </a:lnTo>
                <a:lnTo>
                  <a:pt x="583438" y="0"/>
                </a:lnTo>
                <a:lnTo>
                  <a:pt x="590550" y="0"/>
                </a:lnTo>
                <a:lnTo>
                  <a:pt x="590550" y="8636"/>
                </a:lnTo>
                <a:lnTo>
                  <a:pt x="599439" y="8636"/>
                </a:lnTo>
                <a:lnTo>
                  <a:pt x="606551" y="17399"/>
                </a:lnTo>
                <a:lnTo>
                  <a:pt x="615441" y="17399"/>
                </a:lnTo>
                <a:lnTo>
                  <a:pt x="622553" y="17399"/>
                </a:lnTo>
                <a:lnTo>
                  <a:pt x="631444" y="17399"/>
                </a:lnTo>
                <a:lnTo>
                  <a:pt x="631444" y="8636"/>
                </a:lnTo>
                <a:lnTo>
                  <a:pt x="631444" y="17399"/>
                </a:lnTo>
                <a:lnTo>
                  <a:pt x="638556" y="17399"/>
                </a:lnTo>
                <a:lnTo>
                  <a:pt x="647446" y="17399"/>
                </a:lnTo>
                <a:lnTo>
                  <a:pt x="656336" y="17399"/>
                </a:lnTo>
                <a:lnTo>
                  <a:pt x="663448" y="24256"/>
                </a:lnTo>
                <a:lnTo>
                  <a:pt x="672338" y="24256"/>
                </a:lnTo>
                <a:lnTo>
                  <a:pt x="672338" y="32892"/>
                </a:lnTo>
                <a:lnTo>
                  <a:pt x="672338" y="39877"/>
                </a:lnTo>
                <a:lnTo>
                  <a:pt x="672338" y="48513"/>
                </a:lnTo>
                <a:lnTo>
                  <a:pt x="672338" y="55499"/>
                </a:lnTo>
                <a:lnTo>
                  <a:pt x="672338" y="64135"/>
                </a:lnTo>
                <a:lnTo>
                  <a:pt x="672338" y="71119"/>
                </a:lnTo>
                <a:lnTo>
                  <a:pt x="647446" y="71119"/>
                </a:lnTo>
                <a:lnTo>
                  <a:pt x="638556" y="79755"/>
                </a:lnTo>
                <a:lnTo>
                  <a:pt x="631444" y="86613"/>
                </a:lnTo>
                <a:lnTo>
                  <a:pt x="631444" y="95376"/>
                </a:lnTo>
                <a:lnTo>
                  <a:pt x="638556" y="95376"/>
                </a:lnTo>
                <a:lnTo>
                  <a:pt x="647446" y="95376"/>
                </a:lnTo>
                <a:lnTo>
                  <a:pt x="647446" y="104012"/>
                </a:lnTo>
                <a:lnTo>
                  <a:pt x="606551" y="104012"/>
                </a:lnTo>
                <a:lnTo>
                  <a:pt x="599439" y="110871"/>
                </a:lnTo>
                <a:lnTo>
                  <a:pt x="590550" y="110871"/>
                </a:lnTo>
                <a:lnTo>
                  <a:pt x="590550" y="119634"/>
                </a:lnTo>
                <a:lnTo>
                  <a:pt x="590550" y="135127"/>
                </a:lnTo>
                <a:lnTo>
                  <a:pt x="583438" y="135127"/>
                </a:lnTo>
                <a:lnTo>
                  <a:pt x="583438" y="142112"/>
                </a:lnTo>
                <a:lnTo>
                  <a:pt x="574548" y="150749"/>
                </a:lnTo>
                <a:lnTo>
                  <a:pt x="574548" y="157734"/>
                </a:lnTo>
                <a:lnTo>
                  <a:pt x="567436" y="157734"/>
                </a:lnTo>
                <a:lnTo>
                  <a:pt x="558546" y="166369"/>
                </a:lnTo>
                <a:lnTo>
                  <a:pt x="549656" y="166369"/>
                </a:lnTo>
                <a:lnTo>
                  <a:pt x="549656" y="175005"/>
                </a:lnTo>
                <a:lnTo>
                  <a:pt x="542544" y="175005"/>
                </a:lnTo>
                <a:lnTo>
                  <a:pt x="542544" y="181990"/>
                </a:lnTo>
                <a:lnTo>
                  <a:pt x="533653" y="181990"/>
                </a:lnTo>
                <a:lnTo>
                  <a:pt x="533653" y="190626"/>
                </a:lnTo>
                <a:lnTo>
                  <a:pt x="542544" y="197612"/>
                </a:lnTo>
                <a:lnTo>
                  <a:pt x="549656" y="206248"/>
                </a:lnTo>
                <a:lnTo>
                  <a:pt x="558546" y="206248"/>
                </a:lnTo>
                <a:lnTo>
                  <a:pt x="567436" y="206248"/>
                </a:lnTo>
                <a:lnTo>
                  <a:pt x="567436" y="213105"/>
                </a:lnTo>
                <a:lnTo>
                  <a:pt x="574548" y="213105"/>
                </a:lnTo>
                <a:lnTo>
                  <a:pt x="574548" y="228726"/>
                </a:lnTo>
                <a:lnTo>
                  <a:pt x="583438" y="228726"/>
                </a:lnTo>
                <a:lnTo>
                  <a:pt x="583438" y="237362"/>
                </a:lnTo>
                <a:lnTo>
                  <a:pt x="590550" y="237362"/>
                </a:lnTo>
                <a:lnTo>
                  <a:pt x="590550" y="246125"/>
                </a:lnTo>
                <a:lnTo>
                  <a:pt x="590550" y="252984"/>
                </a:lnTo>
                <a:lnTo>
                  <a:pt x="590550" y="261619"/>
                </a:lnTo>
                <a:lnTo>
                  <a:pt x="583438" y="261619"/>
                </a:lnTo>
                <a:lnTo>
                  <a:pt x="583438" y="268604"/>
                </a:lnTo>
                <a:lnTo>
                  <a:pt x="574548" y="268604"/>
                </a:lnTo>
                <a:lnTo>
                  <a:pt x="567436" y="277240"/>
                </a:lnTo>
                <a:lnTo>
                  <a:pt x="567436" y="284225"/>
                </a:lnTo>
                <a:lnTo>
                  <a:pt x="558546" y="284225"/>
                </a:lnTo>
                <a:lnTo>
                  <a:pt x="567436" y="292862"/>
                </a:lnTo>
                <a:lnTo>
                  <a:pt x="567436" y="299847"/>
                </a:lnTo>
                <a:lnTo>
                  <a:pt x="567436" y="315340"/>
                </a:lnTo>
                <a:lnTo>
                  <a:pt x="567436" y="324103"/>
                </a:lnTo>
                <a:lnTo>
                  <a:pt x="574548" y="324103"/>
                </a:lnTo>
                <a:lnTo>
                  <a:pt x="574548" y="332739"/>
                </a:lnTo>
                <a:lnTo>
                  <a:pt x="583438" y="332739"/>
                </a:lnTo>
                <a:lnTo>
                  <a:pt x="583438" y="339598"/>
                </a:lnTo>
                <a:lnTo>
                  <a:pt x="590550" y="339598"/>
                </a:lnTo>
                <a:lnTo>
                  <a:pt x="599439" y="339598"/>
                </a:lnTo>
                <a:lnTo>
                  <a:pt x="599439" y="348361"/>
                </a:lnTo>
                <a:lnTo>
                  <a:pt x="599439" y="355218"/>
                </a:lnTo>
                <a:lnTo>
                  <a:pt x="599439" y="363854"/>
                </a:lnTo>
                <a:lnTo>
                  <a:pt x="606551" y="370839"/>
                </a:lnTo>
                <a:lnTo>
                  <a:pt x="606551" y="379475"/>
                </a:lnTo>
                <a:lnTo>
                  <a:pt x="615441" y="379475"/>
                </a:lnTo>
                <a:lnTo>
                  <a:pt x="622553" y="386461"/>
                </a:lnTo>
                <a:lnTo>
                  <a:pt x="631444" y="379475"/>
                </a:lnTo>
                <a:lnTo>
                  <a:pt x="638556" y="386461"/>
                </a:lnTo>
                <a:lnTo>
                  <a:pt x="638556" y="395097"/>
                </a:lnTo>
                <a:lnTo>
                  <a:pt x="647446" y="395097"/>
                </a:lnTo>
                <a:lnTo>
                  <a:pt x="656336" y="395097"/>
                </a:lnTo>
                <a:lnTo>
                  <a:pt x="656336" y="386461"/>
                </a:lnTo>
                <a:lnTo>
                  <a:pt x="663448" y="386461"/>
                </a:lnTo>
                <a:lnTo>
                  <a:pt x="663448" y="379475"/>
                </a:lnTo>
                <a:lnTo>
                  <a:pt x="672338" y="379475"/>
                </a:lnTo>
                <a:lnTo>
                  <a:pt x="679450" y="379475"/>
                </a:lnTo>
                <a:lnTo>
                  <a:pt x="679450" y="370839"/>
                </a:lnTo>
                <a:lnTo>
                  <a:pt x="688339" y="370839"/>
                </a:lnTo>
                <a:lnTo>
                  <a:pt x="688339" y="379475"/>
                </a:lnTo>
                <a:lnTo>
                  <a:pt x="688339" y="386461"/>
                </a:lnTo>
                <a:lnTo>
                  <a:pt x="695451" y="386461"/>
                </a:lnTo>
                <a:lnTo>
                  <a:pt x="695451" y="379475"/>
                </a:lnTo>
                <a:lnTo>
                  <a:pt x="704341" y="379475"/>
                </a:lnTo>
                <a:lnTo>
                  <a:pt x="711453" y="379475"/>
                </a:lnTo>
                <a:lnTo>
                  <a:pt x="711453" y="386461"/>
                </a:lnTo>
                <a:lnTo>
                  <a:pt x="720344" y="386461"/>
                </a:lnTo>
                <a:lnTo>
                  <a:pt x="729234" y="386461"/>
                </a:lnTo>
                <a:lnTo>
                  <a:pt x="736346" y="386461"/>
                </a:lnTo>
                <a:lnTo>
                  <a:pt x="736346" y="379475"/>
                </a:lnTo>
                <a:lnTo>
                  <a:pt x="745236" y="379475"/>
                </a:lnTo>
                <a:lnTo>
                  <a:pt x="745236" y="386461"/>
                </a:lnTo>
                <a:lnTo>
                  <a:pt x="745236" y="395097"/>
                </a:lnTo>
                <a:lnTo>
                  <a:pt x="745236" y="403733"/>
                </a:lnTo>
                <a:lnTo>
                  <a:pt x="752348" y="410717"/>
                </a:lnTo>
                <a:lnTo>
                  <a:pt x="752348" y="419353"/>
                </a:lnTo>
                <a:lnTo>
                  <a:pt x="752348" y="426338"/>
                </a:lnTo>
                <a:lnTo>
                  <a:pt x="761238" y="426338"/>
                </a:lnTo>
                <a:lnTo>
                  <a:pt x="761238" y="434975"/>
                </a:lnTo>
                <a:lnTo>
                  <a:pt x="768350" y="441833"/>
                </a:lnTo>
                <a:lnTo>
                  <a:pt x="768350" y="450596"/>
                </a:lnTo>
                <a:lnTo>
                  <a:pt x="768350" y="457453"/>
                </a:lnTo>
                <a:lnTo>
                  <a:pt x="777239" y="466089"/>
                </a:lnTo>
                <a:lnTo>
                  <a:pt x="768350" y="466089"/>
                </a:lnTo>
                <a:lnTo>
                  <a:pt x="768350" y="473075"/>
                </a:lnTo>
                <a:lnTo>
                  <a:pt x="745236" y="473075"/>
                </a:lnTo>
                <a:lnTo>
                  <a:pt x="745236" y="466089"/>
                </a:lnTo>
                <a:lnTo>
                  <a:pt x="736346" y="473075"/>
                </a:lnTo>
                <a:lnTo>
                  <a:pt x="729234" y="473075"/>
                </a:lnTo>
                <a:lnTo>
                  <a:pt x="720344" y="473075"/>
                </a:lnTo>
                <a:lnTo>
                  <a:pt x="711453" y="473075"/>
                </a:lnTo>
                <a:lnTo>
                  <a:pt x="711453" y="481711"/>
                </a:lnTo>
                <a:lnTo>
                  <a:pt x="711453" y="490347"/>
                </a:lnTo>
                <a:lnTo>
                  <a:pt x="704341" y="490347"/>
                </a:lnTo>
                <a:lnTo>
                  <a:pt x="695451" y="490347"/>
                </a:lnTo>
                <a:lnTo>
                  <a:pt x="679450" y="497331"/>
                </a:lnTo>
                <a:lnTo>
                  <a:pt x="679450" y="505967"/>
                </a:lnTo>
                <a:lnTo>
                  <a:pt x="672338" y="505967"/>
                </a:lnTo>
                <a:lnTo>
                  <a:pt x="663448" y="512952"/>
                </a:lnTo>
                <a:lnTo>
                  <a:pt x="656336" y="512952"/>
                </a:lnTo>
                <a:lnTo>
                  <a:pt x="638556" y="521588"/>
                </a:lnTo>
                <a:lnTo>
                  <a:pt x="631444" y="528574"/>
                </a:lnTo>
                <a:lnTo>
                  <a:pt x="622553" y="528574"/>
                </a:lnTo>
                <a:lnTo>
                  <a:pt x="622553" y="537210"/>
                </a:lnTo>
                <a:lnTo>
                  <a:pt x="615441" y="537210"/>
                </a:lnTo>
                <a:lnTo>
                  <a:pt x="606551" y="537210"/>
                </a:lnTo>
                <a:lnTo>
                  <a:pt x="599439" y="544067"/>
                </a:lnTo>
                <a:lnTo>
                  <a:pt x="590550" y="544067"/>
                </a:lnTo>
                <a:lnTo>
                  <a:pt x="583438" y="552830"/>
                </a:lnTo>
                <a:lnTo>
                  <a:pt x="574548" y="552830"/>
                </a:lnTo>
                <a:lnTo>
                  <a:pt x="567436" y="561466"/>
                </a:lnTo>
                <a:lnTo>
                  <a:pt x="558546" y="561466"/>
                </a:lnTo>
                <a:lnTo>
                  <a:pt x="558546" y="552830"/>
                </a:lnTo>
                <a:lnTo>
                  <a:pt x="567436" y="544067"/>
                </a:lnTo>
                <a:lnTo>
                  <a:pt x="567436" y="537210"/>
                </a:lnTo>
                <a:lnTo>
                  <a:pt x="574548" y="537210"/>
                </a:lnTo>
                <a:lnTo>
                  <a:pt x="574548" y="528574"/>
                </a:lnTo>
                <a:lnTo>
                  <a:pt x="574548" y="537210"/>
                </a:lnTo>
                <a:lnTo>
                  <a:pt x="583438" y="537210"/>
                </a:lnTo>
                <a:lnTo>
                  <a:pt x="574548" y="528574"/>
                </a:lnTo>
                <a:lnTo>
                  <a:pt x="583438" y="528574"/>
                </a:lnTo>
                <a:lnTo>
                  <a:pt x="590550" y="528574"/>
                </a:lnTo>
                <a:lnTo>
                  <a:pt x="583438" y="528574"/>
                </a:lnTo>
                <a:lnTo>
                  <a:pt x="583438" y="537210"/>
                </a:lnTo>
                <a:lnTo>
                  <a:pt x="590550" y="537210"/>
                </a:lnTo>
                <a:lnTo>
                  <a:pt x="599439" y="537210"/>
                </a:lnTo>
                <a:lnTo>
                  <a:pt x="599439" y="528574"/>
                </a:lnTo>
                <a:lnTo>
                  <a:pt x="590550" y="528574"/>
                </a:lnTo>
                <a:lnTo>
                  <a:pt x="599439" y="521588"/>
                </a:lnTo>
                <a:lnTo>
                  <a:pt x="606551" y="521588"/>
                </a:lnTo>
                <a:lnTo>
                  <a:pt x="606551" y="512952"/>
                </a:lnTo>
                <a:lnTo>
                  <a:pt x="615441" y="512952"/>
                </a:lnTo>
                <a:lnTo>
                  <a:pt x="615441" y="505967"/>
                </a:lnTo>
                <a:lnTo>
                  <a:pt x="606551" y="505967"/>
                </a:lnTo>
                <a:lnTo>
                  <a:pt x="606551" y="512952"/>
                </a:lnTo>
                <a:lnTo>
                  <a:pt x="599439" y="512952"/>
                </a:lnTo>
                <a:lnTo>
                  <a:pt x="590550" y="505967"/>
                </a:lnTo>
                <a:lnTo>
                  <a:pt x="590550" y="497331"/>
                </a:lnTo>
                <a:lnTo>
                  <a:pt x="583438" y="497331"/>
                </a:lnTo>
                <a:lnTo>
                  <a:pt x="583438" y="505967"/>
                </a:lnTo>
                <a:lnTo>
                  <a:pt x="583438" y="497331"/>
                </a:lnTo>
                <a:lnTo>
                  <a:pt x="583438" y="505967"/>
                </a:lnTo>
                <a:lnTo>
                  <a:pt x="574548" y="505967"/>
                </a:lnTo>
                <a:lnTo>
                  <a:pt x="574548" y="512952"/>
                </a:lnTo>
                <a:lnTo>
                  <a:pt x="567436" y="512952"/>
                </a:lnTo>
                <a:lnTo>
                  <a:pt x="567436" y="521588"/>
                </a:lnTo>
                <a:lnTo>
                  <a:pt x="574548" y="521588"/>
                </a:lnTo>
                <a:lnTo>
                  <a:pt x="574548" y="528574"/>
                </a:lnTo>
                <a:lnTo>
                  <a:pt x="567436" y="528574"/>
                </a:lnTo>
                <a:lnTo>
                  <a:pt x="567436" y="521588"/>
                </a:lnTo>
                <a:lnTo>
                  <a:pt x="558546" y="521588"/>
                </a:lnTo>
                <a:lnTo>
                  <a:pt x="558546" y="512952"/>
                </a:lnTo>
                <a:lnTo>
                  <a:pt x="549656" y="512952"/>
                </a:lnTo>
                <a:lnTo>
                  <a:pt x="549656" y="521588"/>
                </a:lnTo>
                <a:lnTo>
                  <a:pt x="558546" y="528574"/>
                </a:lnTo>
                <a:lnTo>
                  <a:pt x="567436" y="528574"/>
                </a:lnTo>
                <a:lnTo>
                  <a:pt x="558546" y="537210"/>
                </a:lnTo>
                <a:lnTo>
                  <a:pt x="549656" y="537210"/>
                </a:lnTo>
                <a:lnTo>
                  <a:pt x="549656" y="528574"/>
                </a:lnTo>
                <a:lnTo>
                  <a:pt x="542544" y="528574"/>
                </a:lnTo>
                <a:lnTo>
                  <a:pt x="533653" y="537210"/>
                </a:lnTo>
                <a:lnTo>
                  <a:pt x="526541" y="537210"/>
                </a:lnTo>
                <a:lnTo>
                  <a:pt x="517651" y="544067"/>
                </a:lnTo>
                <a:lnTo>
                  <a:pt x="510539" y="544067"/>
                </a:lnTo>
                <a:lnTo>
                  <a:pt x="510539" y="552830"/>
                </a:lnTo>
                <a:lnTo>
                  <a:pt x="510539" y="561466"/>
                </a:lnTo>
                <a:lnTo>
                  <a:pt x="510539" y="568325"/>
                </a:lnTo>
                <a:lnTo>
                  <a:pt x="510539" y="577088"/>
                </a:lnTo>
                <a:lnTo>
                  <a:pt x="510539" y="583946"/>
                </a:lnTo>
                <a:lnTo>
                  <a:pt x="510539" y="592581"/>
                </a:lnTo>
                <a:lnTo>
                  <a:pt x="501650" y="592581"/>
                </a:lnTo>
                <a:lnTo>
                  <a:pt x="501650" y="599566"/>
                </a:lnTo>
                <a:lnTo>
                  <a:pt x="501650" y="608202"/>
                </a:lnTo>
                <a:lnTo>
                  <a:pt x="501650" y="615188"/>
                </a:lnTo>
                <a:lnTo>
                  <a:pt x="494538" y="615188"/>
                </a:lnTo>
                <a:lnTo>
                  <a:pt x="485648" y="615188"/>
                </a:lnTo>
                <a:lnTo>
                  <a:pt x="485648" y="608202"/>
                </a:lnTo>
                <a:lnTo>
                  <a:pt x="476758" y="608202"/>
                </a:lnTo>
                <a:lnTo>
                  <a:pt x="476758" y="615188"/>
                </a:lnTo>
                <a:lnTo>
                  <a:pt x="476758" y="623824"/>
                </a:lnTo>
                <a:lnTo>
                  <a:pt x="485648" y="623824"/>
                </a:lnTo>
                <a:lnTo>
                  <a:pt x="485648" y="630809"/>
                </a:lnTo>
                <a:lnTo>
                  <a:pt x="476758" y="630809"/>
                </a:lnTo>
                <a:lnTo>
                  <a:pt x="485648" y="630809"/>
                </a:lnTo>
                <a:lnTo>
                  <a:pt x="485648" y="639444"/>
                </a:lnTo>
                <a:lnTo>
                  <a:pt x="485648" y="630809"/>
                </a:lnTo>
                <a:lnTo>
                  <a:pt x="494538" y="630809"/>
                </a:lnTo>
                <a:lnTo>
                  <a:pt x="494538" y="623824"/>
                </a:lnTo>
                <a:lnTo>
                  <a:pt x="494538" y="615188"/>
                </a:lnTo>
                <a:lnTo>
                  <a:pt x="494538" y="623824"/>
                </a:lnTo>
                <a:lnTo>
                  <a:pt x="501650" y="623824"/>
                </a:lnTo>
                <a:lnTo>
                  <a:pt x="501650" y="630809"/>
                </a:lnTo>
                <a:lnTo>
                  <a:pt x="501650" y="639444"/>
                </a:lnTo>
                <a:lnTo>
                  <a:pt x="494538" y="639444"/>
                </a:lnTo>
                <a:lnTo>
                  <a:pt x="494538" y="648080"/>
                </a:lnTo>
                <a:lnTo>
                  <a:pt x="501650" y="648080"/>
                </a:lnTo>
                <a:lnTo>
                  <a:pt x="501650" y="655065"/>
                </a:lnTo>
                <a:lnTo>
                  <a:pt x="501650" y="663701"/>
                </a:lnTo>
                <a:lnTo>
                  <a:pt x="510539" y="663701"/>
                </a:lnTo>
                <a:lnTo>
                  <a:pt x="517651" y="663701"/>
                </a:lnTo>
                <a:lnTo>
                  <a:pt x="510539" y="663701"/>
                </a:lnTo>
                <a:lnTo>
                  <a:pt x="510539" y="655065"/>
                </a:lnTo>
                <a:lnTo>
                  <a:pt x="517651" y="655065"/>
                </a:lnTo>
                <a:lnTo>
                  <a:pt x="526541" y="655065"/>
                </a:lnTo>
                <a:lnTo>
                  <a:pt x="526541" y="648080"/>
                </a:lnTo>
                <a:lnTo>
                  <a:pt x="526541" y="655065"/>
                </a:lnTo>
                <a:lnTo>
                  <a:pt x="526541" y="663701"/>
                </a:lnTo>
                <a:lnTo>
                  <a:pt x="533653" y="670560"/>
                </a:lnTo>
                <a:lnTo>
                  <a:pt x="533653" y="679323"/>
                </a:lnTo>
                <a:lnTo>
                  <a:pt x="533653" y="686180"/>
                </a:lnTo>
                <a:lnTo>
                  <a:pt x="533653" y="694816"/>
                </a:lnTo>
                <a:lnTo>
                  <a:pt x="533653" y="701801"/>
                </a:lnTo>
                <a:lnTo>
                  <a:pt x="526541" y="701801"/>
                </a:lnTo>
                <a:lnTo>
                  <a:pt x="526541" y="694816"/>
                </a:lnTo>
                <a:lnTo>
                  <a:pt x="526541" y="701801"/>
                </a:lnTo>
                <a:lnTo>
                  <a:pt x="526541" y="710438"/>
                </a:lnTo>
                <a:lnTo>
                  <a:pt x="526541" y="719074"/>
                </a:lnTo>
                <a:lnTo>
                  <a:pt x="533653" y="719074"/>
                </a:lnTo>
                <a:lnTo>
                  <a:pt x="533653" y="710438"/>
                </a:lnTo>
                <a:lnTo>
                  <a:pt x="542544" y="710438"/>
                </a:lnTo>
                <a:lnTo>
                  <a:pt x="542544" y="719074"/>
                </a:lnTo>
                <a:lnTo>
                  <a:pt x="542544" y="726059"/>
                </a:lnTo>
                <a:lnTo>
                  <a:pt x="549656" y="734694"/>
                </a:lnTo>
                <a:lnTo>
                  <a:pt x="542544" y="734694"/>
                </a:lnTo>
                <a:lnTo>
                  <a:pt x="542544" y="741679"/>
                </a:lnTo>
                <a:lnTo>
                  <a:pt x="549656" y="741679"/>
                </a:lnTo>
                <a:lnTo>
                  <a:pt x="549656" y="734694"/>
                </a:lnTo>
                <a:lnTo>
                  <a:pt x="549656" y="726059"/>
                </a:lnTo>
                <a:lnTo>
                  <a:pt x="542544" y="719074"/>
                </a:lnTo>
                <a:lnTo>
                  <a:pt x="549656" y="726059"/>
                </a:lnTo>
                <a:lnTo>
                  <a:pt x="558546" y="726059"/>
                </a:lnTo>
                <a:lnTo>
                  <a:pt x="558546" y="734694"/>
                </a:lnTo>
                <a:lnTo>
                  <a:pt x="567436" y="741679"/>
                </a:lnTo>
                <a:lnTo>
                  <a:pt x="567436" y="734694"/>
                </a:lnTo>
                <a:lnTo>
                  <a:pt x="567436" y="741679"/>
                </a:lnTo>
                <a:lnTo>
                  <a:pt x="574548" y="741679"/>
                </a:lnTo>
                <a:lnTo>
                  <a:pt x="574548" y="750315"/>
                </a:lnTo>
                <a:lnTo>
                  <a:pt x="583438" y="757301"/>
                </a:lnTo>
                <a:lnTo>
                  <a:pt x="583438" y="765937"/>
                </a:lnTo>
                <a:lnTo>
                  <a:pt x="590550" y="757301"/>
                </a:lnTo>
                <a:lnTo>
                  <a:pt x="583438" y="757301"/>
                </a:lnTo>
                <a:lnTo>
                  <a:pt x="583438" y="750315"/>
                </a:lnTo>
                <a:lnTo>
                  <a:pt x="590550" y="750315"/>
                </a:lnTo>
                <a:lnTo>
                  <a:pt x="590550" y="757301"/>
                </a:lnTo>
                <a:lnTo>
                  <a:pt x="590550" y="750315"/>
                </a:lnTo>
                <a:lnTo>
                  <a:pt x="590550" y="757301"/>
                </a:lnTo>
                <a:lnTo>
                  <a:pt x="599439" y="757301"/>
                </a:lnTo>
                <a:lnTo>
                  <a:pt x="599439" y="765937"/>
                </a:lnTo>
                <a:lnTo>
                  <a:pt x="590550" y="765937"/>
                </a:lnTo>
                <a:lnTo>
                  <a:pt x="599439" y="772794"/>
                </a:lnTo>
                <a:lnTo>
                  <a:pt x="590550" y="781558"/>
                </a:lnTo>
                <a:lnTo>
                  <a:pt x="583438" y="781558"/>
                </a:lnTo>
                <a:lnTo>
                  <a:pt x="583438" y="788415"/>
                </a:lnTo>
                <a:lnTo>
                  <a:pt x="590550" y="788415"/>
                </a:lnTo>
                <a:lnTo>
                  <a:pt x="590550" y="797051"/>
                </a:lnTo>
                <a:lnTo>
                  <a:pt x="583438" y="797051"/>
                </a:lnTo>
                <a:lnTo>
                  <a:pt x="583438" y="805814"/>
                </a:lnTo>
                <a:lnTo>
                  <a:pt x="583438" y="812673"/>
                </a:lnTo>
                <a:lnTo>
                  <a:pt x="574548" y="821309"/>
                </a:lnTo>
                <a:lnTo>
                  <a:pt x="574548" y="828293"/>
                </a:lnTo>
                <a:lnTo>
                  <a:pt x="567436" y="828293"/>
                </a:lnTo>
                <a:lnTo>
                  <a:pt x="574548" y="828293"/>
                </a:lnTo>
                <a:lnTo>
                  <a:pt x="567436" y="821309"/>
                </a:lnTo>
                <a:lnTo>
                  <a:pt x="567436" y="812673"/>
                </a:lnTo>
                <a:lnTo>
                  <a:pt x="567436" y="805814"/>
                </a:lnTo>
                <a:lnTo>
                  <a:pt x="567436" y="797051"/>
                </a:lnTo>
                <a:lnTo>
                  <a:pt x="567436" y="788415"/>
                </a:lnTo>
                <a:lnTo>
                  <a:pt x="558546" y="788415"/>
                </a:lnTo>
                <a:lnTo>
                  <a:pt x="558546" y="797051"/>
                </a:lnTo>
                <a:lnTo>
                  <a:pt x="549656" y="805814"/>
                </a:lnTo>
                <a:lnTo>
                  <a:pt x="558546" y="812673"/>
                </a:lnTo>
                <a:lnTo>
                  <a:pt x="558546" y="821309"/>
                </a:lnTo>
                <a:lnTo>
                  <a:pt x="558546" y="828293"/>
                </a:lnTo>
                <a:lnTo>
                  <a:pt x="567436" y="828293"/>
                </a:lnTo>
                <a:lnTo>
                  <a:pt x="567436" y="836929"/>
                </a:lnTo>
                <a:lnTo>
                  <a:pt x="558546" y="836929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7382" y="2765170"/>
            <a:ext cx="17780" cy="15875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8889" y="15620"/>
                </a:moveTo>
                <a:lnTo>
                  <a:pt x="0" y="15620"/>
                </a:lnTo>
                <a:lnTo>
                  <a:pt x="0" y="6857"/>
                </a:lnTo>
                <a:lnTo>
                  <a:pt x="8889" y="6857"/>
                </a:lnTo>
                <a:lnTo>
                  <a:pt x="8889" y="0"/>
                </a:lnTo>
                <a:lnTo>
                  <a:pt x="17779" y="0"/>
                </a:lnTo>
                <a:lnTo>
                  <a:pt x="17779" y="6857"/>
                </a:lnTo>
                <a:lnTo>
                  <a:pt x="8889" y="6857"/>
                </a:lnTo>
                <a:lnTo>
                  <a:pt x="8889" y="15620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4267" y="2772029"/>
            <a:ext cx="16510" cy="17780"/>
          </a:xfrm>
          <a:custGeom>
            <a:avLst/>
            <a:gdLst/>
            <a:ahLst/>
            <a:cxnLst/>
            <a:rect l="l" t="t" r="r" b="b"/>
            <a:pathLst>
              <a:path w="16510" h="17780">
                <a:moveTo>
                  <a:pt x="16002" y="17399"/>
                </a:moveTo>
                <a:lnTo>
                  <a:pt x="7112" y="17399"/>
                </a:lnTo>
                <a:lnTo>
                  <a:pt x="0" y="17399"/>
                </a:lnTo>
                <a:lnTo>
                  <a:pt x="0" y="8762"/>
                </a:lnTo>
                <a:lnTo>
                  <a:pt x="7112" y="8762"/>
                </a:lnTo>
                <a:lnTo>
                  <a:pt x="7112" y="0"/>
                </a:lnTo>
                <a:lnTo>
                  <a:pt x="16002" y="0"/>
                </a:lnTo>
                <a:lnTo>
                  <a:pt x="16002" y="8762"/>
                </a:lnTo>
                <a:lnTo>
                  <a:pt x="7112" y="8762"/>
                </a:lnTo>
                <a:lnTo>
                  <a:pt x="16002" y="8762"/>
                </a:lnTo>
                <a:lnTo>
                  <a:pt x="16002" y="17399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4267" y="2789427"/>
            <a:ext cx="41275" cy="38100"/>
          </a:xfrm>
          <a:custGeom>
            <a:avLst/>
            <a:gdLst/>
            <a:ahLst/>
            <a:cxnLst/>
            <a:rect l="l" t="t" r="r" b="b"/>
            <a:pathLst>
              <a:path w="41275" h="38100">
                <a:moveTo>
                  <a:pt x="23114" y="0"/>
                </a:moveTo>
                <a:lnTo>
                  <a:pt x="23114" y="6858"/>
                </a:lnTo>
                <a:lnTo>
                  <a:pt x="16002" y="6858"/>
                </a:lnTo>
                <a:lnTo>
                  <a:pt x="16002" y="15621"/>
                </a:lnTo>
                <a:lnTo>
                  <a:pt x="7112" y="22479"/>
                </a:lnTo>
                <a:lnTo>
                  <a:pt x="7112" y="31114"/>
                </a:lnTo>
                <a:lnTo>
                  <a:pt x="7112" y="38100"/>
                </a:lnTo>
                <a:lnTo>
                  <a:pt x="0" y="38100"/>
                </a:lnTo>
                <a:lnTo>
                  <a:pt x="0" y="31114"/>
                </a:lnTo>
                <a:lnTo>
                  <a:pt x="7112" y="31114"/>
                </a:lnTo>
                <a:lnTo>
                  <a:pt x="7112" y="22479"/>
                </a:lnTo>
                <a:lnTo>
                  <a:pt x="16002" y="6858"/>
                </a:lnTo>
                <a:lnTo>
                  <a:pt x="23114" y="0"/>
                </a:lnTo>
                <a:lnTo>
                  <a:pt x="32004" y="0"/>
                </a:lnTo>
                <a:lnTo>
                  <a:pt x="40894" y="0"/>
                </a:lnTo>
                <a:lnTo>
                  <a:pt x="40894" y="6858"/>
                </a:lnTo>
                <a:lnTo>
                  <a:pt x="32004" y="0"/>
                </a:lnTo>
                <a:lnTo>
                  <a:pt x="23114" y="0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4176" y="2915030"/>
            <a:ext cx="1135379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4176" y="2913760"/>
            <a:ext cx="1135380" cy="598170"/>
          </a:xfrm>
          <a:custGeom>
            <a:avLst/>
            <a:gdLst/>
            <a:ahLst/>
            <a:cxnLst/>
            <a:rect l="l" t="t" r="r" b="b"/>
            <a:pathLst>
              <a:path w="1135379" h="598170">
                <a:moveTo>
                  <a:pt x="802132" y="542925"/>
                </a:moveTo>
                <a:lnTo>
                  <a:pt x="802132" y="535939"/>
                </a:lnTo>
                <a:lnTo>
                  <a:pt x="802132" y="527303"/>
                </a:lnTo>
                <a:lnTo>
                  <a:pt x="802132" y="520446"/>
                </a:lnTo>
                <a:lnTo>
                  <a:pt x="795020" y="520446"/>
                </a:lnTo>
                <a:lnTo>
                  <a:pt x="795020" y="511810"/>
                </a:lnTo>
                <a:lnTo>
                  <a:pt x="786129" y="504825"/>
                </a:lnTo>
                <a:lnTo>
                  <a:pt x="777113" y="496188"/>
                </a:lnTo>
                <a:lnTo>
                  <a:pt x="777113" y="487552"/>
                </a:lnTo>
                <a:lnTo>
                  <a:pt x="777113" y="480567"/>
                </a:lnTo>
                <a:lnTo>
                  <a:pt x="786129" y="480567"/>
                </a:lnTo>
                <a:lnTo>
                  <a:pt x="795020" y="480567"/>
                </a:lnTo>
                <a:lnTo>
                  <a:pt x="795020" y="471931"/>
                </a:lnTo>
                <a:lnTo>
                  <a:pt x="802132" y="465074"/>
                </a:lnTo>
                <a:lnTo>
                  <a:pt x="802132" y="456438"/>
                </a:lnTo>
                <a:lnTo>
                  <a:pt x="811022" y="456438"/>
                </a:lnTo>
                <a:lnTo>
                  <a:pt x="811022" y="449452"/>
                </a:lnTo>
                <a:lnTo>
                  <a:pt x="811022" y="440816"/>
                </a:lnTo>
                <a:lnTo>
                  <a:pt x="811022" y="433959"/>
                </a:lnTo>
                <a:lnTo>
                  <a:pt x="802132" y="433959"/>
                </a:lnTo>
                <a:lnTo>
                  <a:pt x="795020" y="433959"/>
                </a:lnTo>
                <a:lnTo>
                  <a:pt x="795020" y="440816"/>
                </a:lnTo>
                <a:lnTo>
                  <a:pt x="786129" y="440816"/>
                </a:lnTo>
                <a:lnTo>
                  <a:pt x="777113" y="440816"/>
                </a:lnTo>
                <a:lnTo>
                  <a:pt x="770001" y="440816"/>
                </a:lnTo>
                <a:lnTo>
                  <a:pt x="761111" y="440816"/>
                </a:lnTo>
                <a:lnTo>
                  <a:pt x="761111" y="433959"/>
                </a:lnTo>
                <a:lnTo>
                  <a:pt x="770001" y="425323"/>
                </a:lnTo>
                <a:lnTo>
                  <a:pt x="770001" y="418338"/>
                </a:lnTo>
                <a:lnTo>
                  <a:pt x="761111" y="418338"/>
                </a:lnTo>
                <a:lnTo>
                  <a:pt x="753999" y="418338"/>
                </a:lnTo>
                <a:lnTo>
                  <a:pt x="753999" y="425323"/>
                </a:lnTo>
                <a:lnTo>
                  <a:pt x="737997" y="425323"/>
                </a:lnTo>
                <a:lnTo>
                  <a:pt x="729107" y="425323"/>
                </a:lnTo>
                <a:lnTo>
                  <a:pt x="729107" y="418338"/>
                </a:lnTo>
                <a:lnTo>
                  <a:pt x="729107" y="409701"/>
                </a:lnTo>
                <a:lnTo>
                  <a:pt x="721868" y="409701"/>
                </a:lnTo>
                <a:lnTo>
                  <a:pt x="712977" y="401065"/>
                </a:lnTo>
                <a:lnTo>
                  <a:pt x="712977" y="394208"/>
                </a:lnTo>
                <a:lnTo>
                  <a:pt x="705865" y="394208"/>
                </a:lnTo>
                <a:lnTo>
                  <a:pt x="696976" y="394208"/>
                </a:lnTo>
                <a:lnTo>
                  <a:pt x="696976" y="401065"/>
                </a:lnTo>
                <a:lnTo>
                  <a:pt x="688086" y="401065"/>
                </a:lnTo>
                <a:lnTo>
                  <a:pt x="680974" y="401065"/>
                </a:lnTo>
                <a:lnTo>
                  <a:pt x="671957" y="409701"/>
                </a:lnTo>
                <a:lnTo>
                  <a:pt x="671957" y="418338"/>
                </a:lnTo>
                <a:lnTo>
                  <a:pt x="664845" y="418338"/>
                </a:lnTo>
                <a:lnTo>
                  <a:pt x="664845" y="425323"/>
                </a:lnTo>
                <a:lnTo>
                  <a:pt x="655954" y="425323"/>
                </a:lnTo>
                <a:lnTo>
                  <a:pt x="639952" y="425323"/>
                </a:lnTo>
                <a:lnTo>
                  <a:pt x="639952" y="433959"/>
                </a:lnTo>
                <a:lnTo>
                  <a:pt x="648843" y="440816"/>
                </a:lnTo>
                <a:lnTo>
                  <a:pt x="655954" y="440816"/>
                </a:lnTo>
                <a:lnTo>
                  <a:pt x="655954" y="449452"/>
                </a:lnTo>
                <a:lnTo>
                  <a:pt x="648843" y="449452"/>
                </a:lnTo>
                <a:lnTo>
                  <a:pt x="639952" y="449452"/>
                </a:lnTo>
                <a:lnTo>
                  <a:pt x="623824" y="440816"/>
                </a:lnTo>
                <a:lnTo>
                  <a:pt x="614934" y="449452"/>
                </a:lnTo>
                <a:lnTo>
                  <a:pt x="607822" y="449452"/>
                </a:lnTo>
                <a:lnTo>
                  <a:pt x="598932" y="449452"/>
                </a:lnTo>
                <a:lnTo>
                  <a:pt x="591820" y="449452"/>
                </a:lnTo>
                <a:lnTo>
                  <a:pt x="582929" y="449452"/>
                </a:lnTo>
                <a:lnTo>
                  <a:pt x="575818" y="449452"/>
                </a:lnTo>
                <a:lnTo>
                  <a:pt x="575818" y="440816"/>
                </a:lnTo>
                <a:lnTo>
                  <a:pt x="582929" y="440816"/>
                </a:lnTo>
                <a:lnTo>
                  <a:pt x="582929" y="433959"/>
                </a:lnTo>
                <a:lnTo>
                  <a:pt x="575818" y="433959"/>
                </a:lnTo>
                <a:lnTo>
                  <a:pt x="566801" y="433959"/>
                </a:lnTo>
                <a:lnTo>
                  <a:pt x="575818" y="433959"/>
                </a:lnTo>
                <a:lnTo>
                  <a:pt x="566801" y="433959"/>
                </a:lnTo>
                <a:lnTo>
                  <a:pt x="566801" y="440816"/>
                </a:lnTo>
                <a:lnTo>
                  <a:pt x="559688" y="449452"/>
                </a:lnTo>
                <a:lnTo>
                  <a:pt x="559688" y="456438"/>
                </a:lnTo>
                <a:lnTo>
                  <a:pt x="550799" y="456438"/>
                </a:lnTo>
                <a:lnTo>
                  <a:pt x="550799" y="465074"/>
                </a:lnTo>
                <a:lnTo>
                  <a:pt x="543687" y="456438"/>
                </a:lnTo>
                <a:lnTo>
                  <a:pt x="534797" y="456438"/>
                </a:lnTo>
                <a:lnTo>
                  <a:pt x="534797" y="449452"/>
                </a:lnTo>
                <a:lnTo>
                  <a:pt x="525907" y="449452"/>
                </a:lnTo>
                <a:lnTo>
                  <a:pt x="525907" y="440816"/>
                </a:lnTo>
                <a:lnTo>
                  <a:pt x="518668" y="440816"/>
                </a:lnTo>
                <a:lnTo>
                  <a:pt x="509777" y="440816"/>
                </a:lnTo>
                <a:lnTo>
                  <a:pt x="502665" y="440816"/>
                </a:lnTo>
                <a:lnTo>
                  <a:pt x="502665" y="433959"/>
                </a:lnTo>
                <a:lnTo>
                  <a:pt x="493775" y="425323"/>
                </a:lnTo>
                <a:lnTo>
                  <a:pt x="486663" y="425323"/>
                </a:lnTo>
                <a:lnTo>
                  <a:pt x="477774" y="425323"/>
                </a:lnTo>
                <a:lnTo>
                  <a:pt x="461645" y="425323"/>
                </a:lnTo>
                <a:lnTo>
                  <a:pt x="452754" y="425323"/>
                </a:lnTo>
                <a:lnTo>
                  <a:pt x="452754" y="433959"/>
                </a:lnTo>
                <a:lnTo>
                  <a:pt x="452754" y="440816"/>
                </a:lnTo>
                <a:lnTo>
                  <a:pt x="445643" y="440816"/>
                </a:lnTo>
                <a:lnTo>
                  <a:pt x="436752" y="440816"/>
                </a:lnTo>
                <a:lnTo>
                  <a:pt x="429640" y="433959"/>
                </a:lnTo>
                <a:lnTo>
                  <a:pt x="420750" y="425323"/>
                </a:lnTo>
                <a:lnTo>
                  <a:pt x="420750" y="418338"/>
                </a:lnTo>
                <a:lnTo>
                  <a:pt x="413512" y="418338"/>
                </a:lnTo>
                <a:lnTo>
                  <a:pt x="413512" y="409701"/>
                </a:lnTo>
                <a:lnTo>
                  <a:pt x="404622" y="409701"/>
                </a:lnTo>
                <a:lnTo>
                  <a:pt x="404622" y="401065"/>
                </a:lnTo>
                <a:lnTo>
                  <a:pt x="404622" y="394208"/>
                </a:lnTo>
                <a:lnTo>
                  <a:pt x="388620" y="394208"/>
                </a:lnTo>
                <a:lnTo>
                  <a:pt x="381508" y="394208"/>
                </a:lnTo>
                <a:lnTo>
                  <a:pt x="381508" y="385572"/>
                </a:lnTo>
                <a:lnTo>
                  <a:pt x="372618" y="378587"/>
                </a:lnTo>
                <a:lnTo>
                  <a:pt x="372618" y="369950"/>
                </a:lnTo>
                <a:lnTo>
                  <a:pt x="363600" y="378587"/>
                </a:lnTo>
                <a:lnTo>
                  <a:pt x="356488" y="369950"/>
                </a:lnTo>
                <a:lnTo>
                  <a:pt x="347599" y="369950"/>
                </a:lnTo>
                <a:lnTo>
                  <a:pt x="340487" y="378587"/>
                </a:lnTo>
                <a:lnTo>
                  <a:pt x="331597" y="378587"/>
                </a:lnTo>
                <a:lnTo>
                  <a:pt x="331597" y="369950"/>
                </a:lnTo>
                <a:lnTo>
                  <a:pt x="324485" y="369950"/>
                </a:lnTo>
                <a:lnTo>
                  <a:pt x="324485" y="363092"/>
                </a:lnTo>
                <a:lnTo>
                  <a:pt x="324485" y="354456"/>
                </a:lnTo>
                <a:lnTo>
                  <a:pt x="315595" y="354456"/>
                </a:lnTo>
                <a:lnTo>
                  <a:pt x="308356" y="354456"/>
                </a:lnTo>
                <a:lnTo>
                  <a:pt x="299465" y="347472"/>
                </a:lnTo>
                <a:lnTo>
                  <a:pt x="283463" y="347472"/>
                </a:lnTo>
                <a:lnTo>
                  <a:pt x="283463" y="338836"/>
                </a:lnTo>
                <a:lnTo>
                  <a:pt x="274574" y="338836"/>
                </a:lnTo>
                <a:lnTo>
                  <a:pt x="274574" y="330200"/>
                </a:lnTo>
                <a:lnTo>
                  <a:pt x="267462" y="330200"/>
                </a:lnTo>
                <a:lnTo>
                  <a:pt x="267462" y="323341"/>
                </a:lnTo>
                <a:lnTo>
                  <a:pt x="258445" y="323341"/>
                </a:lnTo>
                <a:lnTo>
                  <a:pt x="251333" y="314705"/>
                </a:lnTo>
                <a:lnTo>
                  <a:pt x="258445" y="307721"/>
                </a:lnTo>
                <a:lnTo>
                  <a:pt x="258445" y="299085"/>
                </a:lnTo>
                <a:lnTo>
                  <a:pt x="251333" y="299085"/>
                </a:lnTo>
                <a:lnTo>
                  <a:pt x="242443" y="292226"/>
                </a:lnTo>
                <a:lnTo>
                  <a:pt x="235331" y="292226"/>
                </a:lnTo>
                <a:lnTo>
                  <a:pt x="226440" y="283590"/>
                </a:lnTo>
                <a:lnTo>
                  <a:pt x="217550" y="283590"/>
                </a:lnTo>
                <a:lnTo>
                  <a:pt x="210312" y="283590"/>
                </a:lnTo>
                <a:lnTo>
                  <a:pt x="201422" y="283590"/>
                </a:lnTo>
                <a:lnTo>
                  <a:pt x="201422" y="292226"/>
                </a:lnTo>
                <a:lnTo>
                  <a:pt x="194310" y="299085"/>
                </a:lnTo>
                <a:lnTo>
                  <a:pt x="194310" y="307721"/>
                </a:lnTo>
                <a:lnTo>
                  <a:pt x="185420" y="307721"/>
                </a:lnTo>
                <a:lnTo>
                  <a:pt x="178308" y="314705"/>
                </a:lnTo>
                <a:lnTo>
                  <a:pt x="178308" y="323341"/>
                </a:lnTo>
                <a:lnTo>
                  <a:pt x="169418" y="330200"/>
                </a:lnTo>
                <a:lnTo>
                  <a:pt x="162306" y="330200"/>
                </a:lnTo>
                <a:lnTo>
                  <a:pt x="153288" y="330200"/>
                </a:lnTo>
                <a:lnTo>
                  <a:pt x="153288" y="338836"/>
                </a:lnTo>
                <a:lnTo>
                  <a:pt x="162306" y="338836"/>
                </a:lnTo>
                <a:lnTo>
                  <a:pt x="153288" y="338836"/>
                </a:lnTo>
                <a:lnTo>
                  <a:pt x="153288" y="330200"/>
                </a:lnTo>
                <a:lnTo>
                  <a:pt x="153288" y="323341"/>
                </a:lnTo>
                <a:lnTo>
                  <a:pt x="146176" y="314705"/>
                </a:lnTo>
                <a:lnTo>
                  <a:pt x="137287" y="314705"/>
                </a:lnTo>
                <a:lnTo>
                  <a:pt x="128397" y="307721"/>
                </a:lnTo>
                <a:lnTo>
                  <a:pt x="121285" y="307721"/>
                </a:lnTo>
                <a:lnTo>
                  <a:pt x="112395" y="307721"/>
                </a:lnTo>
                <a:lnTo>
                  <a:pt x="105156" y="307721"/>
                </a:lnTo>
                <a:lnTo>
                  <a:pt x="96265" y="307721"/>
                </a:lnTo>
                <a:lnTo>
                  <a:pt x="96265" y="314705"/>
                </a:lnTo>
                <a:lnTo>
                  <a:pt x="89153" y="314705"/>
                </a:lnTo>
                <a:lnTo>
                  <a:pt x="80263" y="314705"/>
                </a:lnTo>
                <a:lnTo>
                  <a:pt x="80263" y="307721"/>
                </a:lnTo>
                <a:lnTo>
                  <a:pt x="80263" y="299085"/>
                </a:lnTo>
                <a:lnTo>
                  <a:pt x="80263" y="292226"/>
                </a:lnTo>
                <a:lnTo>
                  <a:pt x="89153" y="283590"/>
                </a:lnTo>
                <a:lnTo>
                  <a:pt x="96265" y="283590"/>
                </a:lnTo>
                <a:lnTo>
                  <a:pt x="96265" y="276605"/>
                </a:lnTo>
                <a:lnTo>
                  <a:pt x="96265" y="267969"/>
                </a:lnTo>
                <a:lnTo>
                  <a:pt x="96265" y="261112"/>
                </a:lnTo>
                <a:lnTo>
                  <a:pt x="96265" y="252475"/>
                </a:lnTo>
                <a:lnTo>
                  <a:pt x="89153" y="252475"/>
                </a:lnTo>
                <a:lnTo>
                  <a:pt x="80263" y="243839"/>
                </a:lnTo>
                <a:lnTo>
                  <a:pt x="73151" y="243839"/>
                </a:lnTo>
                <a:lnTo>
                  <a:pt x="73151" y="236854"/>
                </a:lnTo>
                <a:lnTo>
                  <a:pt x="64262" y="236854"/>
                </a:lnTo>
                <a:lnTo>
                  <a:pt x="64262" y="243839"/>
                </a:lnTo>
                <a:lnTo>
                  <a:pt x="55245" y="243839"/>
                </a:lnTo>
                <a:lnTo>
                  <a:pt x="48133" y="243839"/>
                </a:lnTo>
                <a:lnTo>
                  <a:pt x="48133" y="236854"/>
                </a:lnTo>
                <a:lnTo>
                  <a:pt x="39243" y="236854"/>
                </a:lnTo>
                <a:lnTo>
                  <a:pt x="39243" y="228218"/>
                </a:lnTo>
                <a:lnTo>
                  <a:pt x="32131" y="228218"/>
                </a:lnTo>
                <a:lnTo>
                  <a:pt x="23240" y="236854"/>
                </a:lnTo>
                <a:lnTo>
                  <a:pt x="16128" y="228218"/>
                </a:lnTo>
                <a:lnTo>
                  <a:pt x="7238" y="228218"/>
                </a:lnTo>
                <a:lnTo>
                  <a:pt x="0" y="228218"/>
                </a:lnTo>
                <a:lnTo>
                  <a:pt x="0" y="221361"/>
                </a:lnTo>
                <a:lnTo>
                  <a:pt x="0" y="205739"/>
                </a:lnTo>
                <a:lnTo>
                  <a:pt x="7238" y="197103"/>
                </a:lnTo>
                <a:lnTo>
                  <a:pt x="7238" y="205739"/>
                </a:lnTo>
                <a:lnTo>
                  <a:pt x="16128" y="205739"/>
                </a:lnTo>
                <a:lnTo>
                  <a:pt x="16128" y="197103"/>
                </a:lnTo>
                <a:lnTo>
                  <a:pt x="16128" y="190246"/>
                </a:lnTo>
                <a:lnTo>
                  <a:pt x="16128" y="181483"/>
                </a:lnTo>
                <a:lnTo>
                  <a:pt x="23240" y="181483"/>
                </a:lnTo>
                <a:lnTo>
                  <a:pt x="23240" y="190246"/>
                </a:lnTo>
                <a:lnTo>
                  <a:pt x="23240" y="197103"/>
                </a:lnTo>
                <a:lnTo>
                  <a:pt x="32131" y="197103"/>
                </a:lnTo>
                <a:lnTo>
                  <a:pt x="39243" y="197103"/>
                </a:lnTo>
                <a:lnTo>
                  <a:pt x="39243" y="190246"/>
                </a:lnTo>
                <a:lnTo>
                  <a:pt x="39243" y="181483"/>
                </a:lnTo>
                <a:lnTo>
                  <a:pt x="39243" y="172847"/>
                </a:lnTo>
                <a:lnTo>
                  <a:pt x="39243" y="165988"/>
                </a:lnTo>
                <a:lnTo>
                  <a:pt x="39243" y="157352"/>
                </a:lnTo>
                <a:lnTo>
                  <a:pt x="39243" y="150367"/>
                </a:lnTo>
                <a:lnTo>
                  <a:pt x="48133" y="150367"/>
                </a:lnTo>
                <a:lnTo>
                  <a:pt x="48133" y="141731"/>
                </a:lnTo>
                <a:lnTo>
                  <a:pt x="55245" y="134874"/>
                </a:lnTo>
                <a:lnTo>
                  <a:pt x="55245" y="126237"/>
                </a:lnTo>
                <a:lnTo>
                  <a:pt x="55245" y="119252"/>
                </a:lnTo>
                <a:lnTo>
                  <a:pt x="48133" y="119252"/>
                </a:lnTo>
                <a:lnTo>
                  <a:pt x="39243" y="110616"/>
                </a:lnTo>
                <a:lnTo>
                  <a:pt x="32131" y="110616"/>
                </a:lnTo>
                <a:lnTo>
                  <a:pt x="32131" y="101980"/>
                </a:lnTo>
                <a:lnTo>
                  <a:pt x="32131" y="95123"/>
                </a:lnTo>
                <a:lnTo>
                  <a:pt x="39243" y="95123"/>
                </a:lnTo>
                <a:lnTo>
                  <a:pt x="39243" y="86487"/>
                </a:lnTo>
                <a:lnTo>
                  <a:pt x="48133" y="79501"/>
                </a:lnTo>
                <a:lnTo>
                  <a:pt x="48133" y="70865"/>
                </a:lnTo>
                <a:lnTo>
                  <a:pt x="55245" y="64008"/>
                </a:lnTo>
                <a:lnTo>
                  <a:pt x="55245" y="55372"/>
                </a:lnTo>
                <a:lnTo>
                  <a:pt x="55245" y="48387"/>
                </a:lnTo>
                <a:lnTo>
                  <a:pt x="64262" y="39750"/>
                </a:lnTo>
                <a:lnTo>
                  <a:pt x="64262" y="32892"/>
                </a:lnTo>
                <a:lnTo>
                  <a:pt x="73151" y="24256"/>
                </a:lnTo>
                <a:lnTo>
                  <a:pt x="80263" y="24256"/>
                </a:lnTo>
                <a:lnTo>
                  <a:pt x="96265" y="15621"/>
                </a:lnTo>
                <a:lnTo>
                  <a:pt x="105156" y="15621"/>
                </a:lnTo>
                <a:lnTo>
                  <a:pt x="105156" y="24256"/>
                </a:lnTo>
                <a:lnTo>
                  <a:pt x="112395" y="24256"/>
                </a:lnTo>
                <a:lnTo>
                  <a:pt x="112395" y="15621"/>
                </a:lnTo>
                <a:lnTo>
                  <a:pt x="112395" y="8636"/>
                </a:lnTo>
                <a:lnTo>
                  <a:pt x="121285" y="8636"/>
                </a:lnTo>
                <a:lnTo>
                  <a:pt x="121285" y="15621"/>
                </a:lnTo>
                <a:lnTo>
                  <a:pt x="128397" y="15621"/>
                </a:lnTo>
                <a:lnTo>
                  <a:pt x="137287" y="8636"/>
                </a:lnTo>
                <a:lnTo>
                  <a:pt x="146176" y="8636"/>
                </a:lnTo>
                <a:lnTo>
                  <a:pt x="146176" y="15621"/>
                </a:lnTo>
                <a:lnTo>
                  <a:pt x="137287" y="15621"/>
                </a:lnTo>
                <a:lnTo>
                  <a:pt x="137287" y="24256"/>
                </a:lnTo>
                <a:lnTo>
                  <a:pt x="146176" y="24256"/>
                </a:lnTo>
                <a:lnTo>
                  <a:pt x="153288" y="24256"/>
                </a:lnTo>
                <a:lnTo>
                  <a:pt x="162306" y="32892"/>
                </a:lnTo>
                <a:lnTo>
                  <a:pt x="169418" y="32892"/>
                </a:lnTo>
                <a:lnTo>
                  <a:pt x="178308" y="32892"/>
                </a:lnTo>
                <a:lnTo>
                  <a:pt x="178308" y="24256"/>
                </a:lnTo>
                <a:lnTo>
                  <a:pt x="178308" y="15621"/>
                </a:lnTo>
                <a:lnTo>
                  <a:pt x="185420" y="15621"/>
                </a:lnTo>
                <a:lnTo>
                  <a:pt x="185420" y="24256"/>
                </a:lnTo>
                <a:lnTo>
                  <a:pt x="194310" y="24256"/>
                </a:lnTo>
                <a:lnTo>
                  <a:pt x="201422" y="32892"/>
                </a:lnTo>
                <a:lnTo>
                  <a:pt x="201422" y="24256"/>
                </a:lnTo>
                <a:lnTo>
                  <a:pt x="201422" y="15621"/>
                </a:lnTo>
                <a:lnTo>
                  <a:pt x="210312" y="15621"/>
                </a:lnTo>
                <a:lnTo>
                  <a:pt x="210312" y="24256"/>
                </a:lnTo>
                <a:lnTo>
                  <a:pt x="217550" y="24256"/>
                </a:lnTo>
                <a:lnTo>
                  <a:pt x="226440" y="24256"/>
                </a:lnTo>
                <a:lnTo>
                  <a:pt x="226440" y="15621"/>
                </a:lnTo>
                <a:lnTo>
                  <a:pt x="217550" y="15621"/>
                </a:lnTo>
                <a:lnTo>
                  <a:pt x="217550" y="8636"/>
                </a:lnTo>
                <a:lnTo>
                  <a:pt x="217550" y="0"/>
                </a:lnTo>
                <a:lnTo>
                  <a:pt x="226440" y="0"/>
                </a:lnTo>
                <a:lnTo>
                  <a:pt x="235331" y="0"/>
                </a:lnTo>
                <a:lnTo>
                  <a:pt x="235331" y="8636"/>
                </a:lnTo>
                <a:lnTo>
                  <a:pt x="235331" y="15621"/>
                </a:lnTo>
                <a:lnTo>
                  <a:pt x="242443" y="15621"/>
                </a:lnTo>
                <a:lnTo>
                  <a:pt x="242443" y="8636"/>
                </a:lnTo>
                <a:lnTo>
                  <a:pt x="251333" y="8636"/>
                </a:lnTo>
                <a:lnTo>
                  <a:pt x="258445" y="8636"/>
                </a:lnTo>
                <a:lnTo>
                  <a:pt x="258445" y="15621"/>
                </a:lnTo>
                <a:lnTo>
                  <a:pt x="267462" y="15621"/>
                </a:lnTo>
                <a:lnTo>
                  <a:pt x="267462" y="32892"/>
                </a:lnTo>
                <a:lnTo>
                  <a:pt x="274574" y="39750"/>
                </a:lnTo>
                <a:lnTo>
                  <a:pt x="274574" y="48387"/>
                </a:lnTo>
                <a:lnTo>
                  <a:pt x="283463" y="48387"/>
                </a:lnTo>
                <a:lnTo>
                  <a:pt x="290575" y="48387"/>
                </a:lnTo>
                <a:lnTo>
                  <a:pt x="299465" y="48387"/>
                </a:lnTo>
                <a:lnTo>
                  <a:pt x="308356" y="48387"/>
                </a:lnTo>
                <a:lnTo>
                  <a:pt x="308356" y="39750"/>
                </a:lnTo>
                <a:lnTo>
                  <a:pt x="315595" y="39750"/>
                </a:lnTo>
                <a:lnTo>
                  <a:pt x="315595" y="48387"/>
                </a:lnTo>
                <a:lnTo>
                  <a:pt x="324485" y="48387"/>
                </a:lnTo>
                <a:lnTo>
                  <a:pt x="331597" y="48387"/>
                </a:lnTo>
                <a:lnTo>
                  <a:pt x="340487" y="48387"/>
                </a:lnTo>
                <a:lnTo>
                  <a:pt x="340487" y="55372"/>
                </a:lnTo>
                <a:lnTo>
                  <a:pt x="347599" y="64008"/>
                </a:lnTo>
                <a:lnTo>
                  <a:pt x="356488" y="64008"/>
                </a:lnTo>
                <a:lnTo>
                  <a:pt x="363600" y="64008"/>
                </a:lnTo>
                <a:lnTo>
                  <a:pt x="372618" y="70865"/>
                </a:lnTo>
                <a:lnTo>
                  <a:pt x="381508" y="70865"/>
                </a:lnTo>
                <a:lnTo>
                  <a:pt x="381508" y="64008"/>
                </a:lnTo>
                <a:lnTo>
                  <a:pt x="388620" y="64008"/>
                </a:lnTo>
                <a:lnTo>
                  <a:pt x="388620" y="70865"/>
                </a:lnTo>
                <a:lnTo>
                  <a:pt x="397510" y="86487"/>
                </a:lnTo>
                <a:lnTo>
                  <a:pt x="404622" y="86487"/>
                </a:lnTo>
                <a:lnTo>
                  <a:pt x="404622" y="95123"/>
                </a:lnTo>
                <a:lnTo>
                  <a:pt x="413512" y="95123"/>
                </a:lnTo>
                <a:lnTo>
                  <a:pt x="420750" y="95123"/>
                </a:lnTo>
                <a:lnTo>
                  <a:pt x="429640" y="101980"/>
                </a:lnTo>
                <a:lnTo>
                  <a:pt x="436752" y="101980"/>
                </a:lnTo>
                <a:lnTo>
                  <a:pt x="445643" y="95123"/>
                </a:lnTo>
                <a:lnTo>
                  <a:pt x="452754" y="95123"/>
                </a:lnTo>
                <a:lnTo>
                  <a:pt x="461645" y="79501"/>
                </a:lnTo>
                <a:lnTo>
                  <a:pt x="470662" y="79501"/>
                </a:lnTo>
                <a:lnTo>
                  <a:pt x="470662" y="70865"/>
                </a:lnTo>
                <a:lnTo>
                  <a:pt x="477774" y="64008"/>
                </a:lnTo>
                <a:lnTo>
                  <a:pt x="477774" y="70865"/>
                </a:lnTo>
                <a:lnTo>
                  <a:pt x="486663" y="70865"/>
                </a:lnTo>
                <a:lnTo>
                  <a:pt x="486663" y="64008"/>
                </a:lnTo>
                <a:lnTo>
                  <a:pt x="493775" y="70865"/>
                </a:lnTo>
                <a:lnTo>
                  <a:pt x="502665" y="70865"/>
                </a:lnTo>
                <a:lnTo>
                  <a:pt x="502665" y="79501"/>
                </a:lnTo>
                <a:lnTo>
                  <a:pt x="493775" y="79501"/>
                </a:lnTo>
                <a:lnTo>
                  <a:pt x="493775" y="86487"/>
                </a:lnTo>
                <a:lnTo>
                  <a:pt x="502665" y="86487"/>
                </a:lnTo>
                <a:lnTo>
                  <a:pt x="509777" y="86487"/>
                </a:lnTo>
                <a:lnTo>
                  <a:pt x="518668" y="86487"/>
                </a:lnTo>
                <a:lnTo>
                  <a:pt x="525907" y="95123"/>
                </a:lnTo>
                <a:lnTo>
                  <a:pt x="534797" y="95123"/>
                </a:lnTo>
                <a:lnTo>
                  <a:pt x="543687" y="101980"/>
                </a:lnTo>
                <a:lnTo>
                  <a:pt x="550799" y="95123"/>
                </a:lnTo>
                <a:lnTo>
                  <a:pt x="559688" y="95123"/>
                </a:lnTo>
                <a:lnTo>
                  <a:pt x="559688" y="86487"/>
                </a:lnTo>
                <a:lnTo>
                  <a:pt x="566801" y="95123"/>
                </a:lnTo>
                <a:lnTo>
                  <a:pt x="566801" y="86487"/>
                </a:lnTo>
                <a:lnTo>
                  <a:pt x="575818" y="79501"/>
                </a:lnTo>
                <a:lnTo>
                  <a:pt x="582929" y="79501"/>
                </a:lnTo>
                <a:lnTo>
                  <a:pt x="591820" y="79501"/>
                </a:lnTo>
                <a:lnTo>
                  <a:pt x="598932" y="79501"/>
                </a:lnTo>
                <a:lnTo>
                  <a:pt x="607822" y="79501"/>
                </a:lnTo>
                <a:lnTo>
                  <a:pt x="623824" y="86487"/>
                </a:lnTo>
                <a:lnTo>
                  <a:pt x="623824" y="95123"/>
                </a:lnTo>
                <a:lnTo>
                  <a:pt x="632840" y="95123"/>
                </a:lnTo>
                <a:lnTo>
                  <a:pt x="639952" y="86487"/>
                </a:lnTo>
                <a:lnTo>
                  <a:pt x="648843" y="86487"/>
                </a:lnTo>
                <a:lnTo>
                  <a:pt x="655954" y="86487"/>
                </a:lnTo>
                <a:lnTo>
                  <a:pt x="664845" y="86487"/>
                </a:lnTo>
                <a:lnTo>
                  <a:pt x="664845" y="79501"/>
                </a:lnTo>
                <a:lnTo>
                  <a:pt x="671957" y="79501"/>
                </a:lnTo>
                <a:lnTo>
                  <a:pt x="680974" y="79501"/>
                </a:lnTo>
                <a:lnTo>
                  <a:pt x="688086" y="79501"/>
                </a:lnTo>
                <a:lnTo>
                  <a:pt x="696976" y="79501"/>
                </a:lnTo>
                <a:lnTo>
                  <a:pt x="705865" y="86487"/>
                </a:lnTo>
                <a:lnTo>
                  <a:pt x="712977" y="86487"/>
                </a:lnTo>
                <a:lnTo>
                  <a:pt x="721868" y="86487"/>
                </a:lnTo>
                <a:lnTo>
                  <a:pt x="729107" y="86487"/>
                </a:lnTo>
                <a:lnTo>
                  <a:pt x="745109" y="86487"/>
                </a:lnTo>
                <a:lnTo>
                  <a:pt x="753999" y="95123"/>
                </a:lnTo>
                <a:lnTo>
                  <a:pt x="761111" y="95123"/>
                </a:lnTo>
                <a:lnTo>
                  <a:pt x="761111" y="101980"/>
                </a:lnTo>
                <a:lnTo>
                  <a:pt x="761111" y="110616"/>
                </a:lnTo>
                <a:lnTo>
                  <a:pt x="770001" y="110616"/>
                </a:lnTo>
                <a:lnTo>
                  <a:pt x="777113" y="110616"/>
                </a:lnTo>
                <a:lnTo>
                  <a:pt x="777113" y="101980"/>
                </a:lnTo>
                <a:lnTo>
                  <a:pt x="786129" y="101980"/>
                </a:lnTo>
                <a:lnTo>
                  <a:pt x="795020" y="95123"/>
                </a:lnTo>
                <a:lnTo>
                  <a:pt x="802132" y="95123"/>
                </a:lnTo>
                <a:lnTo>
                  <a:pt x="811022" y="95123"/>
                </a:lnTo>
                <a:lnTo>
                  <a:pt x="811022" y="86487"/>
                </a:lnTo>
                <a:lnTo>
                  <a:pt x="811022" y="79501"/>
                </a:lnTo>
                <a:lnTo>
                  <a:pt x="818134" y="79501"/>
                </a:lnTo>
                <a:lnTo>
                  <a:pt x="827024" y="79501"/>
                </a:lnTo>
                <a:lnTo>
                  <a:pt x="827024" y="70865"/>
                </a:lnTo>
                <a:lnTo>
                  <a:pt x="884174" y="70865"/>
                </a:lnTo>
                <a:lnTo>
                  <a:pt x="884174" y="64008"/>
                </a:lnTo>
                <a:lnTo>
                  <a:pt x="891286" y="70865"/>
                </a:lnTo>
                <a:lnTo>
                  <a:pt x="900176" y="70865"/>
                </a:lnTo>
                <a:lnTo>
                  <a:pt x="907288" y="70865"/>
                </a:lnTo>
                <a:lnTo>
                  <a:pt x="916177" y="70865"/>
                </a:lnTo>
                <a:lnTo>
                  <a:pt x="923289" y="70865"/>
                </a:lnTo>
                <a:lnTo>
                  <a:pt x="923289" y="79501"/>
                </a:lnTo>
                <a:lnTo>
                  <a:pt x="932179" y="79501"/>
                </a:lnTo>
                <a:lnTo>
                  <a:pt x="932179" y="86487"/>
                </a:lnTo>
                <a:lnTo>
                  <a:pt x="939419" y="86487"/>
                </a:lnTo>
                <a:lnTo>
                  <a:pt x="939419" y="95123"/>
                </a:lnTo>
                <a:lnTo>
                  <a:pt x="948309" y="86487"/>
                </a:lnTo>
                <a:lnTo>
                  <a:pt x="948309" y="95123"/>
                </a:lnTo>
                <a:lnTo>
                  <a:pt x="957199" y="95123"/>
                </a:lnTo>
                <a:lnTo>
                  <a:pt x="964311" y="95123"/>
                </a:lnTo>
                <a:lnTo>
                  <a:pt x="973201" y="86487"/>
                </a:lnTo>
                <a:lnTo>
                  <a:pt x="980313" y="86487"/>
                </a:lnTo>
                <a:lnTo>
                  <a:pt x="989329" y="86487"/>
                </a:lnTo>
                <a:lnTo>
                  <a:pt x="989329" y="95123"/>
                </a:lnTo>
                <a:lnTo>
                  <a:pt x="980313" y="101980"/>
                </a:lnTo>
                <a:lnTo>
                  <a:pt x="980313" y="110616"/>
                </a:lnTo>
                <a:lnTo>
                  <a:pt x="989329" y="119252"/>
                </a:lnTo>
                <a:lnTo>
                  <a:pt x="989329" y="126237"/>
                </a:lnTo>
                <a:lnTo>
                  <a:pt x="996441" y="126237"/>
                </a:lnTo>
                <a:lnTo>
                  <a:pt x="1005332" y="134874"/>
                </a:lnTo>
                <a:lnTo>
                  <a:pt x="1005332" y="141731"/>
                </a:lnTo>
                <a:lnTo>
                  <a:pt x="1012444" y="150367"/>
                </a:lnTo>
                <a:lnTo>
                  <a:pt x="1021334" y="150367"/>
                </a:lnTo>
                <a:lnTo>
                  <a:pt x="1012444" y="150367"/>
                </a:lnTo>
                <a:lnTo>
                  <a:pt x="1012444" y="157352"/>
                </a:lnTo>
                <a:lnTo>
                  <a:pt x="1005332" y="150367"/>
                </a:lnTo>
                <a:lnTo>
                  <a:pt x="1005332" y="141731"/>
                </a:lnTo>
                <a:lnTo>
                  <a:pt x="996441" y="141731"/>
                </a:lnTo>
                <a:lnTo>
                  <a:pt x="996441" y="134874"/>
                </a:lnTo>
                <a:lnTo>
                  <a:pt x="989329" y="134874"/>
                </a:lnTo>
                <a:lnTo>
                  <a:pt x="989329" y="126237"/>
                </a:lnTo>
                <a:lnTo>
                  <a:pt x="980313" y="126237"/>
                </a:lnTo>
                <a:lnTo>
                  <a:pt x="980313" y="134874"/>
                </a:lnTo>
                <a:lnTo>
                  <a:pt x="980313" y="141731"/>
                </a:lnTo>
                <a:lnTo>
                  <a:pt x="980313" y="150367"/>
                </a:lnTo>
                <a:lnTo>
                  <a:pt x="973201" y="157352"/>
                </a:lnTo>
                <a:lnTo>
                  <a:pt x="973201" y="172847"/>
                </a:lnTo>
                <a:lnTo>
                  <a:pt x="973201" y="221361"/>
                </a:lnTo>
                <a:lnTo>
                  <a:pt x="980313" y="221361"/>
                </a:lnTo>
                <a:lnTo>
                  <a:pt x="980313" y="299085"/>
                </a:lnTo>
                <a:lnTo>
                  <a:pt x="989329" y="307721"/>
                </a:lnTo>
                <a:lnTo>
                  <a:pt x="989329" y="323341"/>
                </a:lnTo>
                <a:lnTo>
                  <a:pt x="989329" y="330200"/>
                </a:lnTo>
                <a:lnTo>
                  <a:pt x="996441" y="338836"/>
                </a:lnTo>
                <a:lnTo>
                  <a:pt x="996441" y="347472"/>
                </a:lnTo>
                <a:lnTo>
                  <a:pt x="996441" y="354456"/>
                </a:lnTo>
                <a:lnTo>
                  <a:pt x="1005332" y="354456"/>
                </a:lnTo>
                <a:lnTo>
                  <a:pt x="1005332" y="363092"/>
                </a:lnTo>
                <a:lnTo>
                  <a:pt x="1005332" y="369950"/>
                </a:lnTo>
                <a:lnTo>
                  <a:pt x="1005332" y="378587"/>
                </a:lnTo>
                <a:lnTo>
                  <a:pt x="1012444" y="385572"/>
                </a:lnTo>
                <a:lnTo>
                  <a:pt x="1012444" y="394208"/>
                </a:lnTo>
                <a:lnTo>
                  <a:pt x="1012444" y="401065"/>
                </a:lnTo>
                <a:lnTo>
                  <a:pt x="1021334" y="401065"/>
                </a:lnTo>
                <a:lnTo>
                  <a:pt x="1021334" y="409701"/>
                </a:lnTo>
                <a:lnTo>
                  <a:pt x="1030224" y="409701"/>
                </a:lnTo>
                <a:lnTo>
                  <a:pt x="1030224" y="418338"/>
                </a:lnTo>
                <a:lnTo>
                  <a:pt x="1037336" y="418338"/>
                </a:lnTo>
                <a:lnTo>
                  <a:pt x="1037336" y="425323"/>
                </a:lnTo>
                <a:lnTo>
                  <a:pt x="1053464" y="440816"/>
                </a:lnTo>
                <a:lnTo>
                  <a:pt x="1062354" y="456438"/>
                </a:lnTo>
                <a:lnTo>
                  <a:pt x="1069466" y="456438"/>
                </a:lnTo>
                <a:lnTo>
                  <a:pt x="1078357" y="456438"/>
                </a:lnTo>
                <a:lnTo>
                  <a:pt x="1078357" y="465074"/>
                </a:lnTo>
                <a:lnTo>
                  <a:pt x="1085469" y="471931"/>
                </a:lnTo>
                <a:lnTo>
                  <a:pt x="1094486" y="480567"/>
                </a:lnTo>
                <a:lnTo>
                  <a:pt x="1101598" y="480567"/>
                </a:lnTo>
                <a:lnTo>
                  <a:pt x="1101598" y="487552"/>
                </a:lnTo>
                <a:lnTo>
                  <a:pt x="1110488" y="496188"/>
                </a:lnTo>
                <a:lnTo>
                  <a:pt x="1119377" y="504825"/>
                </a:lnTo>
                <a:lnTo>
                  <a:pt x="1126489" y="504825"/>
                </a:lnTo>
                <a:lnTo>
                  <a:pt x="1135379" y="504825"/>
                </a:lnTo>
                <a:lnTo>
                  <a:pt x="1126489" y="511810"/>
                </a:lnTo>
                <a:lnTo>
                  <a:pt x="1126489" y="520446"/>
                </a:lnTo>
                <a:lnTo>
                  <a:pt x="1126489" y="527303"/>
                </a:lnTo>
                <a:lnTo>
                  <a:pt x="1126489" y="535939"/>
                </a:lnTo>
                <a:lnTo>
                  <a:pt x="1126489" y="542925"/>
                </a:lnTo>
                <a:lnTo>
                  <a:pt x="1119377" y="542925"/>
                </a:lnTo>
                <a:lnTo>
                  <a:pt x="1110488" y="551561"/>
                </a:lnTo>
                <a:lnTo>
                  <a:pt x="1110488" y="558418"/>
                </a:lnTo>
                <a:lnTo>
                  <a:pt x="1101598" y="558418"/>
                </a:lnTo>
                <a:lnTo>
                  <a:pt x="1094486" y="558418"/>
                </a:lnTo>
                <a:lnTo>
                  <a:pt x="1085469" y="558418"/>
                </a:lnTo>
                <a:lnTo>
                  <a:pt x="1085469" y="551561"/>
                </a:lnTo>
                <a:lnTo>
                  <a:pt x="1085469" y="542925"/>
                </a:lnTo>
                <a:lnTo>
                  <a:pt x="1078357" y="542925"/>
                </a:lnTo>
                <a:lnTo>
                  <a:pt x="1078357" y="535939"/>
                </a:lnTo>
                <a:lnTo>
                  <a:pt x="1069466" y="542925"/>
                </a:lnTo>
                <a:lnTo>
                  <a:pt x="1062354" y="542925"/>
                </a:lnTo>
                <a:lnTo>
                  <a:pt x="1069466" y="535939"/>
                </a:lnTo>
                <a:lnTo>
                  <a:pt x="1062354" y="535939"/>
                </a:lnTo>
                <a:lnTo>
                  <a:pt x="1062354" y="527303"/>
                </a:lnTo>
                <a:lnTo>
                  <a:pt x="1053464" y="527303"/>
                </a:lnTo>
                <a:lnTo>
                  <a:pt x="1053464" y="520446"/>
                </a:lnTo>
                <a:lnTo>
                  <a:pt x="1053464" y="511810"/>
                </a:lnTo>
                <a:lnTo>
                  <a:pt x="1053464" y="504825"/>
                </a:lnTo>
                <a:lnTo>
                  <a:pt x="1053464" y="496188"/>
                </a:lnTo>
                <a:lnTo>
                  <a:pt x="1046352" y="496188"/>
                </a:lnTo>
                <a:lnTo>
                  <a:pt x="1037336" y="496188"/>
                </a:lnTo>
                <a:lnTo>
                  <a:pt x="1037336" y="504825"/>
                </a:lnTo>
                <a:lnTo>
                  <a:pt x="1030224" y="504825"/>
                </a:lnTo>
                <a:lnTo>
                  <a:pt x="1030224" y="511810"/>
                </a:lnTo>
                <a:lnTo>
                  <a:pt x="1021334" y="511810"/>
                </a:lnTo>
                <a:lnTo>
                  <a:pt x="1012444" y="504825"/>
                </a:lnTo>
                <a:lnTo>
                  <a:pt x="996441" y="511810"/>
                </a:lnTo>
                <a:lnTo>
                  <a:pt x="989329" y="511810"/>
                </a:lnTo>
                <a:lnTo>
                  <a:pt x="989329" y="520446"/>
                </a:lnTo>
                <a:lnTo>
                  <a:pt x="980313" y="520446"/>
                </a:lnTo>
                <a:lnTo>
                  <a:pt x="973201" y="520446"/>
                </a:lnTo>
                <a:lnTo>
                  <a:pt x="973201" y="527303"/>
                </a:lnTo>
                <a:lnTo>
                  <a:pt x="964311" y="527303"/>
                </a:lnTo>
                <a:lnTo>
                  <a:pt x="957199" y="527303"/>
                </a:lnTo>
                <a:lnTo>
                  <a:pt x="948309" y="527303"/>
                </a:lnTo>
                <a:lnTo>
                  <a:pt x="948309" y="520446"/>
                </a:lnTo>
                <a:lnTo>
                  <a:pt x="939419" y="520446"/>
                </a:lnTo>
                <a:lnTo>
                  <a:pt x="939419" y="527303"/>
                </a:lnTo>
                <a:lnTo>
                  <a:pt x="939419" y="535939"/>
                </a:lnTo>
                <a:lnTo>
                  <a:pt x="948309" y="535939"/>
                </a:lnTo>
                <a:lnTo>
                  <a:pt x="939419" y="535939"/>
                </a:lnTo>
                <a:lnTo>
                  <a:pt x="939419" y="542925"/>
                </a:lnTo>
                <a:lnTo>
                  <a:pt x="939419" y="551561"/>
                </a:lnTo>
                <a:lnTo>
                  <a:pt x="939419" y="558418"/>
                </a:lnTo>
                <a:lnTo>
                  <a:pt x="939419" y="567054"/>
                </a:lnTo>
                <a:lnTo>
                  <a:pt x="932179" y="575690"/>
                </a:lnTo>
                <a:lnTo>
                  <a:pt x="923289" y="582676"/>
                </a:lnTo>
                <a:lnTo>
                  <a:pt x="923289" y="591312"/>
                </a:lnTo>
                <a:lnTo>
                  <a:pt x="923289" y="598169"/>
                </a:lnTo>
                <a:lnTo>
                  <a:pt x="916177" y="598169"/>
                </a:lnTo>
                <a:lnTo>
                  <a:pt x="907288" y="591312"/>
                </a:lnTo>
                <a:lnTo>
                  <a:pt x="900176" y="591312"/>
                </a:lnTo>
                <a:lnTo>
                  <a:pt x="891286" y="591312"/>
                </a:lnTo>
                <a:lnTo>
                  <a:pt x="884174" y="591312"/>
                </a:lnTo>
                <a:lnTo>
                  <a:pt x="875157" y="582676"/>
                </a:lnTo>
                <a:lnTo>
                  <a:pt x="868045" y="575690"/>
                </a:lnTo>
                <a:lnTo>
                  <a:pt x="859154" y="575690"/>
                </a:lnTo>
                <a:lnTo>
                  <a:pt x="850264" y="567054"/>
                </a:lnTo>
                <a:lnTo>
                  <a:pt x="843152" y="567054"/>
                </a:lnTo>
                <a:lnTo>
                  <a:pt x="834263" y="567054"/>
                </a:lnTo>
                <a:lnTo>
                  <a:pt x="827024" y="558418"/>
                </a:lnTo>
                <a:lnTo>
                  <a:pt x="818134" y="551561"/>
                </a:lnTo>
                <a:lnTo>
                  <a:pt x="811022" y="551561"/>
                </a:lnTo>
                <a:lnTo>
                  <a:pt x="802132" y="542925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56165" y="4532820"/>
            <a:ext cx="543940" cy="985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0115" y="4266184"/>
            <a:ext cx="1134110" cy="874394"/>
          </a:xfrm>
          <a:custGeom>
            <a:avLst/>
            <a:gdLst/>
            <a:ahLst/>
            <a:cxnLst/>
            <a:rect l="l" t="t" r="r" b="b"/>
            <a:pathLst>
              <a:path w="1134109" h="874395">
                <a:moveTo>
                  <a:pt x="195834" y="361696"/>
                </a:moveTo>
                <a:lnTo>
                  <a:pt x="179832" y="361696"/>
                </a:lnTo>
                <a:lnTo>
                  <a:pt x="170942" y="354711"/>
                </a:lnTo>
                <a:lnTo>
                  <a:pt x="162051" y="354711"/>
                </a:lnTo>
                <a:lnTo>
                  <a:pt x="154939" y="346075"/>
                </a:lnTo>
                <a:lnTo>
                  <a:pt x="146050" y="346075"/>
                </a:lnTo>
                <a:lnTo>
                  <a:pt x="138937" y="346075"/>
                </a:lnTo>
                <a:lnTo>
                  <a:pt x="130048" y="346075"/>
                </a:lnTo>
                <a:lnTo>
                  <a:pt x="122936" y="346075"/>
                </a:lnTo>
                <a:lnTo>
                  <a:pt x="114046" y="346075"/>
                </a:lnTo>
                <a:lnTo>
                  <a:pt x="106934" y="346075"/>
                </a:lnTo>
                <a:lnTo>
                  <a:pt x="106934" y="339217"/>
                </a:lnTo>
                <a:lnTo>
                  <a:pt x="97917" y="330454"/>
                </a:lnTo>
                <a:lnTo>
                  <a:pt x="89026" y="330454"/>
                </a:lnTo>
                <a:lnTo>
                  <a:pt x="89026" y="323596"/>
                </a:lnTo>
                <a:lnTo>
                  <a:pt x="81914" y="323596"/>
                </a:lnTo>
                <a:lnTo>
                  <a:pt x="89026" y="323596"/>
                </a:lnTo>
                <a:lnTo>
                  <a:pt x="89026" y="314960"/>
                </a:lnTo>
                <a:lnTo>
                  <a:pt x="97917" y="314960"/>
                </a:lnTo>
                <a:lnTo>
                  <a:pt x="97917" y="307975"/>
                </a:lnTo>
                <a:lnTo>
                  <a:pt x="106934" y="299339"/>
                </a:lnTo>
                <a:lnTo>
                  <a:pt x="97917" y="299339"/>
                </a:lnTo>
                <a:lnTo>
                  <a:pt x="97917" y="290703"/>
                </a:lnTo>
                <a:lnTo>
                  <a:pt x="106934" y="290703"/>
                </a:lnTo>
                <a:lnTo>
                  <a:pt x="106934" y="283845"/>
                </a:lnTo>
                <a:lnTo>
                  <a:pt x="97917" y="283845"/>
                </a:lnTo>
                <a:lnTo>
                  <a:pt x="97917" y="275082"/>
                </a:lnTo>
                <a:lnTo>
                  <a:pt x="89026" y="283845"/>
                </a:lnTo>
                <a:lnTo>
                  <a:pt x="89026" y="275082"/>
                </a:lnTo>
                <a:lnTo>
                  <a:pt x="81914" y="268224"/>
                </a:lnTo>
                <a:lnTo>
                  <a:pt x="73025" y="268224"/>
                </a:lnTo>
                <a:lnTo>
                  <a:pt x="73025" y="275082"/>
                </a:lnTo>
                <a:lnTo>
                  <a:pt x="65912" y="275082"/>
                </a:lnTo>
                <a:lnTo>
                  <a:pt x="65912" y="268224"/>
                </a:lnTo>
                <a:lnTo>
                  <a:pt x="65912" y="259588"/>
                </a:lnTo>
                <a:lnTo>
                  <a:pt x="49911" y="259588"/>
                </a:lnTo>
                <a:lnTo>
                  <a:pt x="49911" y="252603"/>
                </a:lnTo>
                <a:lnTo>
                  <a:pt x="41021" y="252603"/>
                </a:lnTo>
                <a:lnTo>
                  <a:pt x="41021" y="243967"/>
                </a:lnTo>
                <a:lnTo>
                  <a:pt x="41021" y="237109"/>
                </a:lnTo>
                <a:lnTo>
                  <a:pt x="49911" y="237109"/>
                </a:lnTo>
                <a:lnTo>
                  <a:pt x="49911" y="228473"/>
                </a:lnTo>
                <a:lnTo>
                  <a:pt x="57023" y="228473"/>
                </a:lnTo>
                <a:lnTo>
                  <a:pt x="57023" y="219710"/>
                </a:lnTo>
                <a:lnTo>
                  <a:pt x="57023" y="212852"/>
                </a:lnTo>
                <a:lnTo>
                  <a:pt x="49911" y="212852"/>
                </a:lnTo>
                <a:lnTo>
                  <a:pt x="41021" y="212852"/>
                </a:lnTo>
                <a:lnTo>
                  <a:pt x="41021" y="204216"/>
                </a:lnTo>
                <a:lnTo>
                  <a:pt x="41021" y="197231"/>
                </a:lnTo>
                <a:lnTo>
                  <a:pt x="33909" y="197231"/>
                </a:lnTo>
                <a:lnTo>
                  <a:pt x="25019" y="197231"/>
                </a:lnTo>
                <a:lnTo>
                  <a:pt x="17907" y="188595"/>
                </a:lnTo>
                <a:lnTo>
                  <a:pt x="8889" y="188595"/>
                </a:lnTo>
                <a:lnTo>
                  <a:pt x="8889" y="181737"/>
                </a:lnTo>
                <a:lnTo>
                  <a:pt x="0" y="181737"/>
                </a:lnTo>
                <a:lnTo>
                  <a:pt x="0" y="172974"/>
                </a:lnTo>
                <a:lnTo>
                  <a:pt x="0" y="166116"/>
                </a:lnTo>
                <a:lnTo>
                  <a:pt x="0" y="157480"/>
                </a:lnTo>
                <a:lnTo>
                  <a:pt x="0" y="150495"/>
                </a:lnTo>
                <a:lnTo>
                  <a:pt x="0" y="141859"/>
                </a:lnTo>
                <a:lnTo>
                  <a:pt x="0" y="133223"/>
                </a:lnTo>
                <a:lnTo>
                  <a:pt x="8889" y="126365"/>
                </a:lnTo>
                <a:lnTo>
                  <a:pt x="17907" y="126365"/>
                </a:lnTo>
                <a:lnTo>
                  <a:pt x="17907" y="133223"/>
                </a:lnTo>
                <a:lnTo>
                  <a:pt x="25019" y="133223"/>
                </a:lnTo>
                <a:lnTo>
                  <a:pt x="33909" y="133223"/>
                </a:lnTo>
                <a:lnTo>
                  <a:pt x="33909" y="126365"/>
                </a:lnTo>
                <a:lnTo>
                  <a:pt x="41021" y="126365"/>
                </a:lnTo>
                <a:lnTo>
                  <a:pt x="41021" y="117602"/>
                </a:lnTo>
                <a:lnTo>
                  <a:pt x="49911" y="117602"/>
                </a:lnTo>
                <a:lnTo>
                  <a:pt x="49911" y="110744"/>
                </a:lnTo>
                <a:lnTo>
                  <a:pt x="57023" y="110744"/>
                </a:lnTo>
                <a:lnTo>
                  <a:pt x="65912" y="110744"/>
                </a:lnTo>
                <a:lnTo>
                  <a:pt x="65912" y="102108"/>
                </a:lnTo>
                <a:lnTo>
                  <a:pt x="73025" y="102108"/>
                </a:lnTo>
                <a:lnTo>
                  <a:pt x="73025" y="95123"/>
                </a:lnTo>
                <a:lnTo>
                  <a:pt x="65912" y="95123"/>
                </a:lnTo>
                <a:lnTo>
                  <a:pt x="57023" y="95123"/>
                </a:lnTo>
                <a:lnTo>
                  <a:pt x="57023" y="86487"/>
                </a:lnTo>
                <a:lnTo>
                  <a:pt x="57023" y="79629"/>
                </a:lnTo>
                <a:lnTo>
                  <a:pt x="49911" y="79629"/>
                </a:lnTo>
                <a:lnTo>
                  <a:pt x="49911" y="70993"/>
                </a:lnTo>
                <a:lnTo>
                  <a:pt x="57023" y="62230"/>
                </a:lnTo>
                <a:lnTo>
                  <a:pt x="57023" y="55372"/>
                </a:lnTo>
                <a:lnTo>
                  <a:pt x="57023" y="46736"/>
                </a:lnTo>
                <a:lnTo>
                  <a:pt x="65912" y="39751"/>
                </a:lnTo>
                <a:lnTo>
                  <a:pt x="65912" y="31115"/>
                </a:lnTo>
                <a:lnTo>
                  <a:pt x="65912" y="24257"/>
                </a:lnTo>
                <a:lnTo>
                  <a:pt x="65912" y="8636"/>
                </a:lnTo>
                <a:lnTo>
                  <a:pt x="73025" y="8636"/>
                </a:lnTo>
                <a:lnTo>
                  <a:pt x="122936" y="8636"/>
                </a:lnTo>
                <a:lnTo>
                  <a:pt x="130048" y="15494"/>
                </a:lnTo>
                <a:lnTo>
                  <a:pt x="179832" y="15494"/>
                </a:lnTo>
                <a:lnTo>
                  <a:pt x="211962" y="8636"/>
                </a:lnTo>
                <a:lnTo>
                  <a:pt x="219075" y="8636"/>
                </a:lnTo>
                <a:lnTo>
                  <a:pt x="227964" y="8636"/>
                </a:lnTo>
                <a:lnTo>
                  <a:pt x="235076" y="8636"/>
                </a:lnTo>
                <a:lnTo>
                  <a:pt x="235076" y="15494"/>
                </a:lnTo>
                <a:lnTo>
                  <a:pt x="243967" y="15494"/>
                </a:lnTo>
                <a:lnTo>
                  <a:pt x="251079" y="15494"/>
                </a:lnTo>
                <a:lnTo>
                  <a:pt x="259969" y="15494"/>
                </a:lnTo>
                <a:lnTo>
                  <a:pt x="268859" y="15494"/>
                </a:lnTo>
                <a:lnTo>
                  <a:pt x="275971" y="8636"/>
                </a:lnTo>
                <a:lnTo>
                  <a:pt x="291973" y="8636"/>
                </a:lnTo>
                <a:lnTo>
                  <a:pt x="308101" y="8636"/>
                </a:lnTo>
                <a:lnTo>
                  <a:pt x="341884" y="0"/>
                </a:lnTo>
                <a:lnTo>
                  <a:pt x="348996" y="0"/>
                </a:lnTo>
                <a:lnTo>
                  <a:pt x="357886" y="0"/>
                </a:lnTo>
                <a:lnTo>
                  <a:pt x="364998" y="8636"/>
                </a:lnTo>
                <a:lnTo>
                  <a:pt x="373888" y="8636"/>
                </a:lnTo>
                <a:lnTo>
                  <a:pt x="373888" y="15494"/>
                </a:lnTo>
                <a:lnTo>
                  <a:pt x="381000" y="15494"/>
                </a:lnTo>
                <a:lnTo>
                  <a:pt x="390017" y="15494"/>
                </a:lnTo>
                <a:lnTo>
                  <a:pt x="390017" y="24257"/>
                </a:lnTo>
                <a:lnTo>
                  <a:pt x="397129" y="24257"/>
                </a:lnTo>
                <a:lnTo>
                  <a:pt x="397129" y="31115"/>
                </a:lnTo>
                <a:lnTo>
                  <a:pt x="390017" y="31115"/>
                </a:lnTo>
                <a:lnTo>
                  <a:pt x="397129" y="39751"/>
                </a:lnTo>
                <a:lnTo>
                  <a:pt x="397129" y="46736"/>
                </a:lnTo>
                <a:lnTo>
                  <a:pt x="397129" y="55372"/>
                </a:lnTo>
                <a:lnTo>
                  <a:pt x="397129" y="62230"/>
                </a:lnTo>
                <a:lnTo>
                  <a:pt x="397129" y="70993"/>
                </a:lnTo>
                <a:lnTo>
                  <a:pt x="390017" y="70993"/>
                </a:lnTo>
                <a:lnTo>
                  <a:pt x="390017" y="79629"/>
                </a:lnTo>
                <a:lnTo>
                  <a:pt x="381000" y="86487"/>
                </a:lnTo>
                <a:lnTo>
                  <a:pt x="373888" y="86487"/>
                </a:lnTo>
                <a:lnTo>
                  <a:pt x="364998" y="95123"/>
                </a:lnTo>
                <a:lnTo>
                  <a:pt x="357886" y="102108"/>
                </a:lnTo>
                <a:lnTo>
                  <a:pt x="348996" y="110744"/>
                </a:lnTo>
                <a:lnTo>
                  <a:pt x="341884" y="117602"/>
                </a:lnTo>
                <a:lnTo>
                  <a:pt x="332994" y="117602"/>
                </a:lnTo>
                <a:lnTo>
                  <a:pt x="324104" y="126365"/>
                </a:lnTo>
                <a:lnTo>
                  <a:pt x="316992" y="126365"/>
                </a:lnTo>
                <a:lnTo>
                  <a:pt x="308101" y="133223"/>
                </a:lnTo>
                <a:lnTo>
                  <a:pt x="308101" y="141859"/>
                </a:lnTo>
                <a:lnTo>
                  <a:pt x="300989" y="150495"/>
                </a:lnTo>
                <a:lnTo>
                  <a:pt x="300989" y="157480"/>
                </a:lnTo>
                <a:lnTo>
                  <a:pt x="308101" y="157480"/>
                </a:lnTo>
                <a:lnTo>
                  <a:pt x="308101" y="166116"/>
                </a:lnTo>
                <a:lnTo>
                  <a:pt x="308101" y="172974"/>
                </a:lnTo>
                <a:lnTo>
                  <a:pt x="308101" y="181737"/>
                </a:lnTo>
                <a:lnTo>
                  <a:pt x="316992" y="188595"/>
                </a:lnTo>
                <a:lnTo>
                  <a:pt x="324104" y="197231"/>
                </a:lnTo>
                <a:lnTo>
                  <a:pt x="324104" y="204216"/>
                </a:lnTo>
                <a:lnTo>
                  <a:pt x="332994" y="204216"/>
                </a:lnTo>
                <a:lnTo>
                  <a:pt x="332994" y="212852"/>
                </a:lnTo>
                <a:lnTo>
                  <a:pt x="348996" y="212852"/>
                </a:lnTo>
                <a:lnTo>
                  <a:pt x="348996" y="219710"/>
                </a:lnTo>
                <a:lnTo>
                  <a:pt x="364998" y="219710"/>
                </a:lnTo>
                <a:lnTo>
                  <a:pt x="373888" y="228473"/>
                </a:lnTo>
                <a:lnTo>
                  <a:pt x="381000" y="228473"/>
                </a:lnTo>
                <a:lnTo>
                  <a:pt x="390017" y="237109"/>
                </a:lnTo>
                <a:lnTo>
                  <a:pt x="397129" y="237109"/>
                </a:lnTo>
                <a:lnTo>
                  <a:pt x="406019" y="237109"/>
                </a:lnTo>
                <a:lnTo>
                  <a:pt x="406019" y="243967"/>
                </a:lnTo>
                <a:lnTo>
                  <a:pt x="422021" y="252603"/>
                </a:lnTo>
                <a:lnTo>
                  <a:pt x="438023" y="259588"/>
                </a:lnTo>
                <a:lnTo>
                  <a:pt x="446913" y="259588"/>
                </a:lnTo>
                <a:lnTo>
                  <a:pt x="454025" y="259588"/>
                </a:lnTo>
                <a:lnTo>
                  <a:pt x="454025" y="268224"/>
                </a:lnTo>
                <a:lnTo>
                  <a:pt x="470026" y="275082"/>
                </a:lnTo>
                <a:lnTo>
                  <a:pt x="478917" y="275082"/>
                </a:lnTo>
                <a:lnTo>
                  <a:pt x="478917" y="283845"/>
                </a:lnTo>
                <a:lnTo>
                  <a:pt x="486156" y="283845"/>
                </a:lnTo>
                <a:lnTo>
                  <a:pt x="495046" y="283845"/>
                </a:lnTo>
                <a:lnTo>
                  <a:pt x="503936" y="290703"/>
                </a:lnTo>
                <a:lnTo>
                  <a:pt x="511048" y="290703"/>
                </a:lnTo>
                <a:lnTo>
                  <a:pt x="511048" y="299339"/>
                </a:lnTo>
                <a:lnTo>
                  <a:pt x="519938" y="299339"/>
                </a:lnTo>
                <a:lnTo>
                  <a:pt x="527050" y="307975"/>
                </a:lnTo>
                <a:lnTo>
                  <a:pt x="535939" y="307975"/>
                </a:lnTo>
                <a:lnTo>
                  <a:pt x="543051" y="307975"/>
                </a:lnTo>
                <a:lnTo>
                  <a:pt x="551942" y="307975"/>
                </a:lnTo>
                <a:lnTo>
                  <a:pt x="551942" y="314960"/>
                </a:lnTo>
                <a:lnTo>
                  <a:pt x="559054" y="314960"/>
                </a:lnTo>
                <a:lnTo>
                  <a:pt x="567944" y="314960"/>
                </a:lnTo>
                <a:lnTo>
                  <a:pt x="575056" y="314960"/>
                </a:lnTo>
                <a:lnTo>
                  <a:pt x="584073" y="323596"/>
                </a:lnTo>
                <a:lnTo>
                  <a:pt x="592963" y="323596"/>
                </a:lnTo>
                <a:lnTo>
                  <a:pt x="592963" y="330454"/>
                </a:lnTo>
                <a:lnTo>
                  <a:pt x="600075" y="330454"/>
                </a:lnTo>
                <a:lnTo>
                  <a:pt x="608964" y="330454"/>
                </a:lnTo>
                <a:lnTo>
                  <a:pt x="616076" y="330454"/>
                </a:lnTo>
                <a:lnTo>
                  <a:pt x="616076" y="339217"/>
                </a:lnTo>
                <a:lnTo>
                  <a:pt x="624967" y="339217"/>
                </a:lnTo>
                <a:lnTo>
                  <a:pt x="632079" y="339217"/>
                </a:lnTo>
                <a:lnTo>
                  <a:pt x="648081" y="346075"/>
                </a:lnTo>
                <a:lnTo>
                  <a:pt x="656971" y="346075"/>
                </a:lnTo>
                <a:lnTo>
                  <a:pt x="665861" y="354711"/>
                </a:lnTo>
                <a:lnTo>
                  <a:pt x="673100" y="354711"/>
                </a:lnTo>
                <a:lnTo>
                  <a:pt x="681989" y="361696"/>
                </a:lnTo>
                <a:lnTo>
                  <a:pt x="689101" y="361696"/>
                </a:lnTo>
                <a:lnTo>
                  <a:pt x="705104" y="370332"/>
                </a:lnTo>
                <a:lnTo>
                  <a:pt x="713994" y="377190"/>
                </a:lnTo>
                <a:lnTo>
                  <a:pt x="721106" y="377190"/>
                </a:lnTo>
                <a:lnTo>
                  <a:pt x="721106" y="385953"/>
                </a:lnTo>
                <a:lnTo>
                  <a:pt x="729996" y="385953"/>
                </a:lnTo>
                <a:lnTo>
                  <a:pt x="737108" y="394589"/>
                </a:lnTo>
                <a:lnTo>
                  <a:pt x="745998" y="401447"/>
                </a:lnTo>
                <a:lnTo>
                  <a:pt x="754888" y="401447"/>
                </a:lnTo>
                <a:lnTo>
                  <a:pt x="754888" y="410083"/>
                </a:lnTo>
                <a:lnTo>
                  <a:pt x="762000" y="410083"/>
                </a:lnTo>
                <a:lnTo>
                  <a:pt x="762000" y="417068"/>
                </a:lnTo>
                <a:lnTo>
                  <a:pt x="762000" y="425704"/>
                </a:lnTo>
                <a:lnTo>
                  <a:pt x="771017" y="425704"/>
                </a:lnTo>
                <a:lnTo>
                  <a:pt x="778129" y="432562"/>
                </a:lnTo>
                <a:lnTo>
                  <a:pt x="787019" y="432562"/>
                </a:lnTo>
                <a:lnTo>
                  <a:pt x="787019" y="441325"/>
                </a:lnTo>
                <a:lnTo>
                  <a:pt x="794131" y="441325"/>
                </a:lnTo>
                <a:lnTo>
                  <a:pt x="794131" y="448183"/>
                </a:lnTo>
                <a:lnTo>
                  <a:pt x="803021" y="448183"/>
                </a:lnTo>
                <a:lnTo>
                  <a:pt x="803021" y="456819"/>
                </a:lnTo>
                <a:lnTo>
                  <a:pt x="810133" y="456819"/>
                </a:lnTo>
                <a:lnTo>
                  <a:pt x="810133" y="465455"/>
                </a:lnTo>
                <a:lnTo>
                  <a:pt x="819023" y="465455"/>
                </a:lnTo>
                <a:lnTo>
                  <a:pt x="827913" y="465455"/>
                </a:lnTo>
                <a:lnTo>
                  <a:pt x="835025" y="472440"/>
                </a:lnTo>
                <a:lnTo>
                  <a:pt x="843914" y="472440"/>
                </a:lnTo>
                <a:lnTo>
                  <a:pt x="851026" y="472440"/>
                </a:lnTo>
                <a:lnTo>
                  <a:pt x="859917" y="481076"/>
                </a:lnTo>
                <a:lnTo>
                  <a:pt x="867156" y="481076"/>
                </a:lnTo>
                <a:lnTo>
                  <a:pt x="876046" y="487934"/>
                </a:lnTo>
                <a:lnTo>
                  <a:pt x="883158" y="487934"/>
                </a:lnTo>
                <a:lnTo>
                  <a:pt x="892048" y="487934"/>
                </a:lnTo>
                <a:lnTo>
                  <a:pt x="892048" y="496697"/>
                </a:lnTo>
                <a:lnTo>
                  <a:pt x="900938" y="496697"/>
                </a:lnTo>
                <a:lnTo>
                  <a:pt x="908050" y="503555"/>
                </a:lnTo>
                <a:lnTo>
                  <a:pt x="916939" y="512191"/>
                </a:lnTo>
                <a:lnTo>
                  <a:pt x="924051" y="512191"/>
                </a:lnTo>
                <a:lnTo>
                  <a:pt x="940054" y="519176"/>
                </a:lnTo>
                <a:lnTo>
                  <a:pt x="948944" y="519176"/>
                </a:lnTo>
                <a:lnTo>
                  <a:pt x="956183" y="519176"/>
                </a:lnTo>
                <a:lnTo>
                  <a:pt x="956183" y="527812"/>
                </a:lnTo>
                <a:lnTo>
                  <a:pt x="965073" y="527812"/>
                </a:lnTo>
                <a:lnTo>
                  <a:pt x="956183" y="527812"/>
                </a:lnTo>
                <a:lnTo>
                  <a:pt x="956183" y="534670"/>
                </a:lnTo>
                <a:lnTo>
                  <a:pt x="965073" y="534670"/>
                </a:lnTo>
                <a:lnTo>
                  <a:pt x="972185" y="527812"/>
                </a:lnTo>
                <a:lnTo>
                  <a:pt x="981075" y="534670"/>
                </a:lnTo>
                <a:lnTo>
                  <a:pt x="981075" y="543433"/>
                </a:lnTo>
                <a:lnTo>
                  <a:pt x="981075" y="552069"/>
                </a:lnTo>
                <a:lnTo>
                  <a:pt x="989964" y="552069"/>
                </a:lnTo>
                <a:lnTo>
                  <a:pt x="989964" y="558927"/>
                </a:lnTo>
                <a:lnTo>
                  <a:pt x="981075" y="558927"/>
                </a:lnTo>
                <a:lnTo>
                  <a:pt x="989964" y="567563"/>
                </a:lnTo>
                <a:lnTo>
                  <a:pt x="989964" y="574548"/>
                </a:lnTo>
                <a:lnTo>
                  <a:pt x="997076" y="574548"/>
                </a:lnTo>
                <a:lnTo>
                  <a:pt x="997076" y="583184"/>
                </a:lnTo>
                <a:lnTo>
                  <a:pt x="1005966" y="583184"/>
                </a:lnTo>
                <a:lnTo>
                  <a:pt x="1005966" y="590042"/>
                </a:lnTo>
                <a:lnTo>
                  <a:pt x="1013079" y="590042"/>
                </a:lnTo>
                <a:lnTo>
                  <a:pt x="1029081" y="598805"/>
                </a:lnTo>
                <a:lnTo>
                  <a:pt x="1045083" y="605663"/>
                </a:lnTo>
                <a:lnTo>
                  <a:pt x="1054100" y="614299"/>
                </a:lnTo>
                <a:lnTo>
                  <a:pt x="1054100" y="622935"/>
                </a:lnTo>
                <a:lnTo>
                  <a:pt x="1062989" y="629920"/>
                </a:lnTo>
                <a:lnTo>
                  <a:pt x="1070102" y="629920"/>
                </a:lnTo>
                <a:lnTo>
                  <a:pt x="1070102" y="638556"/>
                </a:lnTo>
                <a:lnTo>
                  <a:pt x="1078991" y="638556"/>
                </a:lnTo>
                <a:lnTo>
                  <a:pt x="1078991" y="645414"/>
                </a:lnTo>
                <a:lnTo>
                  <a:pt x="1086104" y="654177"/>
                </a:lnTo>
                <a:lnTo>
                  <a:pt x="1094993" y="654177"/>
                </a:lnTo>
                <a:lnTo>
                  <a:pt x="1094993" y="661035"/>
                </a:lnTo>
                <a:lnTo>
                  <a:pt x="1094993" y="669671"/>
                </a:lnTo>
                <a:lnTo>
                  <a:pt x="1102106" y="669671"/>
                </a:lnTo>
                <a:lnTo>
                  <a:pt x="1102106" y="676656"/>
                </a:lnTo>
                <a:lnTo>
                  <a:pt x="1110995" y="676656"/>
                </a:lnTo>
                <a:lnTo>
                  <a:pt x="1110995" y="685292"/>
                </a:lnTo>
                <a:lnTo>
                  <a:pt x="1118108" y="693928"/>
                </a:lnTo>
                <a:lnTo>
                  <a:pt x="1118108" y="700913"/>
                </a:lnTo>
                <a:lnTo>
                  <a:pt x="1118108" y="709549"/>
                </a:lnTo>
                <a:lnTo>
                  <a:pt x="1126998" y="716407"/>
                </a:lnTo>
                <a:lnTo>
                  <a:pt x="1126998" y="725043"/>
                </a:lnTo>
                <a:lnTo>
                  <a:pt x="1126998" y="732028"/>
                </a:lnTo>
                <a:lnTo>
                  <a:pt x="1134110" y="732028"/>
                </a:lnTo>
                <a:lnTo>
                  <a:pt x="1134110" y="740664"/>
                </a:lnTo>
                <a:lnTo>
                  <a:pt x="1134110" y="747522"/>
                </a:lnTo>
                <a:lnTo>
                  <a:pt x="1134110" y="756285"/>
                </a:lnTo>
                <a:lnTo>
                  <a:pt x="1126998" y="756285"/>
                </a:lnTo>
                <a:lnTo>
                  <a:pt x="1126998" y="763143"/>
                </a:lnTo>
                <a:lnTo>
                  <a:pt x="1126998" y="771779"/>
                </a:lnTo>
                <a:lnTo>
                  <a:pt x="1126998" y="780415"/>
                </a:lnTo>
                <a:lnTo>
                  <a:pt x="1118108" y="780415"/>
                </a:lnTo>
                <a:lnTo>
                  <a:pt x="1110995" y="780415"/>
                </a:lnTo>
                <a:lnTo>
                  <a:pt x="1110995" y="787400"/>
                </a:lnTo>
                <a:lnTo>
                  <a:pt x="1110995" y="796036"/>
                </a:lnTo>
                <a:lnTo>
                  <a:pt x="1102106" y="796036"/>
                </a:lnTo>
                <a:lnTo>
                  <a:pt x="1102106" y="818515"/>
                </a:lnTo>
                <a:lnTo>
                  <a:pt x="1102106" y="827151"/>
                </a:lnTo>
                <a:lnTo>
                  <a:pt x="1102106" y="834136"/>
                </a:lnTo>
                <a:lnTo>
                  <a:pt x="1102106" y="842772"/>
                </a:lnTo>
                <a:lnTo>
                  <a:pt x="1102106" y="851408"/>
                </a:lnTo>
                <a:lnTo>
                  <a:pt x="1094993" y="858393"/>
                </a:lnTo>
                <a:lnTo>
                  <a:pt x="1094993" y="867029"/>
                </a:lnTo>
                <a:lnTo>
                  <a:pt x="1094993" y="873887"/>
                </a:lnTo>
                <a:lnTo>
                  <a:pt x="1086104" y="873887"/>
                </a:lnTo>
                <a:lnTo>
                  <a:pt x="1078991" y="873887"/>
                </a:lnTo>
                <a:lnTo>
                  <a:pt x="1078991" y="867029"/>
                </a:lnTo>
                <a:lnTo>
                  <a:pt x="1070102" y="867029"/>
                </a:lnTo>
                <a:lnTo>
                  <a:pt x="1062989" y="867029"/>
                </a:lnTo>
                <a:lnTo>
                  <a:pt x="1062989" y="858393"/>
                </a:lnTo>
                <a:lnTo>
                  <a:pt x="1054100" y="858393"/>
                </a:lnTo>
                <a:lnTo>
                  <a:pt x="1045083" y="858393"/>
                </a:lnTo>
                <a:lnTo>
                  <a:pt x="1037970" y="858393"/>
                </a:lnTo>
                <a:lnTo>
                  <a:pt x="1029081" y="851408"/>
                </a:lnTo>
                <a:lnTo>
                  <a:pt x="1021968" y="851408"/>
                </a:lnTo>
                <a:lnTo>
                  <a:pt x="1021968" y="842772"/>
                </a:lnTo>
                <a:lnTo>
                  <a:pt x="1013079" y="842772"/>
                </a:lnTo>
                <a:lnTo>
                  <a:pt x="1013079" y="834136"/>
                </a:lnTo>
                <a:lnTo>
                  <a:pt x="1005966" y="834136"/>
                </a:lnTo>
                <a:lnTo>
                  <a:pt x="997076" y="834136"/>
                </a:lnTo>
                <a:lnTo>
                  <a:pt x="997076" y="827151"/>
                </a:lnTo>
                <a:lnTo>
                  <a:pt x="989964" y="827151"/>
                </a:lnTo>
                <a:lnTo>
                  <a:pt x="989964" y="818515"/>
                </a:lnTo>
                <a:lnTo>
                  <a:pt x="981075" y="811657"/>
                </a:lnTo>
                <a:lnTo>
                  <a:pt x="981075" y="802894"/>
                </a:lnTo>
                <a:lnTo>
                  <a:pt x="972185" y="796036"/>
                </a:lnTo>
                <a:lnTo>
                  <a:pt x="981075" y="796036"/>
                </a:lnTo>
                <a:lnTo>
                  <a:pt x="981075" y="787400"/>
                </a:lnTo>
                <a:lnTo>
                  <a:pt x="981075" y="780415"/>
                </a:lnTo>
                <a:lnTo>
                  <a:pt x="972185" y="771779"/>
                </a:lnTo>
                <a:lnTo>
                  <a:pt x="965073" y="771779"/>
                </a:lnTo>
                <a:lnTo>
                  <a:pt x="972185" y="763143"/>
                </a:lnTo>
                <a:lnTo>
                  <a:pt x="981075" y="756285"/>
                </a:lnTo>
                <a:lnTo>
                  <a:pt x="972185" y="747522"/>
                </a:lnTo>
                <a:lnTo>
                  <a:pt x="972185" y="740664"/>
                </a:lnTo>
                <a:lnTo>
                  <a:pt x="965073" y="732028"/>
                </a:lnTo>
                <a:lnTo>
                  <a:pt x="956183" y="732028"/>
                </a:lnTo>
                <a:lnTo>
                  <a:pt x="956183" y="725043"/>
                </a:lnTo>
                <a:lnTo>
                  <a:pt x="948944" y="725043"/>
                </a:lnTo>
                <a:lnTo>
                  <a:pt x="948944" y="716407"/>
                </a:lnTo>
                <a:lnTo>
                  <a:pt x="948944" y="700913"/>
                </a:lnTo>
                <a:lnTo>
                  <a:pt x="940054" y="693928"/>
                </a:lnTo>
                <a:lnTo>
                  <a:pt x="948944" y="693928"/>
                </a:lnTo>
                <a:lnTo>
                  <a:pt x="940054" y="693928"/>
                </a:lnTo>
                <a:lnTo>
                  <a:pt x="940054" y="685292"/>
                </a:lnTo>
                <a:lnTo>
                  <a:pt x="932942" y="685292"/>
                </a:lnTo>
                <a:lnTo>
                  <a:pt x="932942" y="676656"/>
                </a:lnTo>
                <a:lnTo>
                  <a:pt x="924051" y="676656"/>
                </a:lnTo>
                <a:lnTo>
                  <a:pt x="916939" y="676656"/>
                </a:lnTo>
                <a:lnTo>
                  <a:pt x="908050" y="676656"/>
                </a:lnTo>
                <a:lnTo>
                  <a:pt x="900938" y="669671"/>
                </a:lnTo>
                <a:lnTo>
                  <a:pt x="803021" y="669671"/>
                </a:lnTo>
                <a:lnTo>
                  <a:pt x="803021" y="661035"/>
                </a:lnTo>
                <a:lnTo>
                  <a:pt x="794131" y="661035"/>
                </a:lnTo>
                <a:lnTo>
                  <a:pt x="787019" y="661035"/>
                </a:lnTo>
                <a:lnTo>
                  <a:pt x="778129" y="661035"/>
                </a:lnTo>
                <a:lnTo>
                  <a:pt x="778129" y="654177"/>
                </a:lnTo>
                <a:lnTo>
                  <a:pt x="771017" y="654177"/>
                </a:lnTo>
                <a:lnTo>
                  <a:pt x="771017" y="645414"/>
                </a:lnTo>
                <a:lnTo>
                  <a:pt x="762000" y="645414"/>
                </a:lnTo>
                <a:lnTo>
                  <a:pt x="754888" y="645414"/>
                </a:lnTo>
                <a:lnTo>
                  <a:pt x="754888" y="638556"/>
                </a:lnTo>
                <a:lnTo>
                  <a:pt x="745998" y="638556"/>
                </a:lnTo>
                <a:lnTo>
                  <a:pt x="737108" y="638556"/>
                </a:lnTo>
                <a:lnTo>
                  <a:pt x="729996" y="629920"/>
                </a:lnTo>
                <a:lnTo>
                  <a:pt x="721106" y="629920"/>
                </a:lnTo>
                <a:lnTo>
                  <a:pt x="721106" y="622935"/>
                </a:lnTo>
                <a:lnTo>
                  <a:pt x="729996" y="622935"/>
                </a:lnTo>
                <a:lnTo>
                  <a:pt x="729996" y="614299"/>
                </a:lnTo>
                <a:lnTo>
                  <a:pt x="737108" y="614299"/>
                </a:lnTo>
                <a:lnTo>
                  <a:pt x="737108" y="605663"/>
                </a:lnTo>
                <a:lnTo>
                  <a:pt x="729996" y="605663"/>
                </a:lnTo>
                <a:lnTo>
                  <a:pt x="729996" y="598805"/>
                </a:lnTo>
                <a:lnTo>
                  <a:pt x="737108" y="598805"/>
                </a:lnTo>
                <a:lnTo>
                  <a:pt x="745998" y="605663"/>
                </a:lnTo>
                <a:lnTo>
                  <a:pt x="754888" y="605663"/>
                </a:lnTo>
                <a:lnTo>
                  <a:pt x="754888" y="598805"/>
                </a:lnTo>
                <a:lnTo>
                  <a:pt x="762000" y="598805"/>
                </a:lnTo>
                <a:lnTo>
                  <a:pt x="762000" y="590042"/>
                </a:lnTo>
                <a:lnTo>
                  <a:pt x="754888" y="590042"/>
                </a:lnTo>
                <a:lnTo>
                  <a:pt x="745998" y="590042"/>
                </a:lnTo>
                <a:lnTo>
                  <a:pt x="745998" y="598805"/>
                </a:lnTo>
                <a:lnTo>
                  <a:pt x="737108" y="598805"/>
                </a:lnTo>
                <a:lnTo>
                  <a:pt x="737108" y="590042"/>
                </a:lnTo>
                <a:lnTo>
                  <a:pt x="729996" y="590042"/>
                </a:lnTo>
                <a:lnTo>
                  <a:pt x="729996" y="598805"/>
                </a:lnTo>
                <a:lnTo>
                  <a:pt x="721106" y="598805"/>
                </a:lnTo>
                <a:lnTo>
                  <a:pt x="713994" y="598805"/>
                </a:lnTo>
                <a:lnTo>
                  <a:pt x="713994" y="590042"/>
                </a:lnTo>
                <a:lnTo>
                  <a:pt x="705104" y="590042"/>
                </a:lnTo>
                <a:lnTo>
                  <a:pt x="697992" y="590042"/>
                </a:lnTo>
                <a:lnTo>
                  <a:pt x="697992" y="583184"/>
                </a:lnTo>
                <a:lnTo>
                  <a:pt x="689101" y="583184"/>
                </a:lnTo>
                <a:lnTo>
                  <a:pt x="681989" y="583184"/>
                </a:lnTo>
                <a:lnTo>
                  <a:pt x="673100" y="583184"/>
                </a:lnTo>
                <a:lnTo>
                  <a:pt x="665861" y="590042"/>
                </a:lnTo>
                <a:lnTo>
                  <a:pt x="656971" y="590042"/>
                </a:lnTo>
                <a:lnTo>
                  <a:pt x="648081" y="598805"/>
                </a:lnTo>
                <a:lnTo>
                  <a:pt x="640969" y="605663"/>
                </a:lnTo>
                <a:lnTo>
                  <a:pt x="632079" y="605663"/>
                </a:lnTo>
                <a:lnTo>
                  <a:pt x="632079" y="614299"/>
                </a:lnTo>
                <a:lnTo>
                  <a:pt x="624967" y="614299"/>
                </a:lnTo>
                <a:lnTo>
                  <a:pt x="624967" y="622935"/>
                </a:lnTo>
                <a:lnTo>
                  <a:pt x="616076" y="629920"/>
                </a:lnTo>
                <a:lnTo>
                  <a:pt x="616076" y="638556"/>
                </a:lnTo>
                <a:lnTo>
                  <a:pt x="608964" y="629920"/>
                </a:lnTo>
                <a:lnTo>
                  <a:pt x="608964" y="622935"/>
                </a:lnTo>
                <a:lnTo>
                  <a:pt x="600075" y="622935"/>
                </a:lnTo>
                <a:lnTo>
                  <a:pt x="600075" y="614299"/>
                </a:lnTo>
                <a:lnTo>
                  <a:pt x="592963" y="614299"/>
                </a:lnTo>
                <a:lnTo>
                  <a:pt x="592963" y="605663"/>
                </a:lnTo>
                <a:lnTo>
                  <a:pt x="592963" y="598805"/>
                </a:lnTo>
                <a:lnTo>
                  <a:pt x="584073" y="598805"/>
                </a:lnTo>
                <a:lnTo>
                  <a:pt x="575056" y="605663"/>
                </a:lnTo>
                <a:lnTo>
                  <a:pt x="575056" y="598805"/>
                </a:lnTo>
                <a:lnTo>
                  <a:pt x="567944" y="598805"/>
                </a:lnTo>
                <a:lnTo>
                  <a:pt x="567944" y="590042"/>
                </a:lnTo>
                <a:lnTo>
                  <a:pt x="567944" y="583184"/>
                </a:lnTo>
                <a:lnTo>
                  <a:pt x="567944" y="519176"/>
                </a:lnTo>
                <a:lnTo>
                  <a:pt x="559054" y="512191"/>
                </a:lnTo>
                <a:lnTo>
                  <a:pt x="567944" y="512191"/>
                </a:lnTo>
                <a:lnTo>
                  <a:pt x="567944" y="503555"/>
                </a:lnTo>
                <a:lnTo>
                  <a:pt x="559054" y="503555"/>
                </a:lnTo>
                <a:lnTo>
                  <a:pt x="559054" y="496697"/>
                </a:lnTo>
                <a:lnTo>
                  <a:pt x="551942" y="496697"/>
                </a:lnTo>
                <a:lnTo>
                  <a:pt x="543051" y="496697"/>
                </a:lnTo>
                <a:lnTo>
                  <a:pt x="543051" y="487934"/>
                </a:lnTo>
                <a:lnTo>
                  <a:pt x="535939" y="487934"/>
                </a:lnTo>
                <a:lnTo>
                  <a:pt x="527050" y="487934"/>
                </a:lnTo>
                <a:lnTo>
                  <a:pt x="527050" y="481076"/>
                </a:lnTo>
                <a:lnTo>
                  <a:pt x="519938" y="481076"/>
                </a:lnTo>
                <a:lnTo>
                  <a:pt x="519938" y="487934"/>
                </a:lnTo>
                <a:lnTo>
                  <a:pt x="511048" y="487934"/>
                </a:lnTo>
                <a:lnTo>
                  <a:pt x="511048" y="496697"/>
                </a:lnTo>
                <a:lnTo>
                  <a:pt x="503936" y="496697"/>
                </a:lnTo>
                <a:lnTo>
                  <a:pt x="503936" y="487934"/>
                </a:lnTo>
                <a:lnTo>
                  <a:pt x="495046" y="487934"/>
                </a:lnTo>
                <a:lnTo>
                  <a:pt x="486156" y="496697"/>
                </a:lnTo>
                <a:lnTo>
                  <a:pt x="486156" y="503555"/>
                </a:lnTo>
                <a:lnTo>
                  <a:pt x="478917" y="503555"/>
                </a:lnTo>
                <a:lnTo>
                  <a:pt x="470026" y="512191"/>
                </a:lnTo>
                <a:lnTo>
                  <a:pt x="462914" y="503555"/>
                </a:lnTo>
                <a:lnTo>
                  <a:pt x="462914" y="496697"/>
                </a:lnTo>
                <a:lnTo>
                  <a:pt x="454025" y="496697"/>
                </a:lnTo>
                <a:lnTo>
                  <a:pt x="446913" y="487934"/>
                </a:lnTo>
                <a:lnTo>
                  <a:pt x="438023" y="481076"/>
                </a:lnTo>
                <a:lnTo>
                  <a:pt x="438023" y="472440"/>
                </a:lnTo>
                <a:lnTo>
                  <a:pt x="430911" y="472440"/>
                </a:lnTo>
                <a:lnTo>
                  <a:pt x="422021" y="465455"/>
                </a:lnTo>
                <a:lnTo>
                  <a:pt x="413131" y="448183"/>
                </a:lnTo>
                <a:lnTo>
                  <a:pt x="413131" y="441325"/>
                </a:lnTo>
                <a:lnTo>
                  <a:pt x="406019" y="432562"/>
                </a:lnTo>
                <a:lnTo>
                  <a:pt x="406019" y="425704"/>
                </a:lnTo>
                <a:lnTo>
                  <a:pt x="397129" y="425704"/>
                </a:lnTo>
                <a:lnTo>
                  <a:pt x="397129" y="417068"/>
                </a:lnTo>
                <a:lnTo>
                  <a:pt x="390017" y="417068"/>
                </a:lnTo>
                <a:lnTo>
                  <a:pt x="381000" y="425704"/>
                </a:lnTo>
                <a:lnTo>
                  <a:pt x="373888" y="425704"/>
                </a:lnTo>
                <a:lnTo>
                  <a:pt x="364998" y="425704"/>
                </a:lnTo>
                <a:lnTo>
                  <a:pt x="348996" y="417068"/>
                </a:lnTo>
                <a:lnTo>
                  <a:pt x="341884" y="410083"/>
                </a:lnTo>
                <a:lnTo>
                  <a:pt x="332994" y="410083"/>
                </a:lnTo>
                <a:lnTo>
                  <a:pt x="332994" y="401447"/>
                </a:lnTo>
                <a:lnTo>
                  <a:pt x="341884" y="401447"/>
                </a:lnTo>
                <a:lnTo>
                  <a:pt x="341884" y="394589"/>
                </a:lnTo>
                <a:lnTo>
                  <a:pt x="348996" y="394589"/>
                </a:lnTo>
                <a:lnTo>
                  <a:pt x="348996" y="385953"/>
                </a:lnTo>
                <a:lnTo>
                  <a:pt x="348996" y="377190"/>
                </a:lnTo>
                <a:lnTo>
                  <a:pt x="341884" y="377190"/>
                </a:lnTo>
                <a:lnTo>
                  <a:pt x="341884" y="370332"/>
                </a:lnTo>
                <a:lnTo>
                  <a:pt x="332994" y="370332"/>
                </a:lnTo>
                <a:lnTo>
                  <a:pt x="324104" y="361696"/>
                </a:lnTo>
                <a:lnTo>
                  <a:pt x="332994" y="354711"/>
                </a:lnTo>
                <a:lnTo>
                  <a:pt x="324104" y="354711"/>
                </a:lnTo>
                <a:lnTo>
                  <a:pt x="316992" y="346075"/>
                </a:lnTo>
                <a:lnTo>
                  <a:pt x="308101" y="346075"/>
                </a:lnTo>
                <a:lnTo>
                  <a:pt x="300989" y="346075"/>
                </a:lnTo>
                <a:lnTo>
                  <a:pt x="300989" y="339217"/>
                </a:lnTo>
                <a:lnTo>
                  <a:pt x="291973" y="330454"/>
                </a:lnTo>
                <a:lnTo>
                  <a:pt x="291973" y="339217"/>
                </a:lnTo>
                <a:lnTo>
                  <a:pt x="284861" y="330454"/>
                </a:lnTo>
                <a:lnTo>
                  <a:pt x="284861" y="339217"/>
                </a:lnTo>
                <a:lnTo>
                  <a:pt x="275971" y="339217"/>
                </a:lnTo>
                <a:lnTo>
                  <a:pt x="275971" y="346075"/>
                </a:lnTo>
                <a:lnTo>
                  <a:pt x="275971" y="354711"/>
                </a:lnTo>
                <a:lnTo>
                  <a:pt x="268859" y="354711"/>
                </a:lnTo>
                <a:lnTo>
                  <a:pt x="259969" y="354711"/>
                </a:lnTo>
                <a:lnTo>
                  <a:pt x="259969" y="346075"/>
                </a:lnTo>
                <a:lnTo>
                  <a:pt x="251079" y="346075"/>
                </a:lnTo>
                <a:lnTo>
                  <a:pt x="243967" y="354711"/>
                </a:lnTo>
                <a:lnTo>
                  <a:pt x="235076" y="354711"/>
                </a:lnTo>
                <a:lnTo>
                  <a:pt x="227964" y="346075"/>
                </a:lnTo>
                <a:lnTo>
                  <a:pt x="227964" y="354711"/>
                </a:lnTo>
                <a:lnTo>
                  <a:pt x="219075" y="354711"/>
                </a:lnTo>
                <a:lnTo>
                  <a:pt x="219075" y="346075"/>
                </a:lnTo>
                <a:lnTo>
                  <a:pt x="211962" y="346075"/>
                </a:lnTo>
                <a:lnTo>
                  <a:pt x="203073" y="346075"/>
                </a:lnTo>
                <a:lnTo>
                  <a:pt x="203073" y="354711"/>
                </a:lnTo>
                <a:lnTo>
                  <a:pt x="195834" y="354711"/>
                </a:lnTo>
                <a:lnTo>
                  <a:pt x="195834" y="361696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1269" y="5535040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7238" y="15621"/>
                </a:moveTo>
                <a:lnTo>
                  <a:pt x="7238" y="6985"/>
                </a:lnTo>
                <a:lnTo>
                  <a:pt x="0" y="6985"/>
                </a:lnTo>
                <a:lnTo>
                  <a:pt x="7238" y="0"/>
                </a:lnTo>
                <a:lnTo>
                  <a:pt x="16128" y="0"/>
                </a:lnTo>
                <a:lnTo>
                  <a:pt x="16128" y="6985"/>
                </a:lnTo>
                <a:lnTo>
                  <a:pt x="7238" y="6985"/>
                </a:lnTo>
                <a:lnTo>
                  <a:pt x="7238" y="15621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2426" y="5566283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0" y="15620"/>
                </a:moveTo>
                <a:lnTo>
                  <a:pt x="0" y="6857"/>
                </a:lnTo>
                <a:lnTo>
                  <a:pt x="7112" y="6857"/>
                </a:lnTo>
                <a:lnTo>
                  <a:pt x="7112" y="0"/>
                </a:lnTo>
                <a:lnTo>
                  <a:pt x="16128" y="0"/>
                </a:lnTo>
                <a:lnTo>
                  <a:pt x="16128" y="6857"/>
                </a:lnTo>
                <a:lnTo>
                  <a:pt x="7112" y="15620"/>
                </a:lnTo>
                <a:lnTo>
                  <a:pt x="0" y="15620"/>
                </a:lnTo>
                <a:close/>
              </a:path>
            </a:pathLst>
          </a:custGeom>
          <a:ln w="8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69755" y="2042350"/>
            <a:ext cx="3355721" cy="4332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2195" y="3848480"/>
            <a:ext cx="9144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16116" y="5326786"/>
            <a:ext cx="1097279" cy="822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0755" y="2095880"/>
            <a:ext cx="792479" cy="734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8435" y="3193160"/>
            <a:ext cx="551180" cy="975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7715" y="4534280"/>
            <a:ext cx="551179" cy="975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1326" y="2455291"/>
            <a:ext cx="525780" cy="439420"/>
          </a:xfrm>
          <a:custGeom>
            <a:avLst/>
            <a:gdLst/>
            <a:ahLst/>
            <a:cxnLst/>
            <a:rect l="l" t="t" r="r" b="b"/>
            <a:pathLst>
              <a:path w="525779" h="439419">
                <a:moveTo>
                  <a:pt x="44450" y="233680"/>
                </a:moveTo>
                <a:lnTo>
                  <a:pt x="31750" y="233680"/>
                </a:lnTo>
                <a:lnTo>
                  <a:pt x="31750" y="439420"/>
                </a:lnTo>
                <a:lnTo>
                  <a:pt x="332739" y="439420"/>
                </a:lnTo>
                <a:lnTo>
                  <a:pt x="332739" y="433070"/>
                </a:lnTo>
                <a:lnTo>
                  <a:pt x="44450" y="433070"/>
                </a:lnTo>
                <a:lnTo>
                  <a:pt x="38100" y="426720"/>
                </a:lnTo>
                <a:lnTo>
                  <a:pt x="44450" y="426720"/>
                </a:lnTo>
                <a:lnTo>
                  <a:pt x="44450" y="233680"/>
                </a:lnTo>
                <a:close/>
              </a:path>
              <a:path w="525779" h="439419">
                <a:moveTo>
                  <a:pt x="44450" y="426720"/>
                </a:moveTo>
                <a:lnTo>
                  <a:pt x="38100" y="426720"/>
                </a:lnTo>
                <a:lnTo>
                  <a:pt x="44450" y="433070"/>
                </a:lnTo>
                <a:lnTo>
                  <a:pt x="44450" y="426720"/>
                </a:lnTo>
                <a:close/>
              </a:path>
              <a:path w="525779" h="439419">
                <a:moveTo>
                  <a:pt x="320039" y="426720"/>
                </a:moveTo>
                <a:lnTo>
                  <a:pt x="44450" y="426720"/>
                </a:lnTo>
                <a:lnTo>
                  <a:pt x="44450" y="433070"/>
                </a:lnTo>
                <a:lnTo>
                  <a:pt x="320039" y="433070"/>
                </a:lnTo>
                <a:lnTo>
                  <a:pt x="320039" y="426720"/>
                </a:lnTo>
                <a:close/>
              </a:path>
              <a:path w="525779" h="439419">
                <a:moveTo>
                  <a:pt x="525779" y="0"/>
                </a:moveTo>
                <a:lnTo>
                  <a:pt x="320039" y="0"/>
                </a:lnTo>
                <a:lnTo>
                  <a:pt x="320039" y="433070"/>
                </a:lnTo>
                <a:lnTo>
                  <a:pt x="326389" y="426720"/>
                </a:lnTo>
                <a:lnTo>
                  <a:pt x="332739" y="426720"/>
                </a:lnTo>
                <a:lnTo>
                  <a:pt x="332739" y="12700"/>
                </a:lnTo>
                <a:lnTo>
                  <a:pt x="326389" y="12700"/>
                </a:lnTo>
                <a:lnTo>
                  <a:pt x="332739" y="6350"/>
                </a:lnTo>
                <a:lnTo>
                  <a:pt x="525779" y="6350"/>
                </a:lnTo>
                <a:lnTo>
                  <a:pt x="525779" y="0"/>
                </a:lnTo>
                <a:close/>
              </a:path>
              <a:path w="525779" h="439419">
                <a:moveTo>
                  <a:pt x="332739" y="426720"/>
                </a:moveTo>
                <a:lnTo>
                  <a:pt x="326389" y="426720"/>
                </a:lnTo>
                <a:lnTo>
                  <a:pt x="320039" y="433070"/>
                </a:lnTo>
                <a:lnTo>
                  <a:pt x="332739" y="433070"/>
                </a:lnTo>
                <a:lnTo>
                  <a:pt x="332739" y="426720"/>
                </a:lnTo>
                <a:close/>
              </a:path>
              <a:path w="525779" h="439419">
                <a:moveTo>
                  <a:pt x="38100" y="170180"/>
                </a:moveTo>
                <a:lnTo>
                  <a:pt x="0" y="246380"/>
                </a:lnTo>
                <a:lnTo>
                  <a:pt x="31750" y="246380"/>
                </a:lnTo>
                <a:lnTo>
                  <a:pt x="31750" y="233680"/>
                </a:lnTo>
                <a:lnTo>
                  <a:pt x="69850" y="233680"/>
                </a:lnTo>
                <a:lnTo>
                  <a:pt x="38100" y="170180"/>
                </a:lnTo>
                <a:close/>
              </a:path>
              <a:path w="525779" h="439419">
                <a:moveTo>
                  <a:pt x="69850" y="233680"/>
                </a:moveTo>
                <a:lnTo>
                  <a:pt x="44450" y="233680"/>
                </a:lnTo>
                <a:lnTo>
                  <a:pt x="44450" y="246380"/>
                </a:lnTo>
                <a:lnTo>
                  <a:pt x="76200" y="246380"/>
                </a:lnTo>
                <a:lnTo>
                  <a:pt x="69850" y="233680"/>
                </a:lnTo>
                <a:close/>
              </a:path>
              <a:path w="525779" h="439419">
                <a:moveTo>
                  <a:pt x="332739" y="6350"/>
                </a:moveTo>
                <a:lnTo>
                  <a:pt x="326389" y="12700"/>
                </a:lnTo>
                <a:lnTo>
                  <a:pt x="332739" y="12700"/>
                </a:lnTo>
                <a:lnTo>
                  <a:pt x="332739" y="6350"/>
                </a:lnTo>
                <a:close/>
              </a:path>
              <a:path w="525779" h="439419">
                <a:moveTo>
                  <a:pt x="525779" y="6350"/>
                </a:moveTo>
                <a:lnTo>
                  <a:pt x="332739" y="6350"/>
                </a:lnTo>
                <a:lnTo>
                  <a:pt x="332739" y="12700"/>
                </a:lnTo>
                <a:lnTo>
                  <a:pt x="525779" y="12700"/>
                </a:lnTo>
                <a:lnTo>
                  <a:pt x="525779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36595" y="3344290"/>
            <a:ext cx="1154430" cy="853440"/>
          </a:xfrm>
          <a:custGeom>
            <a:avLst/>
            <a:gdLst/>
            <a:ahLst/>
            <a:cxnLst/>
            <a:rect l="l" t="t" r="r" b="b"/>
            <a:pathLst>
              <a:path w="1154429" h="853439">
                <a:moveTo>
                  <a:pt x="703326" y="840740"/>
                </a:moveTo>
                <a:lnTo>
                  <a:pt x="0" y="840740"/>
                </a:lnTo>
                <a:lnTo>
                  <a:pt x="0" y="853440"/>
                </a:lnTo>
                <a:lnTo>
                  <a:pt x="716026" y="853440"/>
                </a:lnTo>
                <a:lnTo>
                  <a:pt x="716026" y="847090"/>
                </a:lnTo>
                <a:lnTo>
                  <a:pt x="703326" y="847090"/>
                </a:lnTo>
                <a:lnTo>
                  <a:pt x="703326" y="840740"/>
                </a:lnTo>
                <a:close/>
              </a:path>
              <a:path w="1154429" h="853439">
                <a:moveTo>
                  <a:pt x="1078230" y="31750"/>
                </a:moveTo>
                <a:lnTo>
                  <a:pt x="703326" y="31750"/>
                </a:lnTo>
                <a:lnTo>
                  <a:pt x="703326" y="847090"/>
                </a:lnTo>
                <a:lnTo>
                  <a:pt x="709676" y="840740"/>
                </a:lnTo>
                <a:lnTo>
                  <a:pt x="716026" y="840740"/>
                </a:lnTo>
                <a:lnTo>
                  <a:pt x="716026" y="44450"/>
                </a:lnTo>
                <a:lnTo>
                  <a:pt x="709676" y="44450"/>
                </a:lnTo>
                <a:lnTo>
                  <a:pt x="716026" y="38100"/>
                </a:lnTo>
                <a:lnTo>
                  <a:pt x="1078230" y="38100"/>
                </a:lnTo>
                <a:lnTo>
                  <a:pt x="1078230" y="31750"/>
                </a:lnTo>
                <a:close/>
              </a:path>
              <a:path w="1154429" h="853439">
                <a:moveTo>
                  <a:pt x="716026" y="840740"/>
                </a:moveTo>
                <a:lnTo>
                  <a:pt x="709676" y="840740"/>
                </a:lnTo>
                <a:lnTo>
                  <a:pt x="703326" y="847090"/>
                </a:lnTo>
                <a:lnTo>
                  <a:pt x="716026" y="847090"/>
                </a:lnTo>
                <a:lnTo>
                  <a:pt x="716026" y="840740"/>
                </a:lnTo>
                <a:close/>
              </a:path>
              <a:path w="1154429" h="853439">
                <a:moveTo>
                  <a:pt x="1078230" y="0"/>
                </a:moveTo>
                <a:lnTo>
                  <a:pt x="1078230" y="76200"/>
                </a:lnTo>
                <a:lnTo>
                  <a:pt x="1141730" y="44450"/>
                </a:lnTo>
                <a:lnTo>
                  <a:pt x="1090930" y="44450"/>
                </a:lnTo>
                <a:lnTo>
                  <a:pt x="1090930" y="31750"/>
                </a:lnTo>
                <a:lnTo>
                  <a:pt x="1141730" y="31750"/>
                </a:lnTo>
                <a:lnTo>
                  <a:pt x="1078230" y="0"/>
                </a:lnTo>
                <a:close/>
              </a:path>
              <a:path w="1154429" h="853439">
                <a:moveTo>
                  <a:pt x="716026" y="38100"/>
                </a:moveTo>
                <a:lnTo>
                  <a:pt x="709676" y="44450"/>
                </a:lnTo>
                <a:lnTo>
                  <a:pt x="716026" y="44450"/>
                </a:lnTo>
                <a:lnTo>
                  <a:pt x="716026" y="38100"/>
                </a:lnTo>
                <a:close/>
              </a:path>
              <a:path w="1154429" h="853439">
                <a:moveTo>
                  <a:pt x="1078230" y="38100"/>
                </a:moveTo>
                <a:lnTo>
                  <a:pt x="716026" y="38100"/>
                </a:lnTo>
                <a:lnTo>
                  <a:pt x="716026" y="44450"/>
                </a:lnTo>
                <a:lnTo>
                  <a:pt x="1078230" y="44450"/>
                </a:lnTo>
                <a:lnTo>
                  <a:pt x="1078230" y="38100"/>
                </a:lnTo>
                <a:close/>
              </a:path>
              <a:path w="1154429" h="853439">
                <a:moveTo>
                  <a:pt x="1141730" y="31750"/>
                </a:moveTo>
                <a:lnTo>
                  <a:pt x="1090930" y="31750"/>
                </a:lnTo>
                <a:lnTo>
                  <a:pt x="1090930" y="44450"/>
                </a:lnTo>
                <a:lnTo>
                  <a:pt x="1141730" y="44450"/>
                </a:lnTo>
                <a:lnTo>
                  <a:pt x="1154430" y="38100"/>
                </a:lnTo>
                <a:lnTo>
                  <a:pt x="114173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3526" y="4856860"/>
            <a:ext cx="402590" cy="888365"/>
          </a:xfrm>
          <a:custGeom>
            <a:avLst/>
            <a:gdLst/>
            <a:ahLst/>
            <a:cxnLst/>
            <a:rect l="l" t="t" r="r" b="b"/>
            <a:pathLst>
              <a:path w="402590" h="888364">
                <a:moveTo>
                  <a:pt x="44450" y="63500"/>
                </a:moveTo>
                <a:lnTo>
                  <a:pt x="31750" y="63500"/>
                </a:lnTo>
                <a:lnTo>
                  <a:pt x="31750" y="887742"/>
                </a:lnTo>
                <a:lnTo>
                  <a:pt x="402590" y="887755"/>
                </a:lnTo>
                <a:lnTo>
                  <a:pt x="402590" y="881405"/>
                </a:lnTo>
                <a:lnTo>
                  <a:pt x="44450" y="881405"/>
                </a:lnTo>
                <a:lnTo>
                  <a:pt x="38100" y="875042"/>
                </a:lnTo>
                <a:lnTo>
                  <a:pt x="44450" y="875042"/>
                </a:lnTo>
                <a:lnTo>
                  <a:pt x="44450" y="63500"/>
                </a:lnTo>
                <a:close/>
              </a:path>
              <a:path w="402590" h="888364">
                <a:moveTo>
                  <a:pt x="44450" y="875042"/>
                </a:moveTo>
                <a:lnTo>
                  <a:pt x="38100" y="875042"/>
                </a:lnTo>
                <a:lnTo>
                  <a:pt x="44450" y="881405"/>
                </a:lnTo>
                <a:lnTo>
                  <a:pt x="44450" y="875042"/>
                </a:lnTo>
                <a:close/>
              </a:path>
              <a:path w="402590" h="888364">
                <a:moveTo>
                  <a:pt x="402590" y="875042"/>
                </a:moveTo>
                <a:lnTo>
                  <a:pt x="44450" y="875042"/>
                </a:lnTo>
                <a:lnTo>
                  <a:pt x="44450" y="881405"/>
                </a:lnTo>
                <a:lnTo>
                  <a:pt x="402590" y="881405"/>
                </a:lnTo>
                <a:lnTo>
                  <a:pt x="402590" y="875042"/>
                </a:lnTo>
                <a:close/>
              </a:path>
              <a:path w="402590" h="888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402590" h="888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9376" y="3191255"/>
            <a:ext cx="1371600" cy="495934"/>
          </a:xfrm>
          <a:custGeom>
            <a:avLst/>
            <a:gdLst/>
            <a:ahLst/>
            <a:cxnLst/>
            <a:rect l="l" t="t" r="r" b="b"/>
            <a:pathLst>
              <a:path w="1371600" h="495935">
                <a:moveTo>
                  <a:pt x="74095" y="29975"/>
                </a:moveTo>
                <a:lnTo>
                  <a:pt x="69918" y="41917"/>
                </a:lnTo>
                <a:lnTo>
                  <a:pt x="1367027" y="495554"/>
                </a:lnTo>
                <a:lnTo>
                  <a:pt x="1371219" y="483616"/>
                </a:lnTo>
                <a:lnTo>
                  <a:pt x="74095" y="29975"/>
                </a:lnTo>
                <a:close/>
              </a:path>
              <a:path w="1371600" h="495935">
                <a:moveTo>
                  <a:pt x="84582" y="0"/>
                </a:moveTo>
                <a:lnTo>
                  <a:pt x="0" y="10795"/>
                </a:lnTo>
                <a:lnTo>
                  <a:pt x="59436" y="71882"/>
                </a:lnTo>
                <a:lnTo>
                  <a:pt x="69918" y="41917"/>
                </a:lnTo>
                <a:lnTo>
                  <a:pt x="57912" y="37719"/>
                </a:lnTo>
                <a:lnTo>
                  <a:pt x="62102" y="25781"/>
                </a:lnTo>
                <a:lnTo>
                  <a:pt x="75563" y="25781"/>
                </a:lnTo>
                <a:lnTo>
                  <a:pt x="84582" y="0"/>
                </a:lnTo>
                <a:close/>
              </a:path>
              <a:path w="1371600" h="495935">
                <a:moveTo>
                  <a:pt x="62102" y="25781"/>
                </a:moveTo>
                <a:lnTo>
                  <a:pt x="57912" y="37719"/>
                </a:lnTo>
                <a:lnTo>
                  <a:pt x="69918" y="41917"/>
                </a:lnTo>
                <a:lnTo>
                  <a:pt x="74095" y="29975"/>
                </a:lnTo>
                <a:lnTo>
                  <a:pt x="62102" y="25781"/>
                </a:lnTo>
                <a:close/>
              </a:path>
              <a:path w="1371600" h="495935">
                <a:moveTo>
                  <a:pt x="75563" y="25781"/>
                </a:moveTo>
                <a:lnTo>
                  <a:pt x="62102" y="25781"/>
                </a:lnTo>
                <a:lnTo>
                  <a:pt x="74095" y="29975"/>
                </a:lnTo>
                <a:lnTo>
                  <a:pt x="75563" y="2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8635" y="3565905"/>
            <a:ext cx="940435" cy="121285"/>
          </a:xfrm>
          <a:custGeom>
            <a:avLst/>
            <a:gdLst/>
            <a:ahLst/>
            <a:cxnLst/>
            <a:rect l="l" t="t" r="r" b="b"/>
            <a:pathLst>
              <a:path w="940435" h="121285">
                <a:moveTo>
                  <a:pt x="76516" y="31605"/>
                </a:moveTo>
                <a:lnTo>
                  <a:pt x="75378" y="44181"/>
                </a:lnTo>
                <a:lnTo>
                  <a:pt x="939291" y="121285"/>
                </a:lnTo>
                <a:lnTo>
                  <a:pt x="940435" y="108585"/>
                </a:lnTo>
                <a:lnTo>
                  <a:pt x="76516" y="31605"/>
                </a:lnTo>
                <a:close/>
              </a:path>
              <a:path w="940435" h="121285">
                <a:moveTo>
                  <a:pt x="79375" y="0"/>
                </a:moveTo>
                <a:lnTo>
                  <a:pt x="0" y="31115"/>
                </a:lnTo>
                <a:lnTo>
                  <a:pt x="72516" y="75819"/>
                </a:lnTo>
                <a:lnTo>
                  <a:pt x="75378" y="44181"/>
                </a:lnTo>
                <a:lnTo>
                  <a:pt x="62737" y="43053"/>
                </a:lnTo>
                <a:lnTo>
                  <a:pt x="63880" y="30480"/>
                </a:lnTo>
                <a:lnTo>
                  <a:pt x="76618" y="30480"/>
                </a:lnTo>
                <a:lnTo>
                  <a:pt x="79375" y="0"/>
                </a:lnTo>
                <a:close/>
              </a:path>
              <a:path w="940435" h="121285">
                <a:moveTo>
                  <a:pt x="63880" y="30480"/>
                </a:moveTo>
                <a:lnTo>
                  <a:pt x="62737" y="43053"/>
                </a:lnTo>
                <a:lnTo>
                  <a:pt x="75378" y="44181"/>
                </a:lnTo>
                <a:lnTo>
                  <a:pt x="76516" y="31605"/>
                </a:lnTo>
                <a:lnTo>
                  <a:pt x="63880" y="30480"/>
                </a:lnTo>
                <a:close/>
              </a:path>
              <a:path w="940435" h="121285">
                <a:moveTo>
                  <a:pt x="76618" y="30480"/>
                </a:moveTo>
                <a:lnTo>
                  <a:pt x="63880" y="30480"/>
                </a:lnTo>
                <a:lnTo>
                  <a:pt x="76516" y="31605"/>
                </a:lnTo>
                <a:lnTo>
                  <a:pt x="76618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7865" y="3675126"/>
            <a:ext cx="753745" cy="364490"/>
          </a:xfrm>
          <a:custGeom>
            <a:avLst/>
            <a:gdLst/>
            <a:ahLst/>
            <a:cxnLst/>
            <a:rect l="l" t="t" r="r" b="b"/>
            <a:pathLst>
              <a:path w="753745" h="364489">
                <a:moveTo>
                  <a:pt x="52450" y="295529"/>
                </a:moveTo>
                <a:lnTo>
                  <a:pt x="0" y="362585"/>
                </a:lnTo>
                <a:lnTo>
                  <a:pt x="85217" y="364236"/>
                </a:lnTo>
                <a:lnTo>
                  <a:pt x="74194" y="341122"/>
                </a:lnTo>
                <a:lnTo>
                  <a:pt x="60071" y="341122"/>
                </a:lnTo>
                <a:lnTo>
                  <a:pt x="54610" y="329565"/>
                </a:lnTo>
                <a:lnTo>
                  <a:pt x="66081" y="324111"/>
                </a:lnTo>
                <a:lnTo>
                  <a:pt x="52450" y="295529"/>
                </a:lnTo>
                <a:close/>
              </a:path>
              <a:path w="753745" h="364489">
                <a:moveTo>
                  <a:pt x="66081" y="324111"/>
                </a:moveTo>
                <a:lnTo>
                  <a:pt x="54610" y="329565"/>
                </a:lnTo>
                <a:lnTo>
                  <a:pt x="60071" y="341122"/>
                </a:lnTo>
                <a:lnTo>
                  <a:pt x="71583" y="335647"/>
                </a:lnTo>
                <a:lnTo>
                  <a:pt x="66081" y="324111"/>
                </a:lnTo>
                <a:close/>
              </a:path>
              <a:path w="753745" h="364489">
                <a:moveTo>
                  <a:pt x="71583" y="335647"/>
                </a:moveTo>
                <a:lnTo>
                  <a:pt x="60071" y="341122"/>
                </a:lnTo>
                <a:lnTo>
                  <a:pt x="74194" y="341122"/>
                </a:lnTo>
                <a:lnTo>
                  <a:pt x="71583" y="335647"/>
                </a:lnTo>
                <a:close/>
              </a:path>
              <a:path w="753745" h="364489">
                <a:moveTo>
                  <a:pt x="747903" y="0"/>
                </a:moveTo>
                <a:lnTo>
                  <a:pt x="66081" y="324111"/>
                </a:lnTo>
                <a:lnTo>
                  <a:pt x="71583" y="335647"/>
                </a:lnTo>
                <a:lnTo>
                  <a:pt x="753363" y="11430"/>
                </a:lnTo>
                <a:lnTo>
                  <a:pt x="747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02655" y="3676396"/>
            <a:ext cx="530860" cy="549275"/>
          </a:xfrm>
          <a:custGeom>
            <a:avLst/>
            <a:gdLst/>
            <a:ahLst/>
            <a:cxnLst/>
            <a:rect l="l" t="t" r="r" b="b"/>
            <a:pathLst>
              <a:path w="530860" h="549275">
                <a:moveTo>
                  <a:pt x="25527" y="467994"/>
                </a:moveTo>
                <a:lnTo>
                  <a:pt x="0" y="549274"/>
                </a:lnTo>
                <a:lnTo>
                  <a:pt x="80391" y="520953"/>
                </a:lnTo>
                <a:lnTo>
                  <a:pt x="66971" y="507999"/>
                </a:lnTo>
                <a:lnTo>
                  <a:pt x="48768" y="507999"/>
                </a:lnTo>
                <a:lnTo>
                  <a:pt x="39624" y="499236"/>
                </a:lnTo>
                <a:lnTo>
                  <a:pt x="48432" y="490105"/>
                </a:lnTo>
                <a:lnTo>
                  <a:pt x="25527" y="467994"/>
                </a:lnTo>
                <a:close/>
              </a:path>
              <a:path w="530860" h="549275">
                <a:moveTo>
                  <a:pt x="48432" y="490105"/>
                </a:moveTo>
                <a:lnTo>
                  <a:pt x="39624" y="499236"/>
                </a:lnTo>
                <a:lnTo>
                  <a:pt x="48768" y="507999"/>
                </a:lnTo>
                <a:lnTo>
                  <a:pt x="57546" y="498902"/>
                </a:lnTo>
                <a:lnTo>
                  <a:pt x="48432" y="490105"/>
                </a:lnTo>
                <a:close/>
              </a:path>
              <a:path w="530860" h="549275">
                <a:moveTo>
                  <a:pt x="57546" y="498902"/>
                </a:moveTo>
                <a:lnTo>
                  <a:pt x="48768" y="507999"/>
                </a:lnTo>
                <a:lnTo>
                  <a:pt x="66971" y="507999"/>
                </a:lnTo>
                <a:lnTo>
                  <a:pt x="57546" y="498902"/>
                </a:lnTo>
                <a:close/>
              </a:path>
              <a:path w="530860" h="549275">
                <a:moveTo>
                  <a:pt x="521208" y="0"/>
                </a:moveTo>
                <a:lnTo>
                  <a:pt x="48432" y="490105"/>
                </a:lnTo>
                <a:lnTo>
                  <a:pt x="57546" y="498902"/>
                </a:lnTo>
                <a:lnTo>
                  <a:pt x="530352" y="8889"/>
                </a:lnTo>
                <a:lnTo>
                  <a:pt x="521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6015" y="3677920"/>
            <a:ext cx="318135" cy="589915"/>
          </a:xfrm>
          <a:custGeom>
            <a:avLst/>
            <a:gdLst/>
            <a:ahLst/>
            <a:cxnLst/>
            <a:rect l="l" t="t" r="r" b="b"/>
            <a:pathLst>
              <a:path w="318135" h="589914">
                <a:moveTo>
                  <a:pt x="2286" y="504570"/>
                </a:moveTo>
                <a:lnTo>
                  <a:pt x="0" y="589660"/>
                </a:lnTo>
                <a:lnTo>
                  <a:pt x="69469" y="540384"/>
                </a:lnTo>
                <a:lnTo>
                  <a:pt x="62321" y="536574"/>
                </a:lnTo>
                <a:lnTo>
                  <a:pt x="35560" y="536574"/>
                </a:lnTo>
                <a:lnTo>
                  <a:pt x="24257" y="530605"/>
                </a:lnTo>
                <a:lnTo>
                  <a:pt x="30197" y="519450"/>
                </a:lnTo>
                <a:lnTo>
                  <a:pt x="2286" y="504570"/>
                </a:lnTo>
                <a:close/>
              </a:path>
              <a:path w="318135" h="589914">
                <a:moveTo>
                  <a:pt x="30197" y="519450"/>
                </a:moveTo>
                <a:lnTo>
                  <a:pt x="24257" y="530605"/>
                </a:lnTo>
                <a:lnTo>
                  <a:pt x="35560" y="536574"/>
                </a:lnTo>
                <a:lnTo>
                  <a:pt x="41477" y="525463"/>
                </a:lnTo>
                <a:lnTo>
                  <a:pt x="30197" y="519450"/>
                </a:lnTo>
                <a:close/>
              </a:path>
              <a:path w="318135" h="589914">
                <a:moveTo>
                  <a:pt x="41477" y="525463"/>
                </a:moveTo>
                <a:lnTo>
                  <a:pt x="35560" y="536574"/>
                </a:lnTo>
                <a:lnTo>
                  <a:pt x="62321" y="536574"/>
                </a:lnTo>
                <a:lnTo>
                  <a:pt x="41477" y="525463"/>
                </a:lnTo>
                <a:close/>
              </a:path>
              <a:path w="318135" h="589914">
                <a:moveTo>
                  <a:pt x="306832" y="0"/>
                </a:moveTo>
                <a:lnTo>
                  <a:pt x="30197" y="519450"/>
                </a:lnTo>
                <a:lnTo>
                  <a:pt x="41477" y="525463"/>
                </a:lnTo>
                <a:lnTo>
                  <a:pt x="318135" y="5968"/>
                </a:lnTo>
                <a:lnTo>
                  <a:pt x="306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8896" y="4715890"/>
            <a:ext cx="584200" cy="312420"/>
          </a:xfrm>
          <a:custGeom>
            <a:avLst/>
            <a:gdLst/>
            <a:ahLst/>
            <a:cxnLst/>
            <a:rect l="l" t="t" r="r" b="b"/>
            <a:pathLst>
              <a:path w="584200" h="312420">
                <a:moveTo>
                  <a:pt x="241426" y="299719"/>
                </a:moveTo>
                <a:lnTo>
                  <a:pt x="0" y="299719"/>
                </a:lnTo>
                <a:lnTo>
                  <a:pt x="0" y="312419"/>
                </a:lnTo>
                <a:lnTo>
                  <a:pt x="254126" y="312419"/>
                </a:lnTo>
                <a:lnTo>
                  <a:pt x="254126" y="306069"/>
                </a:lnTo>
                <a:lnTo>
                  <a:pt x="241426" y="306069"/>
                </a:lnTo>
                <a:lnTo>
                  <a:pt x="241426" y="299719"/>
                </a:lnTo>
                <a:close/>
              </a:path>
              <a:path w="584200" h="312420">
                <a:moveTo>
                  <a:pt x="508000" y="31749"/>
                </a:moveTo>
                <a:lnTo>
                  <a:pt x="241426" y="31749"/>
                </a:lnTo>
                <a:lnTo>
                  <a:pt x="241426" y="306069"/>
                </a:lnTo>
                <a:lnTo>
                  <a:pt x="247776" y="299719"/>
                </a:lnTo>
                <a:lnTo>
                  <a:pt x="254126" y="299719"/>
                </a:lnTo>
                <a:lnTo>
                  <a:pt x="254126" y="44449"/>
                </a:lnTo>
                <a:lnTo>
                  <a:pt x="247776" y="44449"/>
                </a:lnTo>
                <a:lnTo>
                  <a:pt x="254126" y="38099"/>
                </a:lnTo>
                <a:lnTo>
                  <a:pt x="508000" y="38099"/>
                </a:lnTo>
                <a:lnTo>
                  <a:pt x="508000" y="31749"/>
                </a:lnTo>
                <a:close/>
              </a:path>
              <a:path w="584200" h="312420">
                <a:moveTo>
                  <a:pt x="254126" y="299719"/>
                </a:moveTo>
                <a:lnTo>
                  <a:pt x="247776" y="299719"/>
                </a:lnTo>
                <a:lnTo>
                  <a:pt x="241426" y="306069"/>
                </a:lnTo>
                <a:lnTo>
                  <a:pt x="254126" y="306069"/>
                </a:lnTo>
                <a:lnTo>
                  <a:pt x="254126" y="299719"/>
                </a:lnTo>
                <a:close/>
              </a:path>
              <a:path w="584200" h="312420">
                <a:moveTo>
                  <a:pt x="508000" y="0"/>
                </a:moveTo>
                <a:lnTo>
                  <a:pt x="508000" y="76199"/>
                </a:lnTo>
                <a:lnTo>
                  <a:pt x="571500" y="44449"/>
                </a:lnTo>
                <a:lnTo>
                  <a:pt x="520700" y="44449"/>
                </a:lnTo>
                <a:lnTo>
                  <a:pt x="520700" y="31749"/>
                </a:lnTo>
                <a:lnTo>
                  <a:pt x="571500" y="31749"/>
                </a:lnTo>
                <a:lnTo>
                  <a:pt x="508000" y="0"/>
                </a:lnTo>
                <a:close/>
              </a:path>
              <a:path w="584200" h="312420">
                <a:moveTo>
                  <a:pt x="254126" y="38099"/>
                </a:moveTo>
                <a:lnTo>
                  <a:pt x="247776" y="44449"/>
                </a:lnTo>
                <a:lnTo>
                  <a:pt x="254126" y="44449"/>
                </a:lnTo>
                <a:lnTo>
                  <a:pt x="254126" y="38099"/>
                </a:lnTo>
                <a:close/>
              </a:path>
              <a:path w="584200" h="312420">
                <a:moveTo>
                  <a:pt x="508000" y="38099"/>
                </a:moveTo>
                <a:lnTo>
                  <a:pt x="254126" y="38099"/>
                </a:lnTo>
                <a:lnTo>
                  <a:pt x="254126" y="44449"/>
                </a:lnTo>
                <a:lnTo>
                  <a:pt x="508000" y="44449"/>
                </a:lnTo>
                <a:lnTo>
                  <a:pt x="508000" y="38099"/>
                </a:lnTo>
                <a:close/>
              </a:path>
              <a:path w="584200" h="312420">
                <a:moveTo>
                  <a:pt x="571500" y="31749"/>
                </a:moveTo>
                <a:lnTo>
                  <a:pt x="520700" y="31749"/>
                </a:lnTo>
                <a:lnTo>
                  <a:pt x="520700" y="44449"/>
                </a:lnTo>
                <a:lnTo>
                  <a:pt x="571500" y="44449"/>
                </a:lnTo>
                <a:lnTo>
                  <a:pt x="584200" y="38099"/>
                </a:lnTo>
                <a:lnTo>
                  <a:pt x="57150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28896" y="4478401"/>
            <a:ext cx="247650" cy="549910"/>
          </a:xfrm>
          <a:custGeom>
            <a:avLst/>
            <a:gdLst/>
            <a:ahLst/>
            <a:cxnLst/>
            <a:rect l="l" t="t" r="r" b="b"/>
            <a:pathLst>
              <a:path w="247650" h="549910">
                <a:moveTo>
                  <a:pt x="203200" y="537210"/>
                </a:moveTo>
                <a:lnTo>
                  <a:pt x="0" y="537210"/>
                </a:lnTo>
                <a:lnTo>
                  <a:pt x="0" y="549910"/>
                </a:lnTo>
                <a:lnTo>
                  <a:pt x="215900" y="549910"/>
                </a:lnTo>
                <a:lnTo>
                  <a:pt x="215900" y="543560"/>
                </a:lnTo>
                <a:lnTo>
                  <a:pt x="203200" y="543560"/>
                </a:lnTo>
                <a:lnTo>
                  <a:pt x="203200" y="537210"/>
                </a:lnTo>
                <a:close/>
              </a:path>
              <a:path w="247650" h="549910">
                <a:moveTo>
                  <a:pt x="215900" y="63500"/>
                </a:moveTo>
                <a:lnTo>
                  <a:pt x="203200" y="63500"/>
                </a:lnTo>
                <a:lnTo>
                  <a:pt x="203200" y="543560"/>
                </a:lnTo>
                <a:lnTo>
                  <a:pt x="209550" y="537210"/>
                </a:lnTo>
                <a:lnTo>
                  <a:pt x="215900" y="537210"/>
                </a:lnTo>
                <a:lnTo>
                  <a:pt x="215900" y="63500"/>
                </a:lnTo>
                <a:close/>
              </a:path>
              <a:path w="247650" h="549910">
                <a:moveTo>
                  <a:pt x="215900" y="537210"/>
                </a:moveTo>
                <a:lnTo>
                  <a:pt x="209550" y="537210"/>
                </a:lnTo>
                <a:lnTo>
                  <a:pt x="203200" y="543560"/>
                </a:lnTo>
                <a:lnTo>
                  <a:pt x="215900" y="543560"/>
                </a:lnTo>
                <a:lnTo>
                  <a:pt x="215900" y="537210"/>
                </a:lnTo>
                <a:close/>
              </a:path>
              <a:path w="247650" h="549910">
                <a:moveTo>
                  <a:pt x="209550" y="0"/>
                </a:moveTo>
                <a:lnTo>
                  <a:pt x="171450" y="76200"/>
                </a:lnTo>
                <a:lnTo>
                  <a:pt x="203200" y="76200"/>
                </a:lnTo>
                <a:lnTo>
                  <a:pt x="203200" y="63500"/>
                </a:lnTo>
                <a:lnTo>
                  <a:pt x="241300" y="63500"/>
                </a:lnTo>
                <a:lnTo>
                  <a:pt x="209550" y="0"/>
                </a:lnTo>
                <a:close/>
              </a:path>
              <a:path w="247650" h="549910">
                <a:moveTo>
                  <a:pt x="241300" y="63500"/>
                </a:moveTo>
                <a:lnTo>
                  <a:pt x="215900" y="63500"/>
                </a:lnTo>
                <a:lnTo>
                  <a:pt x="215900" y="76200"/>
                </a:lnTo>
                <a:lnTo>
                  <a:pt x="247650" y="76200"/>
                </a:lnTo>
                <a:lnTo>
                  <a:pt x="24130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0176" y="2766441"/>
            <a:ext cx="2360930" cy="2560320"/>
          </a:xfrm>
          <a:custGeom>
            <a:avLst/>
            <a:gdLst/>
            <a:ahLst/>
            <a:cxnLst/>
            <a:rect l="l" t="t" r="r" b="b"/>
            <a:pathLst>
              <a:path w="2360929" h="2560320">
                <a:moveTo>
                  <a:pt x="2348229" y="188087"/>
                </a:moveTo>
                <a:lnTo>
                  <a:pt x="2348229" y="2560320"/>
                </a:lnTo>
                <a:lnTo>
                  <a:pt x="2360929" y="2560320"/>
                </a:lnTo>
                <a:lnTo>
                  <a:pt x="2360929" y="194437"/>
                </a:lnTo>
                <a:lnTo>
                  <a:pt x="2354579" y="194437"/>
                </a:lnTo>
                <a:lnTo>
                  <a:pt x="2348229" y="188087"/>
                </a:lnTo>
                <a:close/>
              </a:path>
              <a:path w="2360929" h="2560320">
                <a:moveTo>
                  <a:pt x="44450" y="63500"/>
                </a:moveTo>
                <a:lnTo>
                  <a:pt x="31750" y="63500"/>
                </a:lnTo>
                <a:lnTo>
                  <a:pt x="31750" y="194437"/>
                </a:lnTo>
                <a:lnTo>
                  <a:pt x="2348229" y="194437"/>
                </a:lnTo>
                <a:lnTo>
                  <a:pt x="2348229" y="188087"/>
                </a:lnTo>
                <a:lnTo>
                  <a:pt x="44450" y="188087"/>
                </a:lnTo>
                <a:lnTo>
                  <a:pt x="38100" y="181737"/>
                </a:lnTo>
                <a:lnTo>
                  <a:pt x="44450" y="181737"/>
                </a:lnTo>
                <a:lnTo>
                  <a:pt x="44450" y="63500"/>
                </a:lnTo>
                <a:close/>
              </a:path>
              <a:path w="2360929" h="2560320">
                <a:moveTo>
                  <a:pt x="2360929" y="181737"/>
                </a:moveTo>
                <a:lnTo>
                  <a:pt x="44450" y="181737"/>
                </a:lnTo>
                <a:lnTo>
                  <a:pt x="44450" y="188087"/>
                </a:lnTo>
                <a:lnTo>
                  <a:pt x="2348229" y="188087"/>
                </a:lnTo>
                <a:lnTo>
                  <a:pt x="2354579" y="194437"/>
                </a:lnTo>
                <a:lnTo>
                  <a:pt x="2360929" y="194437"/>
                </a:lnTo>
                <a:lnTo>
                  <a:pt x="2360929" y="181737"/>
                </a:lnTo>
                <a:close/>
              </a:path>
              <a:path w="2360929" h="2560320">
                <a:moveTo>
                  <a:pt x="44450" y="181737"/>
                </a:moveTo>
                <a:lnTo>
                  <a:pt x="38100" y="181737"/>
                </a:lnTo>
                <a:lnTo>
                  <a:pt x="44450" y="188087"/>
                </a:lnTo>
                <a:lnTo>
                  <a:pt x="44450" y="181737"/>
                </a:lnTo>
                <a:close/>
              </a:path>
              <a:path w="2360929" h="25603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2360929" h="25603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79565" y="3674490"/>
            <a:ext cx="647700" cy="1647189"/>
          </a:xfrm>
          <a:custGeom>
            <a:avLst/>
            <a:gdLst/>
            <a:ahLst/>
            <a:cxnLst/>
            <a:rect l="l" t="t" r="r" b="b"/>
            <a:pathLst>
              <a:path w="647700" h="1647189">
                <a:moveTo>
                  <a:pt x="44450" y="1238249"/>
                </a:moveTo>
                <a:lnTo>
                  <a:pt x="31750" y="1238249"/>
                </a:lnTo>
                <a:lnTo>
                  <a:pt x="31750" y="1647189"/>
                </a:lnTo>
                <a:lnTo>
                  <a:pt x="647700" y="1647189"/>
                </a:lnTo>
                <a:lnTo>
                  <a:pt x="647700" y="1640839"/>
                </a:lnTo>
                <a:lnTo>
                  <a:pt x="44450" y="1640839"/>
                </a:lnTo>
                <a:lnTo>
                  <a:pt x="38100" y="1634489"/>
                </a:lnTo>
                <a:lnTo>
                  <a:pt x="44450" y="1634489"/>
                </a:lnTo>
                <a:lnTo>
                  <a:pt x="44450" y="1238249"/>
                </a:lnTo>
                <a:close/>
              </a:path>
              <a:path w="647700" h="1647189">
                <a:moveTo>
                  <a:pt x="44450" y="1634489"/>
                </a:moveTo>
                <a:lnTo>
                  <a:pt x="38100" y="1634489"/>
                </a:lnTo>
                <a:lnTo>
                  <a:pt x="44450" y="1640839"/>
                </a:lnTo>
                <a:lnTo>
                  <a:pt x="44450" y="1634489"/>
                </a:lnTo>
                <a:close/>
              </a:path>
              <a:path w="647700" h="1647189">
                <a:moveTo>
                  <a:pt x="635000" y="1634489"/>
                </a:moveTo>
                <a:lnTo>
                  <a:pt x="44450" y="1634489"/>
                </a:lnTo>
                <a:lnTo>
                  <a:pt x="44450" y="1640839"/>
                </a:lnTo>
                <a:lnTo>
                  <a:pt x="635000" y="1640839"/>
                </a:lnTo>
                <a:lnTo>
                  <a:pt x="635000" y="1634489"/>
                </a:lnTo>
                <a:close/>
              </a:path>
              <a:path w="647700" h="1647189">
                <a:moveTo>
                  <a:pt x="635000" y="6349"/>
                </a:moveTo>
                <a:lnTo>
                  <a:pt x="635000" y="1640839"/>
                </a:lnTo>
                <a:lnTo>
                  <a:pt x="641350" y="1634489"/>
                </a:lnTo>
                <a:lnTo>
                  <a:pt x="647700" y="1634489"/>
                </a:lnTo>
                <a:lnTo>
                  <a:pt x="647700" y="12699"/>
                </a:lnTo>
                <a:lnTo>
                  <a:pt x="641350" y="12699"/>
                </a:lnTo>
                <a:lnTo>
                  <a:pt x="635000" y="6349"/>
                </a:lnTo>
                <a:close/>
              </a:path>
              <a:path w="647700" h="1647189">
                <a:moveTo>
                  <a:pt x="647700" y="1634489"/>
                </a:moveTo>
                <a:lnTo>
                  <a:pt x="641350" y="1634489"/>
                </a:lnTo>
                <a:lnTo>
                  <a:pt x="635000" y="1640839"/>
                </a:lnTo>
                <a:lnTo>
                  <a:pt x="647700" y="1640839"/>
                </a:lnTo>
                <a:lnTo>
                  <a:pt x="647700" y="1634489"/>
                </a:lnTo>
                <a:close/>
              </a:path>
              <a:path w="647700" h="1647189">
                <a:moveTo>
                  <a:pt x="38100" y="1174749"/>
                </a:moveTo>
                <a:lnTo>
                  <a:pt x="0" y="1250949"/>
                </a:lnTo>
                <a:lnTo>
                  <a:pt x="31750" y="1250949"/>
                </a:lnTo>
                <a:lnTo>
                  <a:pt x="31750" y="1238249"/>
                </a:lnTo>
                <a:lnTo>
                  <a:pt x="69850" y="1238249"/>
                </a:lnTo>
                <a:lnTo>
                  <a:pt x="38100" y="1174749"/>
                </a:lnTo>
                <a:close/>
              </a:path>
              <a:path w="647700" h="1647189">
                <a:moveTo>
                  <a:pt x="69850" y="1238249"/>
                </a:moveTo>
                <a:lnTo>
                  <a:pt x="44450" y="1238249"/>
                </a:lnTo>
                <a:lnTo>
                  <a:pt x="44450" y="1250949"/>
                </a:lnTo>
                <a:lnTo>
                  <a:pt x="76200" y="1250949"/>
                </a:lnTo>
                <a:lnTo>
                  <a:pt x="69850" y="1238249"/>
                </a:lnTo>
                <a:close/>
              </a:path>
              <a:path w="647700" h="1647189">
                <a:moveTo>
                  <a:pt x="647700" y="0"/>
                </a:moveTo>
                <a:lnTo>
                  <a:pt x="400050" y="0"/>
                </a:lnTo>
                <a:lnTo>
                  <a:pt x="400050" y="12699"/>
                </a:lnTo>
                <a:lnTo>
                  <a:pt x="635000" y="12699"/>
                </a:lnTo>
                <a:lnTo>
                  <a:pt x="635000" y="6349"/>
                </a:lnTo>
                <a:lnTo>
                  <a:pt x="647700" y="6349"/>
                </a:lnTo>
                <a:lnTo>
                  <a:pt x="647700" y="0"/>
                </a:lnTo>
                <a:close/>
              </a:path>
              <a:path w="647700" h="1647189">
                <a:moveTo>
                  <a:pt x="647700" y="6349"/>
                </a:moveTo>
                <a:lnTo>
                  <a:pt x="635000" y="6349"/>
                </a:lnTo>
                <a:lnTo>
                  <a:pt x="641350" y="12699"/>
                </a:lnTo>
                <a:lnTo>
                  <a:pt x="647700" y="12699"/>
                </a:lnTo>
                <a:lnTo>
                  <a:pt x="647700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9316" y="2827401"/>
            <a:ext cx="792480" cy="734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31795" y="3188080"/>
            <a:ext cx="1501140" cy="495300"/>
          </a:xfrm>
          <a:custGeom>
            <a:avLst/>
            <a:gdLst/>
            <a:ahLst/>
            <a:cxnLst/>
            <a:rect l="l" t="t" r="r" b="b"/>
            <a:pathLst>
              <a:path w="1501139" h="495300">
                <a:moveTo>
                  <a:pt x="354456" y="6350"/>
                </a:moveTo>
                <a:lnTo>
                  <a:pt x="354456" y="494792"/>
                </a:lnTo>
                <a:lnTo>
                  <a:pt x="1443863" y="494792"/>
                </a:lnTo>
                <a:lnTo>
                  <a:pt x="1444121" y="488442"/>
                </a:lnTo>
                <a:lnTo>
                  <a:pt x="367156" y="488442"/>
                </a:lnTo>
                <a:lnTo>
                  <a:pt x="360806" y="482092"/>
                </a:lnTo>
                <a:lnTo>
                  <a:pt x="367156" y="482092"/>
                </a:lnTo>
                <a:lnTo>
                  <a:pt x="367156" y="12700"/>
                </a:lnTo>
                <a:lnTo>
                  <a:pt x="360806" y="12700"/>
                </a:lnTo>
                <a:lnTo>
                  <a:pt x="354456" y="6350"/>
                </a:lnTo>
                <a:close/>
              </a:path>
              <a:path w="1501139" h="495300">
                <a:moveTo>
                  <a:pt x="367156" y="482092"/>
                </a:moveTo>
                <a:lnTo>
                  <a:pt x="360806" y="482092"/>
                </a:lnTo>
                <a:lnTo>
                  <a:pt x="367156" y="488442"/>
                </a:lnTo>
                <a:lnTo>
                  <a:pt x="367156" y="482092"/>
                </a:lnTo>
                <a:close/>
              </a:path>
              <a:path w="1501139" h="495300">
                <a:moveTo>
                  <a:pt x="1431665" y="482092"/>
                </a:moveTo>
                <a:lnTo>
                  <a:pt x="367156" y="482092"/>
                </a:lnTo>
                <a:lnTo>
                  <a:pt x="367156" y="488442"/>
                </a:lnTo>
                <a:lnTo>
                  <a:pt x="1444121" y="488442"/>
                </a:lnTo>
                <a:lnTo>
                  <a:pt x="1444131" y="488188"/>
                </a:lnTo>
                <a:lnTo>
                  <a:pt x="1431417" y="488188"/>
                </a:lnTo>
                <a:lnTo>
                  <a:pt x="1431665" y="482092"/>
                </a:lnTo>
                <a:close/>
              </a:path>
              <a:path w="1501139" h="495300">
                <a:moveTo>
                  <a:pt x="1441433" y="242109"/>
                </a:moveTo>
                <a:lnTo>
                  <a:pt x="1431417" y="488188"/>
                </a:lnTo>
                <a:lnTo>
                  <a:pt x="1437767" y="482092"/>
                </a:lnTo>
                <a:lnTo>
                  <a:pt x="1444380" y="482092"/>
                </a:lnTo>
                <a:lnTo>
                  <a:pt x="1453417" y="260210"/>
                </a:lnTo>
                <a:lnTo>
                  <a:pt x="1441433" y="242109"/>
                </a:lnTo>
                <a:close/>
              </a:path>
              <a:path w="1501139" h="495300">
                <a:moveTo>
                  <a:pt x="1444380" y="482092"/>
                </a:moveTo>
                <a:lnTo>
                  <a:pt x="1437767" y="482092"/>
                </a:lnTo>
                <a:lnTo>
                  <a:pt x="1431417" y="488188"/>
                </a:lnTo>
                <a:lnTo>
                  <a:pt x="1444131" y="488188"/>
                </a:lnTo>
                <a:lnTo>
                  <a:pt x="1444380" y="482092"/>
                </a:lnTo>
                <a:close/>
              </a:path>
              <a:path w="1501139" h="495300">
                <a:moveTo>
                  <a:pt x="1481097" y="229235"/>
                </a:moveTo>
                <a:lnTo>
                  <a:pt x="1441958" y="229235"/>
                </a:lnTo>
                <a:lnTo>
                  <a:pt x="1454658" y="229743"/>
                </a:lnTo>
                <a:lnTo>
                  <a:pt x="1453417" y="260210"/>
                </a:lnTo>
                <a:lnTo>
                  <a:pt x="1458721" y="268224"/>
                </a:lnTo>
                <a:lnTo>
                  <a:pt x="1481097" y="229235"/>
                </a:lnTo>
                <a:close/>
              </a:path>
              <a:path w="1501139" h="495300">
                <a:moveTo>
                  <a:pt x="1441958" y="229235"/>
                </a:moveTo>
                <a:lnTo>
                  <a:pt x="1441433" y="242109"/>
                </a:lnTo>
                <a:lnTo>
                  <a:pt x="1453417" y="260210"/>
                </a:lnTo>
                <a:lnTo>
                  <a:pt x="1454658" y="229743"/>
                </a:lnTo>
                <a:lnTo>
                  <a:pt x="1441958" y="229235"/>
                </a:lnTo>
                <a:close/>
              </a:path>
              <a:path w="1501139" h="495300">
                <a:moveTo>
                  <a:pt x="1501140" y="194310"/>
                </a:moveTo>
                <a:lnTo>
                  <a:pt x="1416684" y="204724"/>
                </a:lnTo>
                <a:lnTo>
                  <a:pt x="1441433" y="242109"/>
                </a:lnTo>
                <a:lnTo>
                  <a:pt x="1441958" y="229235"/>
                </a:lnTo>
                <a:lnTo>
                  <a:pt x="1481097" y="229235"/>
                </a:lnTo>
                <a:lnTo>
                  <a:pt x="1501140" y="194310"/>
                </a:lnTo>
                <a:close/>
              </a:path>
              <a:path w="1501139" h="495300">
                <a:moveTo>
                  <a:pt x="367156" y="0"/>
                </a:moveTo>
                <a:lnTo>
                  <a:pt x="0" y="0"/>
                </a:lnTo>
                <a:lnTo>
                  <a:pt x="0" y="12700"/>
                </a:lnTo>
                <a:lnTo>
                  <a:pt x="354456" y="12700"/>
                </a:lnTo>
                <a:lnTo>
                  <a:pt x="354456" y="6350"/>
                </a:lnTo>
                <a:lnTo>
                  <a:pt x="367156" y="6350"/>
                </a:lnTo>
                <a:lnTo>
                  <a:pt x="367156" y="0"/>
                </a:lnTo>
                <a:close/>
              </a:path>
              <a:path w="1501139" h="495300">
                <a:moveTo>
                  <a:pt x="367156" y="6350"/>
                </a:moveTo>
                <a:lnTo>
                  <a:pt x="354456" y="6350"/>
                </a:lnTo>
                <a:lnTo>
                  <a:pt x="360806" y="12700"/>
                </a:lnTo>
                <a:lnTo>
                  <a:pt x="367156" y="12700"/>
                </a:lnTo>
                <a:lnTo>
                  <a:pt x="36715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9841" y="3560826"/>
            <a:ext cx="1833880" cy="1082040"/>
          </a:xfrm>
          <a:custGeom>
            <a:avLst/>
            <a:gdLst/>
            <a:ahLst/>
            <a:cxnLst/>
            <a:rect l="l" t="t" r="r" b="b"/>
            <a:pathLst>
              <a:path w="1833879" h="1082039">
                <a:moveTo>
                  <a:pt x="1789430" y="1005840"/>
                </a:moveTo>
                <a:lnTo>
                  <a:pt x="1757680" y="1005840"/>
                </a:lnTo>
                <a:lnTo>
                  <a:pt x="1795780" y="1082040"/>
                </a:lnTo>
                <a:lnTo>
                  <a:pt x="1827530" y="1018540"/>
                </a:lnTo>
                <a:lnTo>
                  <a:pt x="1789430" y="1018540"/>
                </a:lnTo>
                <a:lnTo>
                  <a:pt x="1789430" y="1005840"/>
                </a:lnTo>
                <a:close/>
              </a:path>
              <a:path w="1833879" h="1082039">
                <a:moveTo>
                  <a:pt x="1789430" y="214630"/>
                </a:moveTo>
                <a:lnTo>
                  <a:pt x="1789430" y="1018540"/>
                </a:lnTo>
                <a:lnTo>
                  <a:pt x="1802130" y="1018540"/>
                </a:lnTo>
                <a:lnTo>
                  <a:pt x="1802130" y="220980"/>
                </a:lnTo>
                <a:lnTo>
                  <a:pt x="1795780" y="220980"/>
                </a:lnTo>
                <a:lnTo>
                  <a:pt x="1789430" y="214630"/>
                </a:lnTo>
                <a:close/>
              </a:path>
              <a:path w="1833879" h="1082039">
                <a:moveTo>
                  <a:pt x="1833880" y="1005840"/>
                </a:moveTo>
                <a:lnTo>
                  <a:pt x="1802130" y="1005840"/>
                </a:lnTo>
                <a:lnTo>
                  <a:pt x="1802130" y="1018540"/>
                </a:lnTo>
                <a:lnTo>
                  <a:pt x="1827530" y="1018540"/>
                </a:lnTo>
                <a:lnTo>
                  <a:pt x="1833880" y="1005840"/>
                </a:lnTo>
                <a:close/>
              </a:path>
              <a:path w="1833879" h="1082039">
                <a:moveTo>
                  <a:pt x="12700" y="0"/>
                </a:moveTo>
                <a:lnTo>
                  <a:pt x="0" y="0"/>
                </a:lnTo>
                <a:lnTo>
                  <a:pt x="0" y="220980"/>
                </a:lnTo>
                <a:lnTo>
                  <a:pt x="1789430" y="220980"/>
                </a:lnTo>
                <a:lnTo>
                  <a:pt x="1789430" y="214630"/>
                </a:lnTo>
                <a:lnTo>
                  <a:pt x="12700" y="214630"/>
                </a:lnTo>
                <a:lnTo>
                  <a:pt x="6350" y="208280"/>
                </a:lnTo>
                <a:lnTo>
                  <a:pt x="12700" y="208280"/>
                </a:lnTo>
                <a:lnTo>
                  <a:pt x="12700" y="0"/>
                </a:lnTo>
                <a:close/>
              </a:path>
              <a:path w="1833879" h="1082039">
                <a:moveTo>
                  <a:pt x="1802130" y="208280"/>
                </a:moveTo>
                <a:lnTo>
                  <a:pt x="12700" y="208280"/>
                </a:lnTo>
                <a:lnTo>
                  <a:pt x="12700" y="214630"/>
                </a:lnTo>
                <a:lnTo>
                  <a:pt x="1789430" y="214630"/>
                </a:lnTo>
                <a:lnTo>
                  <a:pt x="1795780" y="220980"/>
                </a:lnTo>
                <a:lnTo>
                  <a:pt x="1802130" y="220980"/>
                </a:lnTo>
                <a:lnTo>
                  <a:pt x="1802130" y="208280"/>
                </a:lnTo>
                <a:close/>
              </a:path>
              <a:path w="1833879" h="1082039">
                <a:moveTo>
                  <a:pt x="12700" y="208280"/>
                </a:moveTo>
                <a:lnTo>
                  <a:pt x="6350" y="208280"/>
                </a:lnTo>
                <a:lnTo>
                  <a:pt x="12700" y="214630"/>
                </a:lnTo>
                <a:lnTo>
                  <a:pt x="12700" y="208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2410" y="4534915"/>
            <a:ext cx="1797050" cy="1158875"/>
          </a:xfrm>
          <a:custGeom>
            <a:avLst/>
            <a:gdLst/>
            <a:ahLst/>
            <a:cxnLst/>
            <a:rect l="l" t="t" r="r" b="b"/>
            <a:pathLst>
              <a:path w="1797050" h="1158875">
                <a:moveTo>
                  <a:pt x="12700" y="0"/>
                </a:moveTo>
                <a:lnTo>
                  <a:pt x="0" y="0"/>
                </a:lnTo>
                <a:lnTo>
                  <a:pt x="0" y="1158252"/>
                </a:lnTo>
                <a:lnTo>
                  <a:pt x="1797050" y="1158252"/>
                </a:lnTo>
                <a:lnTo>
                  <a:pt x="1797050" y="1151902"/>
                </a:lnTo>
                <a:lnTo>
                  <a:pt x="12700" y="1151902"/>
                </a:lnTo>
                <a:lnTo>
                  <a:pt x="6350" y="1145552"/>
                </a:lnTo>
                <a:lnTo>
                  <a:pt x="12700" y="1145552"/>
                </a:lnTo>
                <a:lnTo>
                  <a:pt x="12700" y="0"/>
                </a:lnTo>
                <a:close/>
              </a:path>
              <a:path w="1797050" h="1158875">
                <a:moveTo>
                  <a:pt x="12700" y="1145552"/>
                </a:moveTo>
                <a:lnTo>
                  <a:pt x="6350" y="1145552"/>
                </a:lnTo>
                <a:lnTo>
                  <a:pt x="12700" y="1151902"/>
                </a:lnTo>
                <a:lnTo>
                  <a:pt x="12700" y="1145552"/>
                </a:lnTo>
                <a:close/>
              </a:path>
              <a:path w="1797050" h="1158875">
                <a:moveTo>
                  <a:pt x="1784350" y="1145552"/>
                </a:moveTo>
                <a:lnTo>
                  <a:pt x="12700" y="1145552"/>
                </a:lnTo>
                <a:lnTo>
                  <a:pt x="12700" y="1151902"/>
                </a:lnTo>
                <a:lnTo>
                  <a:pt x="1784350" y="1151902"/>
                </a:lnTo>
                <a:lnTo>
                  <a:pt x="1784350" y="1145552"/>
                </a:lnTo>
                <a:close/>
              </a:path>
              <a:path w="1797050" h="1158875">
                <a:moveTo>
                  <a:pt x="1784350" y="433069"/>
                </a:moveTo>
                <a:lnTo>
                  <a:pt x="1784350" y="1151902"/>
                </a:lnTo>
                <a:lnTo>
                  <a:pt x="1790700" y="1145552"/>
                </a:lnTo>
                <a:lnTo>
                  <a:pt x="1797050" y="1145552"/>
                </a:lnTo>
                <a:lnTo>
                  <a:pt x="1797050" y="439419"/>
                </a:lnTo>
                <a:lnTo>
                  <a:pt x="1790700" y="439419"/>
                </a:lnTo>
                <a:lnTo>
                  <a:pt x="1784350" y="433069"/>
                </a:lnTo>
                <a:close/>
              </a:path>
              <a:path w="1797050" h="1158875">
                <a:moveTo>
                  <a:pt x="1797050" y="1145552"/>
                </a:moveTo>
                <a:lnTo>
                  <a:pt x="1790700" y="1145552"/>
                </a:lnTo>
                <a:lnTo>
                  <a:pt x="1784350" y="1151902"/>
                </a:lnTo>
                <a:lnTo>
                  <a:pt x="1797050" y="1151902"/>
                </a:lnTo>
                <a:lnTo>
                  <a:pt x="1797050" y="1145552"/>
                </a:lnTo>
                <a:close/>
              </a:path>
              <a:path w="1797050" h="1158875">
                <a:moveTo>
                  <a:pt x="1619250" y="394969"/>
                </a:moveTo>
                <a:lnTo>
                  <a:pt x="1543050" y="433069"/>
                </a:lnTo>
                <a:lnTo>
                  <a:pt x="1619250" y="471169"/>
                </a:lnTo>
                <a:lnTo>
                  <a:pt x="1619250" y="439419"/>
                </a:lnTo>
                <a:lnTo>
                  <a:pt x="1606550" y="439419"/>
                </a:lnTo>
                <a:lnTo>
                  <a:pt x="1606550" y="426719"/>
                </a:lnTo>
                <a:lnTo>
                  <a:pt x="1619250" y="426719"/>
                </a:lnTo>
                <a:lnTo>
                  <a:pt x="1619250" y="394969"/>
                </a:lnTo>
                <a:close/>
              </a:path>
              <a:path w="1797050" h="1158875">
                <a:moveTo>
                  <a:pt x="1619250" y="426719"/>
                </a:moveTo>
                <a:lnTo>
                  <a:pt x="1606550" y="426719"/>
                </a:lnTo>
                <a:lnTo>
                  <a:pt x="1606550" y="439419"/>
                </a:lnTo>
                <a:lnTo>
                  <a:pt x="1619250" y="439419"/>
                </a:lnTo>
                <a:lnTo>
                  <a:pt x="1619250" y="426719"/>
                </a:lnTo>
                <a:close/>
              </a:path>
              <a:path w="1797050" h="1158875">
                <a:moveTo>
                  <a:pt x="1797050" y="426719"/>
                </a:moveTo>
                <a:lnTo>
                  <a:pt x="1619250" y="426719"/>
                </a:lnTo>
                <a:lnTo>
                  <a:pt x="1619250" y="439419"/>
                </a:lnTo>
                <a:lnTo>
                  <a:pt x="1784350" y="439419"/>
                </a:lnTo>
                <a:lnTo>
                  <a:pt x="1784350" y="433069"/>
                </a:lnTo>
                <a:lnTo>
                  <a:pt x="1797050" y="433069"/>
                </a:lnTo>
                <a:lnTo>
                  <a:pt x="1797050" y="426719"/>
                </a:lnTo>
                <a:close/>
              </a:path>
              <a:path w="1797050" h="1158875">
                <a:moveTo>
                  <a:pt x="1797050" y="433069"/>
                </a:moveTo>
                <a:lnTo>
                  <a:pt x="1784350" y="433069"/>
                </a:lnTo>
                <a:lnTo>
                  <a:pt x="1790700" y="439419"/>
                </a:lnTo>
                <a:lnTo>
                  <a:pt x="1797050" y="439419"/>
                </a:lnTo>
                <a:lnTo>
                  <a:pt x="1797050" y="433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13171" y="4167885"/>
            <a:ext cx="497840" cy="294640"/>
          </a:xfrm>
          <a:custGeom>
            <a:avLst/>
            <a:gdLst/>
            <a:ahLst/>
            <a:cxnLst/>
            <a:rect l="l" t="t" r="r" b="b"/>
            <a:pathLst>
              <a:path w="497839" h="294639">
                <a:moveTo>
                  <a:pt x="76200" y="218439"/>
                </a:moveTo>
                <a:lnTo>
                  <a:pt x="0" y="256539"/>
                </a:lnTo>
                <a:lnTo>
                  <a:pt x="76200" y="294639"/>
                </a:lnTo>
                <a:lnTo>
                  <a:pt x="76200" y="262889"/>
                </a:lnTo>
                <a:lnTo>
                  <a:pt x="63500" y="262889"/>
                </a:lnTo>
                <a:lnTo>
                  <a:pt x="63500" y="250189"/>
                </a:lnTo>
                <a:lnTo>
                  <a:pt x="76200" y="250189"/>
                </a:lnTo>
                <a:lnTo>
                  <a:pt x="76200" y="218439"/>
                </a:lnTo>
                <a:close/>
              </a:path>
              <a:path w="497839" h="294639">
                <a:moveTo>
                  <a:pt x="76200" y="250189"/>
                </a:moveTo>
                <a:lnTo>
                  <a:pt x="63500" y="250189"/>
                </a:lnTo>
                <a:lnTo>
                  <a:pt x="63500" y="262889"/>
                </a:lnTo>
                <a:lnTo>
                  <a:pt x="76200" y="262889"/>
                </a:lnTo>
                <a:lnTo>
                  <a:pt x="76200" y="250189"/>
                </a:lnTo>
                <a:close/>
              </a:path>
              <a:path w="497839" h="294639">
                <a:moveTo>
                  <a:pt x="477646" y="250189"/>
                </a:moveTo>
                <a:lnTo>
                  <a:pt x="76200" y="250189"/>
                </a:lnTo>
                <a:lnTo>
                  <a:pt x="76200" y="262889"/>
                </a:lnTo>
                <a:lnTo>
                  <a:pt x="490346" y="262889"/>
                </a:lnTo>
                <a:lnTo>
                  <a:pt x="490346" y="256539"/>
                </a:lnTo>
                <a:lnTo>
                  <a:pt x="477646" y="256539"/>
                </a:lnTo>
                <a:lnTo>
                  <a:pt x="477646" y="250189"/>
                </a:lnTo>
                <a:close/>
              </a:path>
              <a:path w="497839" h="294639">
                <a:moveTo>
                  <a:pt x="485139" y="2539"/>
                </a:moveTo>
                <a:lnTo>
                  <a:pt x="477646" y="2539"/>
                </a:lnTo>
                <a:lnTo>
                  <a:pt x="477646" y="256539"/>
                </a:lnTo>
                <a:lnTo>
                  <a:pt x="483996" y="250189"/>
                </a:lnTo>
                <a:lnTo>
                  <a:pt x="490346" y="250189"/>
                </a:lnTo>
                <a:lnTo>
                  <a:pt x="490346" y="15239"/>
                </a:lnTo>
                <a:lnTo>
                  <a:pt x="483996" y="15239"/>
                </a:lnTo>
                <a:lnTo>
                  <a:pt x="490346" y="8889"/>
                </a:lnTo>
                <a:lnTo>
                  <a:pt x="485139" y="8889"/>
                </a:lnTo>
                <a:lnTo>
                  <a:pt x="485139" y="2539"/>
                </a:lnTo>
                <a:close/>
              </a:path>
              <a:path w="497839" h="294639">
                <a:moveTo>
                  <a:pt x="490346" y="250189"/>
                </a:moveTo>
                <a:lnTo>
                  <a:pt x="483996" y="250189"/>
                </a:lnTo>
                <a:lnTo>
                  <a:pt x="477646" y="256539"/>
                </a:lnTo>
                <a:lnTo>
                  <a:pt x="490346" y="256539"/>
                </a:lnTo>
                <a:lnTo>
                  <a:pt x="490346" y="250189"/>
                </a:lnTo>
                <a:close/>
              </a:path>
              <a:path w="497839" h="294639">
                <a:moveTo>
                  <a:pt x="490346" y="8889"/>
                </a:moveTo>
                <a:lnTo>
                  <a:pt x="483996" y="15239"/>
                </a:lnTo>
                <a:lnTo>
                  <a:pt x="490346" y="15239"/>
                </a:lnTo>
                <a:lnTo>
                  <a:pt x="490346" y="8889"/>
                </a:lnTo>
                <a:close/>
              </a:path>
              <a:path w="497839" h="294639">
                <a:moveTo>
                  <a:pt x="497839" y="2539"/>
                </a:moveTo>
                <a:lnTo>
                  <a:pt x="491489" y="2539"/>
                </a:lnTo>
                <a:lnTo>
                  <a:pt x="485139" y="8889"/>
                </a:lnTo>
                <a:lnTo>
                  <a:pt x="490346" y="8889"/>
                </a:lnTo>
                <a:lnTo>
                  <a:pt x="490346" y="15239"/>
                </a:lnTo>
                <a:lnTo>
                  <a:pt x="497839" y="15239"/>
                </a:lnTo>
                <a:lnTo>
                  <a:pt x="497839" y="2539"/>
                </a:lnTo>
                <a:close/>
              </a:path>
              <a:path w="497839" h="294639">
                <a:moveTo>
                  <a:pt x="497839" y="0"/>
                </a:moveTo>
                <a:lnTo>
                  <a:pt x="485139" y="0"/>
                </a:lnTo>
                <a:lnTo>
                  <a:pt x="485139" y="8889"/>
                </a:lnTo>
                <a:lnTo>
                  <a:pt x="491489" y="2539"/>
                </a:lnTo>
                <a:lnTo>
                  <a:pt x="497839" y="2539"/>
                </a:lnTo>
                <a:lnTo>
                  <a:pt x="497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10783" y="3650996"/>
            <a:ext cx="170815" cy="1205865"/>
          </a:xfrm>
          <a:custGeom>
            <a:avLst/>
            <a:gdLst/>
            <a:ahLst/>
            <a:cxnLst/>
            <a:rect l="l" t="t" r="r" b="b"/>
            <a:pathLst>
              <a:path w="170814" h="1205864">
                <a:moveTo>
                  <a:pt x="126097" y="1130877"/>
                </a:moveTo>
                <a:lnTo>
                  <a:pt x="94614" y="1134364"/>
                </a:lnTo>
                <a:lnTo>
                  <a:pt x="140842" y="1205864"/>
                </a:lnTo>
                <a:lnTo>
                  <a:pt x="163842" y="1143508"/>
                </a:lnTo>
                <a:lnTo>
                  <a:pt x="127507" y="1143508"/>
                </a:lnTo>
                <a:lnTo>
                  <a:pt x="126097" y="1130877"/>
                </a:lnTo>
                <a:close/>
              </a:path>
              <a:path w="170814" h="1205864">
                <a:moveTo>
                  <a:pt x="138795" y="1129471"/>
                </a:moveTo>
                <a:lnTo>
                  <a:pt x="126097" y="1130877"/>
                </a:lnTo>
                <a:lnTo>
                  <a:pt x="127507" y="1143508"/>
                </a:lnTo>
                <a:lnTo>
                  <a:pt x="140207" y="1142110"/>
                </a:lnTo>
                <a:lnTo>
                  <a:pt x="138795" y="1129471"/>
                </a:lnTo>
                <a:close/>
              </a:path>
              <a:path w="170814" h="1205864">
                <a:moveTo>
                  <a:pt x="170306" y="1125981"/>
                </a:moveTo>
                <a:lnTo>
                  <a:pt x="138795" y="1129471"/>
                </a:lnTo>
                <a:lnTo>
                  <a:pt x="140207" y="1142110"/>
                </a:lnTo>
                <a:lnTo>
                  <a:pt x="127507" y="1143508"/>
                </a:lnTo>
                <a:lnTo>
                  <a:pt x="163842" y="1143508"/>
                </a:lnTo>
                <a:lnTo>
                  <a:pt x="170306" y="1125981"/>
                </a:lnTo>
                <a:close/>
              </a:path>
              <a:path w="170814" h="1205864">
                <a:moveTo>
                  <a:pt x="12572" y="0"/>
                </a:moveTo>
                <a:lnTo>
                  <a:pt x="0" y="1396"/>
                </a:lnTo>
                <a:lnTo>
                  <a:pt x="126097" y="1130877"/>
                </a:lnTo>
                <a:lnTo>
                  <a:pt x="138795" y="1129471"/>
                </a:lnTo>
                <a:lnTo>
                  <a:pt x="12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1066" y="5114290"/>
            <a:ext cx="1418590" cy="500380"/>
          </a:xfrm>
          <a:custGeom>
            <a:avLst/>
            <a:gdLst/>
            <a:ahLst/>
            <a:cxnLst/>
            <a:rect l="l" t="t" r="r" b="b"/>
            <a:pathLst>
              <a:path w="1418589" h="500379">
                <a:moveTo>
                  <a:pt x="473329" y="31750"/>
                </a:moveTo>
                <a:lnTo>
                  <a:pt x="0" y="31750"/>
                </a:lnTo>
                <a:lnTo>
                  <a:pt x="0" y="499897"/>
                </a:lnTo>
                <a:lnTo>
                  <a:pt x="1418589" y="499897"/>
                </a:lnTo>
                <a:lnTo>
                  <a:pt x="1418589" y="493547"/>
                </a:lnTo>
                <a:lnTo>
                  <a:pt x="12700" y="493547"/>
                </a:lnTo>
                <a:lnTo>
                  <a:pt x="6350" y="487197"/>
                </a:lnTo>
                <a:lnTo>
                  <a:pt x="12700" y="487197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473329" y="38100"/>
                </a:lnTo>
                <a:lnTo>
                  <a:pt x="473329" y="31750"/>
                </a:lnTo>
                <a:close/>
              </a:path>
              <a:path w="1418589" h="500379">
                <a:moveTo>
                  <a:pt x="12700" y="487197"/>
                </a:moveTo>
                <a:lnTo>
                  <a:pt x="6350" y="487197"/>
                </a:lnTo>
                <a:lnTo>
                  <a:pt x="12700" y="493547"/>
                </a:lnTo>
                <a:lnTo>
                  <a:pt x="12700" y="487197"/>
                </a:lnTo>
                <a:close/>
              </a:path>
              <a:path w="1418589" h="500379">
                <a:moveTo>
                  <a:pt x="1405889" y="487197"/>
                </a:moveTo>
                <a:lnTo>
                  <a:pt x="12700" y="487197"/>
                </a:lnTo>
                <a:lnTo>
                  <a:pt x="12700" y="493547"/>
                </a:lnTo>
                <a:lnTo>
                  <a:pt x="1405889" y="493547"/>
                </a:lnTo>
                <a:lnTo>
                  <a:pt x="1405889" y="487197"/>
                </a:lnTo>
                <a:close/>
              </a:path>
              <a:path w="1418589" h="500379">
                <a:moveTo>
                  <a:pt x="1418589" y="395351"/>
                </a:moveTo>
                <a:lnTo>
                  <a:pt x="1405889" y="395351"/>
                </a:lnTo>
                <a:lnTo>
                  <a:pt x="1405889" y="493547"/>
                </a:lnTo>
                <a:lnTo>
                  <a:pt x="1412239" y="487197"/>
                </a:lnTo>
                <a:lnTo>
                  <a:pt x="1418589" y="487197"/>
                </a:lnTo>
                <a:lnTo>
                  <a:pt x="1418589" y="395351"/>
                </a:lnTo>
                <a:close/>
              </a:path>
              <a:path w="1418589" h="500379">
                <a:moveTo>
                  <a:pt x="1418589" y="487197"/>
                </a:moveTo>
                <a:lnTo>
                  <a:pt x="1412239" y="487197"/>
                </a:lnTo>
                <a:lnTo>
                  <a:pt x="1405889" y="493547"/>
                </a:lnTo>
                <a:lnTo>
                  <a:pt x="1418589" y="493547"/>
                </a:lnTo>
                <a:lnTo>
                  <a:pt x="1418589" y="487197"/>
                </a:lnTo>
                <a:close/>
              </a:path>
              <a:path w="1418589" h="500379">
                <a:moveTo>
                  <a:pt x="473329" y="0"/>
                </a:moveTo>
                <a:lnTo>
                  <a:pt x="473329" y="76200"/>
                </a:lnTo>
                <a:lnTo>
                  <a:pt x="536829" y="44450"/>
                </a:lnTo>
                <a:lnTo>
                  <a:pt x="486029" y="44450"/>
                </a:lnTo>
                <a:lnTo>
                  <a:pt x="486029" y="31750"/>
                </a:lnTo>
                <a:lnTo>
                  <a:pt x="536829" y="31750"/>
                </a:lnTo>
                <a:lnTo>
                  <a:pt x="473329" y="0"/>
                </a:lnTo>
                <a:close/>
              </a:path>
              <a:path w="1418589" h="500379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418589" h="500379">
                <a:moveTo>
                  <a:pt x="473329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473329" y="44450"/>
                </a:lnTo>
                <a:lnTo>
                  <a:pt x="473329" y="38100"/>
                </a:lnTo>
                <a:close/>
              </a:path>
              <a:path w="1418589" h="500379">
                <a:moveTo>
                  <a:pt x="536829" y="31750"/>
                </a:moveTo>
                <a:lnTo>
                  <a:pt x="486029" y="31750"/>
                </a:lnTo>
                <a:lnTo>
                  <a:pt x="486029" y="44450"/>
                </a:lnTo>
                <a:lnTo>
                  <a:pt x="536829" y="44450"/>
                </a:lnTo>
                <a:lnTo>
                  <a:pt x="549529" y="38100"/>
                </a:lnTo>
                <a:lnTo>
                  <a:pt x="53682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49522" y="4726990"/>
            <a:ext cx="230403" cy="172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1846" y="4911420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7716" y="5200192"/>
            <a:ext cx="173964" cy="132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6803" y="5832411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84672" y="6129311"/>
            <a:ext cx="173964" cy="132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1488" y="3066592"/>
            <a:ext cx="230403" cy="172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5996" y="3051632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4971" y="3126663"/>
            <a:ext cx="173964" cy="132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03546" y="2522677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79416" y="2795828"/>
            <a:ext cx="173964" cy="132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36997" y="2254961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12995" y="2528112"/>
            <a:ext cx="173964" cy="132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25363" y="4243527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1233" y="4516678"/>
            <a:ext cx="173964" cy="132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17947" y="3554679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35626" y="3990035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98671" y="3147263"/>
            <a:ext cx="125801" cy="240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48276" y="4173804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71210" y="4556836"/>
            <a:ext cx="125801" cy="240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33185" y="5266639"/>
            <a:ext cx="125801" cy="240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16803" y="4243527"/>
            <a:ext cx="125801" cy="240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9831" y="964676"/>
            <a:ext cx="8743188" cy="178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4"/>
          <p:cNvSpPr/>
          <p:nvPr/>
        </p:nvSpPr>
        <p:spPr>
          <a:xfrm>
            <a:off x="7575487" y="228600"/>
            <a:ext cx="1339913" cy="4798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7620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object 14"/>
          <p:cNvSpPr/>
          <p:nvPr/>
        </p:nvSpPr>
        <p:spPr>
          <a:xfrm>
            <a:off x="7727887" y="381000"/>
            <a:ext cx="1339913" cy="4798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9144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x\Desktop\Gal ostricoltura\60730207_10216617661785456_8677035120013606912_o.jp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5562600" y="4267200"/>
            <a:ext cx="22860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8946" y="1433840"/>
          <a:ext cx="8832210" cy="342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569"/>
                <a:gridCol w="594994"/>
                <a:gridCol w="622935"/>
                <a:gridCol w="622935"/>
                <a:gridCol w="622935"/>
                <a:gridCol w="622935"/>
                <a:gridCol w="594995"/>
                <a:gridCol w="594995"/>
                <a:gridCol w="622935"/>
                <a:gridCol w="557529"/>
                <a:gridCol w="594995"/>
                <a:gridCol w="622934"/>
                <a:gridCol w="557529"/>
                <a:gridCol w="594995"/>
              </a:tblGrid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Regione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2007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2008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2009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2011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2013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160"/>
                        </a:lnSpc>
                        <a:spcBef>
                          <a:spcPts val="425"/>
                        </a:spcBef>
                      </a:pP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spc="-65" dirty="0">
                          <a:latin typeface="Arial"/>
                          <a:cs typeface="Arial"/>
                        </a:rPr>
                        <a:t>Emilia-Romagna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20.013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34.085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35.045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35.753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32.878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34.463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35.556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36.670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36.857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40.654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41.897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35.940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35.009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Veneto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21.612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70.178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55.196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61.886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29.684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26.955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28.623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27.152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26.043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26.661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25.880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29.192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29.686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Puglia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10.832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9.193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9.996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11.122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11.779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9.654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12.800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13.100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9.082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11.643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10.605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8.438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10.137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Friuli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V.G.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2.890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4.298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4.068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3.917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9.797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6.921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3.333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4.573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3.220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3.065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3.843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7.447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6.075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75" dirty="0">
                          <a:latin typeface="Arial"/>
                          <a:cs typeface="Arial"/>
                        </a:rPr>
                        <a:t>Sardegna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5.423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9.708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8.896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7.698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7.557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5.079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5.193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10.561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3.738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4.198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Liguria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2.428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2.028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2.521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1.966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1.854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2.184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1.234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2.511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2.713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2.700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65" dirty="0">
                          <a:latin typeface="Arial"/>
                          <a:cs typeface="Arial"/>
                        </a:rPr>
                        <a:t>Campania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Marche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1.570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3.993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3.266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3.507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3.517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3.904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4.147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3.478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2.113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1.860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Abruzzo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1.246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1.182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1.366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1.543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1.343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Molise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2.510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1.212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Sicilia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1.305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1.405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2.554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2.867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2.079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75" dirty="0">
                          <a:latin typeface="Arial"/>
                          <a:cs typeface="Arial"/>
                        </a:rPr>
                        <a:t>Lazio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1.695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698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1.104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247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1.062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Calabria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5"/>
                        </a:lnSpc>
                        <a:spcBef>
                          <a:spcPts val="4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spc="-80" dirty="0">
                          <a:latin typeface="Arial"/>
                          <a:cs typeface="Arial"/>
                        </a:rPr>
                        <a:t>Toscana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11430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totale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69.687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137.8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123.7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131.7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104.9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95.833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99.300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112.0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91.571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97.197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100.3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92.232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Bef>
                          <a:spcPts val="434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93.253</a:t>
                      </a: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  <p:sp>
        <p:nvSpPr>
          <p:cNvPr id="10" name="object 67"/>
          <p:cNvSpPr/>
          <p:nvPr/>
        </p:nvSpPr>
        <p:spPr>
          <a:xfrm>
            <a:off x="179831" y="964676"/>
            <a:ext cx="874318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ttangolo arrotondato 13"/>
          <p:cNvSpPr/>
          <p:nvPr/>
        </p:nvSpPr>
        <p:spPr>
          <a:xfrm>
            <a:off x="142844" y="2071678"/>
            <a:ext cx="885831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817350" y="571480"/>
            <a:ext cx="511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spc="-80" dirty="0" smtClean="0">
                <a:solidFill>
                  <a:srgbClr val="FFCC00"/>
                </a:solidFill>
              </a:rPr>
              <a:t>PRODUZIONE </a:t>
            </a:r>
            <a:r>
              <a:rPr lang="it-IT" sz="2400" b="1" spc="-105" dirty="0" smtClean="0">
                <a:solidFill>
                  <a:srgbClr val="FFCC00"/>
                </a:solidFill>
              </a:rPr>
              <a:t>NAZIONALE </a:t>
            </a:r>
            <a:r>
              <a:rPr lang="it-IT" sz="2400" b="1" spc="-30" dirty="0" err="1" smtClean="0">
                <a:solidFill>
                  <a:srgbClr val="FFCC00"/>
                </a:solidFill>
              </a:rPr>
              <a:t>DI</a:t>
            </a:r>
            <a:r>
              <a:rPr lang="it-IT" sz="2400" b="1" spc="-30" dirty="0" smtClean="0">
                <a:solidFill>
                  <a:srgbClr val="FFCC00"/>
                </a:solidFill>
              </a:rPr>
              <a:t> </a:t>
            </a:r>
            <a:r>
              <a:rPr lang="it-IT" sz="2400" b="1" spc="-75" dirty="0" smtClean="0">
                <a:solidFill>
                  <a:srgbClr val="FFCC00"/>
                </a:solidFill>
              </a:rPr>
              <a:t>MOLLUSCHI </a:t>
            </a:r>
            <a:endParaRPr lang="it-IT" sz="2400" b="1" dirty="0">
              <a:solidFill>
                <a:srgbClr val="FFCC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596041" y="5786454"/>
            <a:ext cx="35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pc="-35" dirty="0" smtClean="0">
                <a:solidFill>
                  <a:schemeClr val="bg1">
                    <a:lumMod val="65000"/>
                  </a:schemeClr>
                </a:solidFill>
              </a:rPr>
              <a:t>(valori </a:t>
            </a:r>
            <a:r>
              <a:rPr lang="it-IT" spc="-15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it-IT" spc="-175" dirty="0" smtClean="0">
                <a:solidFill>
                  <a:schemeClr val="bg1">
                    <a:lumMod val="65000"/>
                  </a:schemeClr>
                </a:solidFill>
              </a:rPr>
              <a:t>T </a:t>
            </a:r>
            <a:r>
              <a:rPr lang="it-IT" spc="-40" dirty="0" smtClean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it-IT" spc="-20" dirty="0" smtClean="0">
                <a:solidFill>
                  <a:schemeClr val="bg1">
                    <a:lumMod val="65000"/>
                  </a:schemeClr>
                </a:solidFill>
              </a:rPr>
              <a:t>fonte:</a:t>
            </a:r>
            <a:r>
              <a:rPr lang="it-IT" spc="-21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pc="-85" dirty="0" err="1" smtClean="0">
                <a:solidFill>
                  <a:schemeClr val="bg1">
                    <a:lumMod val="65000"/>
                  </a:schemeClr>
                </a:solidFill>
              </a:rPr>
              <a:t>MIPAAF-Unimar</a:t>
            </a:r>
            <a:r>
              <a:rPr lang="it-IT" spc="-85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7575487" y="228600"/>
            <a:ext cx="1339913" cy="479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7620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471" y="1500175"/>
          <a:ext cx="7500992" cy="492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7720"/>
                <a:gridCol w="685056"/>
                <a:gridCol w="1679517"/>
                <a:gridCol w="1009518"/>
                <a:gridCol w="1589181"/>
              </a:tblGrid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25"/>
                        </a:lnSpc>
                      </a:pP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Mitili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6570">
                        <a:lnSpc>
                          <a:spcPts val="2325"/>
                        </a:lnSpc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IMPIANTI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2325"/>
                        </a:lnSpc>
                      </a:pPr>
                      <a:r>
                        <a:rPr sz="20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325"/>
                        </a:lnSpc>
                      </a:pPr>
                      <a:r>
                        <a:rPr sz="2000" spc="-140" dirty="0">
                          <a:latin typeface="Arial"/>
                          <a:cs typeface="Arial"/>
                        </a:rPr>
                        <a:t>N°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325"/>
                        </a:lnSpc>
                      </a:pPr>
                      <a:r>
                        <a:rPr sz="2000" spc="-35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nazionale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2325"/>
                        </a:lnSpc>
                      </a:pPr>
                      <a:r>
                        <a:rPr sz="2000" spc="-35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95" dirty="0">
                          <a:latin typeface="Arial"/>
                          <a:cs typeface="Arial"/>
                        </a:rPr>
                        <a:t>nazionale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25"/>
                        </a:lnSpc>
                      </a:pP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Emilia</a:t>
                      </a:r>
                      <a:r>
                        <a:rPr sz="2000" b="1" spc="-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Romagna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.6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34%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25"/>
                        </a:lnSpc>
                      </a:pP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Veneto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.0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87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2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Puglia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24%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10.000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Friuli </a:t>
                      </a: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Venezia</a:t>
                      </a:r>
                      <a:r>
                        <a:rPr sz="2000" b="1" spc="-2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Giulia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5.021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Sardegna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4.100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Liguria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2.682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Campania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15%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2.000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Marche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1.860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0"/>
                        </a:lnSpc>
                      </a:pP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Abruzzo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547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7989">
                <a:tc>
                  <a:txBody>
                    <a:bodyPr/>
                    <a:lstStyle/>
                    <a:p>
                      <a:pPr marL="12700">
                        <a:lnSpc>
                          <a:spcPts val="2335"/>
                        </a:lnSpc>
                      </a:pPr>
                      <a:r>
                        <a:rPr sz="20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Molise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5"/>
                        </a:lnSpc>
                      </a:pP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Sicilia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288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5"/>
                        </a:lnSpc>
                      </a:pPr>
                      <a:r>
                        <a:rPr sz="20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Lazio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190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8660">
                <a:tc>
                  <a:txBody>
                    <a:bodyPr/>
                    <a:lstStyle/>
                    <a:p>
                      <a:pPr marL="12700">
                        <a:lnSpc>
                          <a:spcPts val="2335"/>
                        </a:lnSpc>
                      </a:pPr>
                      <a:r>
                        <a:rPr sz="2000" b="1" spc="-2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245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.8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3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100%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10" name="object 67"/>
          <p:cNvSpPr/>
          <p:nvPr/>
        </p:nvSpPr>
        <p:spPr>
          <a:xfrm>
            <a:off x="214282" y="1000108"/>
            <a:ext cx="874318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32" y="381000"/>
            <a:ext cx="5257768" cy="7805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434"/>
              </a:spcBef>
            </a:pPr>
            <a:r>
              <a:rPr lang="it-IT" sz="2000" b="1" spc="-130" dirty="0" smtClean="0">
                <a:solidFill>
                  <a:srgbClr val="FFCC00"/>
                </a:solidFill>
              </a:rPr>
              <a:t>PRODUZIONE </a:t>
            </a:r>
            <a:r>
              <a:rPr lang="it-IT" sz="2000" b="1" spc="-125" dirty="0" smtClean="0">
                <a:solidFill>
                  <a:srgbClr val="FFCC00"/>
                </a:solidFill>
              </a:rPr>
              <a:t>NAZIONALE </a:t>
            </a:r>
            <a:r>
              <a:rPr lang="it-IT" sz="2000" b="1" spc="-40" dirty="0" err="1" smtClean="0">
                <a:solidFill>
                  <a:srgbClr val="FFCC00"/>
                </a:solidFill>
              </a:rPr>
              <a:t>DI</a:t>
            </a:r>
            <a:r>
              <a:rPr lang="it-IT" sz="2000" b="1" spc="-40" dirty="0" smtClean="0">
                <a:solidFill>
                  <a:srgbClr val="FFCC00"/>
                </a:solidFill>
              </a:rPr>
              <a:t> </a:t>
            </a:r>
            <a:r>
              <a:rPr lang="it-IT" sz="2000" b="1" spc="20" dirty="0" smtClean="0">
                <a:solidFill>
                  <a:srgbClr val="FFCC00"/>
                </a:solidFill>
              </a:rPr>
              <a:t>MITILI </a:t>
            </a:r>
            <a:r>
              <a:rPr lang="it-IT" sz="2000" b="1" spc="-465" dirty="0" smtClean="0">
                <a:solidFill>
                  <a:srgbClr val="FFCC00"/>
                </a:solidFill>
              </a:rPr>
              <a:t/>
            </a:r>
            <a:br>
              <a:rPr lang="it-IT" sz="2000" b="1" spc="-465" dirty="0" smtClean="0">
                <a:solidFill>
                  <a:srgbClr val="FFCC00"/>
                </a:solidFill>
              </a:rPr>
            </a:br>
            <a:r>
              <a:rPr lang="it-IT" sz="1600" b="1" spc="-25" dirty="0" smtClean="0">
                <a:solidFill>
                  <a:srgbClr val="FFCC00"/>
                </a:solidFill>
              </a:rPr>
              <a:t>(FONTE: </a:t>
            </a:r>
            <a:r>
              <a:rPr lang="it-IT" sz="1600" b="1" spc="-60" dirty="0" smtClean="0">
                <a:solidFill>
                  <a:srgbClr val="FFCC00"/>
                </a:solidFill>
              </a:rPr>
              <a:t>ELABORAZIONE </a:t>
            </a:r>
            <a:r>
              <a:rPr lang="it-IT" sz="1600" b="1" spc="-100" dirty="0" smtClean="0">
                <a:solidFill>
                  <a:srgbClr val="FFCC00"/>
                </a:solidFill>
              </a:rPr>
              <a:t>SU </a:t>
            </a:r>
            <a:r>
              <a:rPr lang="it-IT" sz="1600" b="1" spc="-20" dirty="0" smtClean="0">
                <a:solidFill>
                  <a:srgbClr val="FFCC00"/>
                </a:solidFill>
              </a:rPr>
              <a:t>DATI </a:t>
            </a:r>
            <a:r>
              <a:rPr lang="it-IT" sz="1600" b="1" spc="-100" dirty="0" smtClean="0">
                <a:solidFill>
                  <a:srgbClr val="FFCC00"/>
                </a:solidFill>
              </a:rPr>
              <a:t>MIPAAF-AMA)</a:t>
            </a:r>
            <a:endParaRPr lang="it-IT" sz="1600" b="1" dirty="0">
              <a:solidFill>
                <a:srgbClr val="FFCC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71406" y="2714620"/>
            <a:ext cx="8429684" cy="500066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14"/>
          <p:cNvSpPr/>
          <p:nvPr/>
        </p:nvSpPr>
        <p:spPr>
          <a:xfrm>
            <a:off x="7575487" y="228600"/>
            <a:ext cx="1339913" cy="479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7620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7503" y="2600198"/>
            <a:ext cx="7004304" cy="290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28941" y="4831969"/>
            <a:ext cx="673735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5080" indent="200025">
              <a:lnSpc>
                <a:spcPct val="145800"/>
              </a:lnSpc>
              <a:spcBef>
                <a:spcPts val="100"/>
              </a:spcBef>
            </a:pPr>
            <a:r>
              <a:rPr sz="900" spc="20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spc="3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spc="2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i  </a:t>
            </a:r>
            <a:r>
              <a:rPr sz="900" spc="-35" dirty="0">
                <a:solidFill>
                  <a:srgbClr val="585858"/>
                </a:solidFill>
                <a:latin typeface="Arial"/>
                <a:cs typeface="Arial"/>
              </a:rPr>
              <a:t>von</a:t>
            </a:r>
            <a:r>
              <a:rPr sz="900" spc="-85" dirty="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sz="900" spc="-3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900" spc="-60" dirty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sz="900" spc="-280" dirty="0">
                <a:solidFill>
                  <a:srgbClr val="585858"/>
                </a:solidFill>
                <a:latin typeface="Arial"/>
                <a:cs typeface="Arial"/>
              </a:rPr>
              <a:t>…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spc="-30" dirty="0">
                <a:solidFill>
                  <a:srgbClr val="585858"/>
                </a:solidFill>
                <a:latin typeface="Arial"/>
                <a:cs typeface="Arial"/>
              </a:rPr>
              <a:t>ostriche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078" y="5394197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430" y="5114290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10000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430" y="4834254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20000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4380" y="3196082"/>
          <a:ext cx="6673209" cy="151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20"/>
                <a:gridCol w="477520"/>
                <a:gridCol w="487679"/>
                <a:gridCol w="487680"/>
                <a:gridCol w="487680"/>
                <a:gridCol w="487680"/>
                <a:gridCol w="487679"/>
                <a:gridCol w="975360"/>
                <a:gridCol w="487679"/>
                <a:gridCol w="487679"/>
                <a:gridCol w="487679"/>
                <a:gridCol w="487679"/>
                <a:gridCol w="391795"/>
              </a:tblGrid>
              <a:tr h="196850">
                <a:tc>
                  <a:txBody>
                    <a:bodyPr/>
                    <a:lstStyle/>
                    <a:p>
                      <a:pPr marL="31750">
                        <a:lnSpc>
                          <a:spcPts val="855"/>
                        </a:lnSpc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80000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70000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60000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50000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40000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6850">
                <a:tc>
                  <a:txBody>
                    <a:bodyPr/>
                    <a:lstStyle/>
                    <a:p>
                      <a:pPr marL="31750">
                        <a:lnSpc>
                          <a:spcPts val="1025"/>
                        </a:lnSpc>
                        <a:spcBef>
                          <a:spcPts val="42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30000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099210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2004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6864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4545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2006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1970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2007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651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2008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6950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4629" y="5537403"/>
            <a:ext cx="744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745" algn="l"/>
              </a:tabLst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</a:t>
            </a:r>
            <a:r>
              <a:rPr sz="900" spc="-4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9735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2012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7415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2013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5096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2521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0202" y="5537403"/>
            <a:ext cx="257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97223" y="64458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0" y="62779"/>
                </a:moveTo>
                <a:lnTo>
                  <a:pt x="62779" y="62779"/>
                </a:lnTo>
                <a:lnTo>
                  <a:pt x="62779" y="0"/>
                </a:lnTo>
                <a:lnTo>
                  <a:pt x="0" y="0"/>
                </a:lnTo>
                <a:lnTo>
                  <a:pt x="0" y="6277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74440" y="6383832"/>
            <a:ext cx="3994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900" spc="-10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900" spc="3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spc="25" dirty="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sz="900" spc="-55" dirty="0">
                <a:solidFill>
                  <a:srgbClr val="585858"/>
                </a:solidFill>
                <a:latin typeface="Arial"/>
                <a:cs typeface="Arial"/>
              </a:rPr>
              <a:t>he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80661" y="64458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0" y="62779"/>
                </a:moveTo>
                <a:lnTo>
                  <a:pt x="62779" y="62779"/>
                </a:lnTo>
                <a:lnTo>
                  <a:pt x="62779" y="0"/>
                </a:lnTo>
                <a:lnTo>
                  <a:pt x="0" y="0"/>
                </a:lnTo>
                <a:lnTo>
                  <a:pt x="0" y="6277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58132" y="6383832"/>
            <a:ext cx="6959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585858"/>
                </a:solidFill>
                <a:latin typeface="Arial"/>
                <a:cs typeface="Arial"/>
              </a:rPr>
              <a:t>vongole</a:t>
            </a:r>
            <a:r>
              <a:rPr sz="9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585858"/>
                </a:solidFill>
                <a:latin typeface="Arial"/>
                <a:cs typeface="Arial"/>
              </a:rPr>
              <a:t>veraci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62169" y="64458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0" y="62779"/>
                </a:moveTo>
                <a:lnTo>
                  <a:pt x="62779" y="62779"/>
                </a:lnTo>
                <a:lnTo>
                  <a:pt x="62779" y="0"/>
                </a:lnTo>
                <a:lnTo>
                  <a:pt x="0" y="0"/>
                </a:lnTo>
                <a:lnTo>
                  <a:pt x="0" y="627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39639" y="6383832"/>
            <a:ext cx="2654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spc="30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9831" y="716280"/>
            <a:ext cx="874318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ttangolo 35"/>
          <p:cNvSpPr/>
          <p:nvPr/>
        </p:nvSpPr>
        <p:spPr>
          <a:xfrm>
            <a:off x="2786050" y="214290"/>
            <a:ext cx="3462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spc="-140" dirty="0" smtClean="0">
                <a:solidFill>
                  <a:srgbClr val="FFCC00"/>
                </a:solidFill>
                <a:latin typeface="Comic Sans MS" pitchFamily="66" charset="0"/>
              </a:rPr>
              <a:t>Produzione </a:t>
            </a:r>
            <a:r>
              <a:rPr lang="it-IT" sz="2800" b="1" spc="-130" dirty="0" smtClean="0">
                <a:solidFill>
                  <a:srgbClr val="FFCC00"/>
                </a:solidFill>
                <a:latin typeface="Comic Sans MS" pitchFamily="66" charset="0"/>
              </a:rPr>
              <a:t>nazionale</a:t>
            </a:r>
            <a:endParaRPr lang="it-IT" sz="2800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32" name="object 14"/>
          <p:cNvSpPr/>
          <p:nvPr/>
        </p:nvSpPr>
        <p:spPr>
          <a:xfrm>
            <a:off x="7575487" y="293827"/>
            <a:ext cx="1339913" cy="479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827227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://www.gazzettadellaspezia.it/media/k2/items/cache/c95a7ba408ed5c08ea0c40e9ba96efa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757504"/>
            <a:ext cx="3786187" cy="30289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4" name="CasellaDiTesto 8"/>
          <p:cNvSpPr txBox="1">
            <a:spLocks noChangeArrowheads="1"/>
          </p:cNvSpPr>
          <p:nvPr/>
        </p:nvSpPr>
        <p:spPr bwMode="auto">
          <a:xfrm>
            <a:off x="228600" y="988874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Il primo allevamento di mitili (</a:t>
            </a:r>
            <a:r>
              <a:rPr lang="it-IT" b="1" i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Mytilus</a:t>
            </a:r>
            <a:r>
              <a:rPr lang="it-IT" b="1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b="1" i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galloprovincialis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 in laguna </a:t>
            </a:r>
            <a:endParaRPr lang="it-IT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risale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al lontano </a:t>
            </a:r>
            <a:r>
              <a:rPr lang="it-IT" b="1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1925,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ad opera di pescatori Tarantini,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con scarsi risultati. 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Per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molti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anni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questo prodotto divenne la risorsa economica per i pescatori più poveri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che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si dedicavano alla loro </a:t>
            </a:r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raccolta</a:t>
            </a:r>
            <a:endParaRPr lang="it-IT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CasellaDiTesto 5"/>
          <p:cNvSpPr txBox="1">
            <a:spLocks noChangeArrowheads="1"/>
          </p:cNvSpPr>
          <p:nvPr/>
        </p:nvSpPr>
        <p:spPr bwMode="auto">
          <a:xfrm>
            <a:off x="228600" y="2858869"/>
            <a:ext cx="491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Gli anni del colera (1970-1973) blocco totale della mitilicoltura;</a:t>
            </a:r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CasellaDiTesto 6"/>
          <p:cNvSpPr txBox="1">
            <a:spLocks noChangeArrowheads="1"/>
          </p:cNvSpPr>
          <p:nvPr/>
        </p:nvSpPr>
        <p:spPr bwMode="auto">
          <a:xfrm>
            <a:off x="228600" y="3697069"/>
            <a:ext cx="498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Negli anni </a:t>
            </a:r>
            <a:r>
              <a:rPr lang="it-IT" b="1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1980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l’attività in laguna si consolida;</a:t>
            </a:r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CasellaDiTesto 4"/>
          <p:cNvSpPr txBox="1">
            <a:spLocks noChangeArrowheads="1"/>
          </p:cNvSpPr>
          <p:nvPr/>
        </p:nvSpPr>
        <p:spPr bwMode="auto">
          <a:xfrm>
            <a:off x="228600" y="4514671"/>
            <a:ext cx="4986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Gli anni </a:t>
            </a:r>
            <a:r>
              <a:rPr lang="it-IT" b="1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1990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sono caratterizzati dall’acquisizione di nuove tecnologie, che segnano gradualmente il trasferimento in adriatico dell’attività;</a:t>
            </a:r>
            <a:endParaRPr lang="it-IT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CasellaDiTesto 6"/>
          <p:cNvSpPr txBox="1">
            <a:spLocks noChangeArrowheads="1"/>
          </p:cNvSpPr>
          <p:nvPr/>
        </p:nvSpPr>
        <p:spPr bwMode="auto">
          <a:xfrm>
            <a:off x="228600" y="5929313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Gli anni 2000 vedono l’attività consolidarsi  è diventare la realtà economica più importante del </a:t>
            </a:r>
            <a:r>
              <a:rPr lang="it-IT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nord-Gargano</a:t>
            </a:r>
            <a:r>
              <a:rPr lang="it-IT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</p:txBody>
      </p:sp>
      <p:graphicFrame>
        <p:nvGraphicFramePr>
          <p:cNvPr id="19" name="Group 36"/>
          <p:cNvGraphicFramePr>
            <a:graphicFrameLocks noGrp="1"/>
          </p:cNvGraphicFramePr>
          <p:nvPr/>
        </p:nvGraphicFramePr>
        <p:xfrm>
          <a:off x="2786050" y="214290"/>
          <a:ext cx="4714908" cy="772478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772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pitchFamily="34" charset="0"/>
                        </a:rPr>
                        <a:t>Laguna di Varano</a:t>
                      </a:r>
                      <a:endParaRPr kumimoji="0" lang="it-IT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ttangolo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/>
          </a:p>
        </p:txBody>
      </p:sp>
      <p:sp>
        <p:nvSpPr>
          <p:cNvPr id="22" name="object 8"/>
          <p:cNvSpPr/>
          <p:nvPr/>
        </p:nvSpPr>
        <p:spPr>
          <a:xfrm>
            <a:off x="204215" y="1000108"/>
            <a:ext cx="869442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7575487" y="304800"/>
            <a:ext cx="1339913" cy="479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01579"/>
            <a:endParaRPr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838200"/>
            <a:ext cx="685800" cy="6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</TotalTime>
  <Words>2464</Words>
  <Application>Microsoft Office PowerPoint</Application>
  <PresentationFormat>Presentazione su schermo (4:3)</PresentationFormat>
  <Paragraphs>436</Paragraphs>
  <Slides>21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L’Ostricoltura nella laguna di Varano: un’esperienza di successo</vt:lpstr>
      <vt:lpstr>Diapositiva 2</vt:lpstr>
      <vt:lpstr>Diapositiva 3</vt:lpstr>
      <vt:lpstr>Diapositiva 4</vt:lpstr>
      <vt:lpstr>Principali siti di   molluschicoltura in Italia</vt:lpstr>
      <vt:lpstr>Diapositiva 6</vt:lpstr>
      <vt:lpstr>PRODUZIONE NAZIONALE DI MITILI  (FONTE: ELABORAZIONE SU DATI MIPAAF-AMA)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x</cp:lastModifiedBy>
  <cp:revision>307</cp:revision>
  <dcterms:created xsi:type="dcterms:W3CDTF">2019-10-01T10:31:46Z</dcterms:created>
  <dcterms:modified xsi:type="dcterms:W3CDTF">2019-10-24T20:50:26Z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2019-10-01T00:00:00Z</vt:filetime>
  </property>
</Properties>
</file>