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30" r:id="rId2"/>
    <p:sldId id="328" r:id="rId3"/>
    <p:sldId id="329" r:id="rId4"/>
    <p:sldId id="315" r:id="rId5"/>
    <p:sldId id="316" r:id="rId6"/>
    <p:sldId id="318" r:id="rId7"/>
    <p:sldId id="319" r:id="rId8"/>
    <p:sldId id="320" r:id="rId9"/>
    <p:sldId id="321" r:id="rId10"/>
    <p:sldId id="331" r:id="rId11"/>
    <p:sldId id="332" r:id="rId12"/>
    <p:sldId id="333" r:id="rId13"/>
    <p:sldId id="334" r:id="rId14"/>
    <p:sldId id="335" r:id="rId15"/>
    <p:sldId id="322" r:id="rId16"/>
    <p:sldId id="323" r:id="rId17"/>
    <p:sldId id="325" r:id="rId18"/>
    <p:sldId id="33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16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4778-CB23-41C8-9399-881966CAEBDD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43B7-81CE-4AD7-8840-34516995EE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80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9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6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1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0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6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8C8B-2584-42A4-8280-8A4F529AB663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1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C0F2-CCB7-4F32-B0FB-28356890A07B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87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B5E3-A5C1-490E-AFFE-63E4C72017E6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9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5357-881A-4934-9D73-A9669C4246B2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BDA3-11A0-4B7B-B484-D30468ADDD6E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1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2BB4-FAC4-495B-97ED-1505660BB2BA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1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382A-3AB8-410B-B595-D07F6EE90991}" type="datetime1">
              <a:rPr lang="it-IT" smtClean="0"/>
              <a:t>26/09/2019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4927F-2058-4C0B-AA3C-D0D1E218F671}" type="datetime1">
              <a:rPr lang="it-IT" smtClean="0"/>
              <a:t>26/09/2019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3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5E65-0A48-479B-B78F-3A991D459F48}" type="datetime1">
              <a:rPr lang="it-IT" smtClean="0"/>
              <a:t>26/09/2019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5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B1F6-5E93-409F-BA0C-749F89BB5E50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33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3A06-E775-4343-ADCE-AD0336CAB8AE}" type="datetime1">
              <a:rPr lang="it-IT" smtClean="0"/>
              <a:t>26/09/2019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90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B189-AB03-469F-858F-CD283D82D3E0}" type="datetime1">
              <a:rPr lang="it-IT" smtClean="0"/>
              <a:t>26/09/2019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Provincia BAT - Trani - V.le De Gemmis 42/44 - I Progetti del GAC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F300-E6FA-4DEA-BE8B-0E1172B780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jpeg"/><Relationship Id="rId7" Type="http://schemas.openxmlformats.org/officeDocument/2006/relationships/image" Target="../media/image5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6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5.jpeg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emf"/><Relationship Id="rId5" Type="http://schemas.openxmlformats.org/officeDocument/2006/relationships/image" Target="../media/image17.jpeg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8C6C0E8-4C87-4CB4-A688-8DD60FC7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088" y="861985"/>
            <a:ext cx="6235337" cy="2142472"/>
          </a:xfrm>
        </p:spPr>
        <p:txBody>
          <a:bodyPr>
            <a:noAutofit/>
          </a:bodyPr>
          <a:lstStyle/>
          <a:p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Gac</a:t>
            </a:r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Terre di Mare</a:t>
            </a:r>
          </a:p>
          <a:p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Fish</a:t>
            </a:r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All</a:t>
            </a:r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Days</a:t>
            </a:r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Best </a:t>
            </a:r>
            <a:r>
              <a:rPr lang="it-IT" sz="4000" b="1" cap="small" dirty="0" err="1" smtClean="0">
                <a:solidFill>
                  <a:srgbClr val="002060"/>
                </a:solidFill>
                <a:latin typeface="+mj-lt"/>
              </a:rPr>
              <a:t>Practice</a:t>
            </a:r>
            <a:r>
              <a:rPr lang="it-IT" sz="4000" b="1" cap="small" dirty="0" smtClean="0">
                <a:solidFill>
                  <a:srgbClr val="002060"/>
                </a:solidFill>
                <a:latin typeface="+mj-lt"/>
              </a:rPr>
              <a:t> Vendita diretta</a:t>
            </a:r>
            <a:endParaRPr lang="it-IT" sz="40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egnaposto piè di pagina 11">
            <a:extLst>
              <a:ext uri="{FF2B5EF4-FFF2-40B4-BE49-F238E27FC236}">
                <a16:creationId xmlns:a16="http://schemas.microsoft.com/office/drawing/2014/main" xmlns="" id="{85A1B981-F3EB-48C4-AEEF-E77699E2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795" y="5317786"/>
            <a:ext cx="5587925" cy="273844"/>
          </a:xfrm>
        </p:spPr>
        <p:txBody>
          <a:bodyPr/>
          <a:lstStyle/>
          <a:p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Angelo Farinola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Responsabile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FEAMP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GAL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Ponte Lama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9"/>
          <a:stretch/>
        </p:blipFill>
        <p:spPr>
          <a:xfrm>
            <a:off x="0" y="196437"/>
            <a:ext cx="2595154" cy="6465126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:a16="http://schemas.microsoft.com/office/drawing/2014/main" xmlns="" id="{D9D358F6-60B9-4910-9F8E-4330D9C0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31" y="3988722"/>
            <a:ext cx="710052" cy="7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44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036" y="6173955"/>
            <a:ext cx="1725894" cy="5054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3448"/>
          <a:stretch>
            <a:fillRect/>
          </a:stretch>
        </p:blipFill>
        <p:spPr bwMode="auto">
          <a:xfrm>
            <a:off x="4859338" y="4418013"/>
            <a:ext cx="42846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egnaposto contenuto 2"/>
          <p:cNvSpPr>
            <a:spLocks noGrp="1"/>
          </p:cNvSpPr>
          <p:nvPr>
            <p:ph idx="1"/>
          </p:nvPr>
        </p:nvSpPr>
        <p:spPr>
          <a:xfrm>
            <a:off x="65088" y="1412875"/>
            <a:ext cx="3132137" cy="42433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b="1" cap="small" dirty="0" smtClean="0">
                <a:solidFill>
                  <a:srgbClr val="00B0F0"/>
                </a:solidFill>
              </a:rPr>
              <a:t>Fish All </a:t>
            </a:r>
            <a:r>
              <a:rPr lang="en-US" altLang="it-IT" sz="2400" b="1" cap="small" dirty="0">
                <a:solidFill>
                  <a:srgbClr val="00B0F0"/>
                </a:solidFill>
              </a:rPr>
              <a:t>D</a:t>
            </a:r>
            <a:r>
              <a:rPr lang="en-US" altLang="it-IT" sz="2400" b="1" cap="small" dirty="0" smtClean="0">
                <a:solidFill>
                  <a:srgbClr val="00B0F0"/>
                </a:solidFill>
              </a:rPr>
              <a:t>ays </a:t>
            </a:r>
            <a:r>
              <a:rPr lang="en-US" altLang="it-IT" sz="2400" dirty="0">
                <a:latin typeface="+mj-lt"/>
              </a:rPr>
              <a:t>è un progetto di attività di vendita diretta che permette ai consumatori di acquistare pesce fresco e di riceverlo direttamente dalla barca o con consegna a domicilio</a:t>
            </a:r>
            <a:endParaRPr lang="it-IT" altLang="it-IT" sz="2400" dirty="0">
              <a:latin typeface="+mj-lt"/>
            </a:endParaRPr>
          </a:p>
        </p:txBody>
      </p:sp>
      <p:pic>
        <p:nvPicPr>
          <p:cNvPr id="3081" name="Segnaposto contenuto 12" descr="prodotti facchi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27188"/>
            <a:ext cx="568801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 descr="C:\Users\elianto 2\Desktop\logo-f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04775"/>
            <a:ext cx="92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4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036" y="6173955"/>
            <a:ext cx="1725894" cy="5054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3448"/>
          <a:stretch>
            <a:fillRect/>
          </a:stretch>
        </p:blipFill>
        <p:spPr bwMode="auto">
          <a:xfrm>
            <a:off x="4859338" y="4418013"/>
            <a:ext cx="42846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egnaposto contenuto 2"/>
          <p:cNvSpPr>
            <a:spLocks noGrp="1"/>
          </p:cNvSpPr>
          <p:nvPr>
            <p:ph idx="1"/>
          </p:nvPr>
        </p:nvSpPr>
        <p:spPr>
          <a:xfrm>
            <a:off x="7938" y="1177925"/>
            <a:ext cx="2714625" cy="312410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000" b="1" cap="small" dirty="0" smtClean="0">
                <a:solidFill>
                  <a:srgbClr val="00B0F0"/>
                </a:solidFill>
              </a:rPr>
              <a:t>Fish All Days </a:t>
            </a:r>
            <a:r>
              <a:rPr lang="it-IT" altLang="it-IT" sz="2400" dirty="0">
                <a:latin typeface="+mj-lt"/>
              </a:rPr>
              <a:t>ha creato una scheda di vendita, nella quale i consumatori possono trovare utili informazioni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it-IT" altLang="it-IT" sz="1800" dirty="0" smtClean="0">
              <a:solidFill>
                <a:schemeClr val="tx2"/>
              </a:solidFill>
            </a:endParaRPr>
          </a:p>
        </p:txBody>
      </p:sp>
      <p:pic>
        <p:nvPicPr>
          <p:cNvPr id="5129" name="Picture 8" descr="C:\Users\elianto 2\Desktop\scheda1 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093788"/>
            <a:ext cx="6329363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3" descr="C:\Users\elianto 2\Desktop\logo-f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04775"/>
            <a:ext cx="92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6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036" y="6173955"/>
            <a:ext cx="1725894" cy="5054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3448"/>
          <a:stretch>
            <a:fillRect/>
          </a:stretch>
        </p:blipFill>
        <p:spPr bwMode="auto">
          <a:xfrm>
            <a:off x="4859338" y="4418013"/>
            <a:ext cx="42846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egnaposto contenuto 2"/>
          <p:cNvSpPr>
            <a:spLocks noGrp="1"/>
          </p:cNvSpPr>
          <p:nvPr>
            <p:ph idx="1"/>
          </p:nvPr>
        </p:nvSpPr>
        <p:spPr>
          <a:xfrm>
            <a:off x="0" y="1239838"/>
            <a:ext cx="2830513" cy="21177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000" b="1" cap="small" dirty="0" smtClean="0">
                <a:solidFill>
                  <a:srgbClr val="00B0F0"/>
                </a:solidFill>
              </a:rPr>
              <a:t>Fish All Days </a:t>
            </a:r>
            <a:r>
              <a:rPr lang="en-US" altLang="it-IT" sz="2400" dirty="0">
                <a:latin typeface="+mj-lt"/>
              </a:rPr>
              <a:t>mette questa scheda sulla sua pagina Facebook e Whatsapp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it-IT" altLang="it-IT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it-IT" altLang="it-IT" sz="2000" dirty="0" smtClean="0">
              <a:solidFill>
                <a:schemeClr val="tx2"/>
              </a:solidFill>
            </a:endParaRPr>
          </a:p>
        </p:txBody>
      </p:sp>
      <p:pic>
        <p:nvPicPr>
          <p:cNvPr id="6153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295400"/>
            <a:ext cx="29464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312863"/>
            <a:ext cx="24320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21088" y="1668463"/>
            <a:ext cx="1584325" cy="142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156" name="Picture 3" descr="C:\Users\elianto 2\Desktop\logo-f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04775"/>
            <a:ext cx="92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036" y="6173955"/>
            <a:ext cx="1725894" cy="5054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3448"/>
          <a:stretch>
            <a:fillRect/>
          </a:stretch>
        </p:blipFill>
        <p:spPr bwMode="auto">
          <a:xfrm>
            <a:off x="4859338" y="4418013"/>
            <a:ext cx="42846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egnaposto contenuto 2"/>
          <p:cNvSpPr>
            <a:spLocks noGrp="1"/>
          </p:cNvSpPr>
          <p:nvPr>
            <p:ph idx="1"/>
          </p:nvPr>
        </p:nvSpPr>
        <p:spPr>
          <a:xfrm>
            <a:off x="65088" y="1306513"/>
            <a:ext cx="3211512" cy="249872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altLang="it-IT" sz="2400" dirty="0">
                <a:latin typeface="+mj-lt"/>
              </a:rPr>
              <a:t>I </a:t>
            </a:r>
            <a:r>
              <a:rPr lang="en-US" altLang="it-IT" sz="2400" dirty="0" err="1">
                <a:latin typeface="+mj-lt"/>
              </a:rPr>
              <a:t>consumatori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fanno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il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loro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ordine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attraverso</a:t>
            </a:r>
            <a:r>
              <a:rPr lang="en-US" altLang="it-IT" sz="2400" dirty="0">
                <a:latin typeface="+mj-lt"/>
              </a:rPr>
              <a:t> Facebook, </a:t>
            </a:r>
            <a:r>
              <a:rPr lang="en-US" altLang="it-IT" sz="2400" dirty="0" err="1">
                <a:latin typeface="+mj-lt"/>
              </a:rPr>
              <a:t>whatsapp</a:t>
            </a:r>
            <a:r>
              <a:rPr lang="en-US" altLang="it-IT" sz="2400" dirty="0">
                <a:latin typeface="+mj-lt"/>
              </a:rPr>
              <a:t>, e-mail, </a:t>
            </a:r>
            <a:r>
              <a:rPr lang="en-US" altLang="it-IT" sz="2400" dirty="0" err="1">
                <a:latin typeface="+mj-lt"/>
              </a:rPr>
              <a:t>sms</a:t>
            </a:r>
            <a:r>
              <a:rPr lang="en-US" altLang="it-IT" sz="2400" dirty="0">
                <a:latin typeface="+mj-lt"/>
              </a:rPr>
              <a:t> o </a:t>
            </a:r>
            <a:r>
              <a:rPr lang="en-US" altLang="it-IT" sz="2400" dirty="0" err="1">
                <a:latin typeface="+mj-lt"/>
              </a:rPr>
              <a:t>chiamata</a:t>
            </a:r>
            <a:r>
              <a:rPr lang="en-US" altLang="it-IT" sz="2400" dirty="0">
                <a:latin typeface="+mj-lt"/>
              </a:rPr>
              <a:t> e </a:t>
            </a:r>
            <a:r>
              <a:rPr lang="en-US" altLang="it-IT" sz="2400" dirty="0" err="1">
                <a:latin typeface="+mj-lt"/>
              </a:rPr>
              <a:t>dopo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ricevono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conferma</a:t>
            </a:r>
            <a:r>
              <a:rPr lang="en-US" altLang="it-IT" sz="2400" dirty="0">
                <a:latin typeface="+mj-lt"/>
              </a:rPr>
              <a:t> del </a:t>
            </a:r>
            <a:r>
              <a:rPr lang="en-US" altLang="it-IT" sz="2400" dirty="0" err="1">
                <a:latin typeface="+mj-lt"/>
              </a:rPr>
              <a:t>pescato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ordinato</a:t>
            </a:r>
            <a:endParaRPr lang="en-US" altLang="it-IT" sz="24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sz="2400" dirty="0"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dirty="0" smtClean="0">
              <a:solidFill>
                <a:schemeClr val="tx2"/>
              </a:solidFill>
            </a:endParaRPr>
          </a:p>
        </p:txBody>
      </p:sp>
      <p:pic>
        <p:nvPicPr>
          <p:cNvPr id="7177" name="Picture 9" descr="C:\Users\elianto 2\Desktop\img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122363"/>
            <a:ext cx="16795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117600"/>
            <a:ext cx="16176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4046538"/>
            <a:ext cx="14970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4046538"/>
            <a:ext cx="149701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3959225"/>
            <a:ext cx="15938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" descr="C:\Users\elianto 2\Desktop\logo-fa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04775"/>
            <a:ext cx="92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036" y="6173955"/>
            <a:ext cx="1725894" cy="50540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7" b="13448"/>
          <a:stretch>
            <a:fillRect/>
          </a:stretch>
        </p:blipFill>
        <p:spPr bwMode="auto">
          <a:xfrm>
            <a:off x="4859338" y="4418013"/>
            <a:ext cx="42846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egnaposto contenuto 2"/>
          <p:cNvSpPr>
            <a:spLocks noGrp="1"/>
          </p:cNvSpPr>
          <p:nvPr>
            <p:ph idx="1"/>
          </p:nvPr>
        </p:nvSpPr>
        <p:spPr>
          <a:xfrm>
            <a:off x="68263" y="1192213"/>
            <a:ext cx="3635375" cy="3316287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it-IT" sz="2400" dirty="0">
                <a:latin typeface="+mj-lt"/>
              </a:rPr>
              <a:t>I </a:t>
            </a:r>
            <a:r>
              <a:rPr lang="en-US" altLang="it-IT" sz="2400" dirty="0" err="1">
                <a:latin typeface="+mj-lt"/>
              </a:rPr>
              <a:t>consumatori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possono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ordinare</a:t>
            </a:r>
            <a:r>
              <a:rPr lang="en-US" altLang="it-IT" sz="2400" dirty="0">
                <a:latin typeface="+mj-lt"/>
              </a:rPr>
              <a:t> un </a:t>
            </a:r>
            <a:r>
              <a:rPr lang="en-US" altLang="it-IT" sz="2400" dirty="0" err="1">
                <a:latin typeface="+mj-lt"/>
              </a:rPr>
              <a:t>giorno</a:t>
            </a:r>
            <a:r>
              <a:rPr lang="en-US" altLang="it-IT" sz="2400" dirty="0">
                <a:latin typeface="+mj-lt"/>
              </a:rPr>
              <a:t> prima </a:t>
            </a:r>
            <a:r>
              <a:rPr lang="en-US" altLang="it-IT" sz="2400" dirty="0" err="1">
                <a:latin typeface="+mj-lt"/>
              </a:rPr>
              <a:t>che</a:t>
            </a:r>
            <a:r>
              <a:rPr lang="en-US" altLang="it-IT" sz="2400" dirty="0">
                <a:latin typeface="+mj-lt"/>
              </a:rPr>
              <a:t> la </a:t>
            </a:r>
            <a:r>
              <a:rPr lang="en-US" altLang="it-IT" sz="2400" dirty="0" err="1">
                <a:latin typeface="+mj-lt"/>
              </a:rPr>
              <a:t>barca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ritorna</a:t>
            </a:r>
            <a:r>
              <a:rPr lang="en-US" altLang="it-IT" sz="2400" dirty="0">
                <a:latin typeface="+mj-lt"/>
              </a:rPr>
              <a:t> in </a:t>
            </a:r>
            <a:r>
              <a:rPr lang="en-US" altLang="it-IT" sz="2400" dirty="0" err="1">
                <a:latin typeface="+mj-lt"/>
              </a:rPr>
              <a:t>porto</a:t>
            </a:r>
            <a:r>
              <a:rPr lang="en-US" altLang="it-IT" sz="2400" dirty="0">
                <a:latin typeface="+mj-lt"/>
              </a:rPr>
              <a:t> (</a:t>
            </a:r>
            <a:r>
              <a:rPr lang="en-US" altLang="it-IT" sz="2400" dirty="0" err="1">
                <a:latin typeface="+mj-lt"/>
              </a:rPr>
              <a:t>Martedì</a:t>
            </a:r>
            <a:r>
              <a:rPr lang="en-US" altLang="it-IT" sz="2400" dirty="0">
                <a:latin typeface="+mj-lt"/>
              </a:rPr>
              <a:t> o </a:t>
            </a:r>
            <a:r>
              <a:rPr lang="en-US" altLang="it-IT" sz="2400" dirty="0" err="1">
                <a:latin typeface="+mj-lt"/>
              </a:rPr>
              <a:t>Giovedì</a:t>
            </a:r>
            <a:r>
              <a:rPr lang="en-US" altLang="it-IT" sz="2400" dirty="0">
                <a:latin typeface="+mj-lt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it-IT" sz="2400" dirty="0">
                <a:latin typeface="+mj-lt"/>
              </a:rPr>
              <a:t>Le </a:t>
            </a:r>
            <a:r>
              <a:rPr lang="en-US" altLang="it-IT" sz="2400" dirty="0" err="1">
                <a:latin typeface="+mj-lt"/>
              </a:rPr>
              <a:t>consegne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sono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fatte</a:t>
            </a:r>
            <a:r>
              <a:rPr lang="en-US" altLang="it-IT" sz="2400" dirty="0">
                <a:latin typeface="+mj-lt"/>
              </a:rPr>
              <a:t> di </a:t>
            </a:r>
            <a:r>
              <a:rPr lang="en-US" altLang="it-IT" sz="2400" dirty="0" err="1">
                <a:latin typeface="+mj-lt"/>
              </a:rPr>
              <a:t>solito</a:t>
            </a:r>
            <a:r>
              <a:rPr lang="en-US" altLang="it-IT" sz="2400" dirty="0">
                <a:latin typeface="+mj-lt"/>
              </a:rPr>
              <a:t> 2 volte a </a:t>
            </a:r>
            <a:r>
              <a:rPr lang="en-US" altLang="it-IT" sz="2400" dirty="0" err="1">
                <a:latin typeface="+mj-lt"/>
              </a:rPr>
              <a:t>settimana</a:t>
            </a:r>
            <a:r>
              <a:rPr lang="en-US" altLang="it-IT" sz="2400" dirty="0">
                <a:latin typeface="+mj-lt"/>
              </a:rPr>
              <a:t> (</a:t>
            </a:r>
            <a:r>
              <a:rPr lang="en-US" altLang="it-IT" sz="2400" dirty="0" err="1">
                <a:latin typeface="+mj-lt"/>
              </a:rPr>
              <a:t>Mercoledì</a:t>
            </a:r>
            <a:r>
              <a:rPr lang="en-US" altLang="it-IT" sz="2400" dirty="0">
                <a:latin typeface="+mj-lt"/>
              </a:rPr>
              <a:t> e </a:t>
            </a:r>
            <a:r>
              <a:rPr lang="en-US" altLang="it-IT" sz="2400" dirty="0" err="1">
                <a:latin typeface="+mj-lt"/>
              </a:rPr>
              <a:t>Venerdì</a:t>
            </a:r>
            <a:r>
              <a:rPr lang="en-US" altLang="it-IT" sz="2400" dirty="0">
                <a:latin typeface="+mj-lt"/>
              </a:rPr>
              <a:t>/</a:t>
            </a:r>
            <a:r>
              <a:rPr lang="en-US" altLang="it-IT" sz="2400" dirty="0" err="1">
                <a:latin typeface="+mj-lt"/>
              </a:rPr>
              <a:t>Sabato</a:t>
            </a:r>
            <a:r>
              <a:rPr lang="en-US" altLang="it-IT" sz="2400" dirty="0">
                <a:latin typeface="+mj-lt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it-IT" sz="2400" dirty="0" err="1">
                <a:latin typeface="+mj-lt"/>
              </a:rPr>
              <a:t>Tuttavia</a:t>
            </a:r>
            <a:r>
              <a:rPr lang="en-US" altLang="it-IT" sz="2400" dirty="0">
                <a:latin typeface="+mj-lt"/>
              </a:rPr>
              <a:t> Fish All Days </a:t>
            </a:r>
            <a:r>
              <a:rPr lang="en-US" altLang="it-IT" sz="2400" dirty="0" err="1">
                <a:latin typeface="+mj-lt"/>
              </a:rPr>
              <a:t>informa</a:t>
            </a:r>
            <a:r>
              <a:rPr lang="en-US" altLang="it-IT" sz="2400" dirty="0">
                <a:latin typeface="+mj-lt"/>
              </a:rPr>
              <a:t> </a:t>
            </a:r>
            <a:r>
              <a:rPr lang="en-US" altLang="it-IT" sz="2400" dirty="0" err="1">
                <a:latin typeface="+mj-lt"/>
              </a:rPr>
              <a:t>sempre</a:t>
            </a:r>
            <a:r>
              <a:rPr lang="en-US" altLang="it-IT" sz="2400" dirty="0">
                <a:latin typeface="+mj-lt"/>
              </a:rPr>
              <a:t> I </a:t>
            </a:r>
            <a:r>
              <a:rPr lang="en-US" altLang="it-IT" sz="2400" dirty="0" err="1">
                <a:latin typeface="+mj-lt"/>
              </a:rPr>
              <a:t>consumatori</a:t>
            </a:r>
            <a:r>
              <a:rPr lang="en-US" altLang="it-IT" sz="2400" dirty="0">
                <a:latin typeface="+mj-lt"/>
              </a:rPr>
              <a:t> in </a:t>
            </a:r>
            <a:r>
              <a:rPr lang="en-US" altLang="it-IT" sz="2400" dirty="0" err="1">
                <a:latin typeface="+mj-lt"/>
              </a:rPr>
              <a:t>caso</a:t>
            </a:r>
            <a:r>
              <a:rPr lang="en-US" altLang="it-IT" sz="2400" dirty="0">
                <a:latin typeface="+mj-lt"/>
              </a:rPr>
              <a:t> di </a:t>
            </a:r>
            <a:r>
              <a:rPr lang="en-US" altLang="it-IT" sz="2400" dirty="0" err="1">
                <a:latin typeface="+mj-lt"/>
              </a:rPr>
              <a:t>cambiamenti</a:t>
            </a:r>
            <a:endParaRPr lang="en-US" altLang="it-IT" sz="2400" dirty="0">
              <a:latin typeface="+mj-lt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000" dirty="0" smtClean="0">
              <a:solidFill>
                <a:schemeClr val="tx2"/>
              </a:solidFill>
            </a:endParaRPr>
          </a:p>
        </p:txBody>
      </p:sp>
      <p:pic>
        <p:nvPicPr>
          <p:cNvPr id="8201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151188"/>
            <a:ext cx="36782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217613"/>
            <a:ext cx="32146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C:\Users\elianto 2\Desktop\logo-fa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04775"/>
            <a:ext cx="92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4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pic>
        <p:nvPicPr>
          <p:cNvPr id="2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50" y="3406775"/>
            <a:ext cx="2027471" cy="331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C:\Users\elianto 2\Desktop\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5" y="1082813"/>
            <a:ext cx="1440785" cy="23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8" y="3339113"/>
            <a:ext cx="1932264" cy="34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35" y="3644320"/>
            <a:ext cx="1633296" cy="290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40" y="1088038"/>
            <a:ext cx="2343790" cy="23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75" y="3406775"/>
            <a:ext cx="19431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0739" y="1002182"/>
            <a:ext cx="3625743" cy="2324247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80413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Progetto FISH ALL DAYS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pic>
        <p:nvPicPr>
          <p:cNvPr id="24585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" y="1070890"/>
            <a:ext cx="3693345" cy="298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9" y="4053676"/>
            <a:ext cx="3258911" cy="25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14721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Fishery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Innovation</a:t>
            </a:r>
            <a:r>
              <a:rPr lang="it-IT" sz="2000" b="1" cap="small" dirty="0" smtClean="0">
                <a:solidFill>
                  <a:schemeClr val="bg1"/>
                </a:solidFill>
              </a:rPr>
              <a:t>: Un percorso vincente!!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749" y="1070890"/>
            <a:ext cx="2189736" cy="325336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067" y="1070890"/>
            <a:ext cx="2099165" cy="312172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5" y="4324250"/>
            <a:ext cx="3033645" cy="22752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15" y="4265429"/>
            <a:ext cx="2334055" cy="23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pic>
        <p:nvPicPr>
          <p:cNvPr id="24581" name="Segnaposto contenuto 6" descr="food&amp;fash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422400"/>
            <a:ext cx="19446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414463"/>
            <a:ext cx="201136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4463"/>
            <a:ext cx="30876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319588"/>
            <a:ext cx="38163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magin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00688"/>
            <a:ext cx="1501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Immagin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54513"/>
            <a:ext cx="15017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Immagin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354513"/>
            <a:ext cx="15478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Immagin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500688"/>
            <a:ext cx="154781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ttangolo arrotondato 29"/>
          <p:cNvSpPr/>
          <p:nvPr/>
        </p:nvSpPr>
        <p:spPr>
          <a:xfrm>
            <a:off x="787400" y="1084263"/>
            <a:ext cx="2344738" cy="280987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Pesca è arte !</a:t>
            </a:r>
            <a:endParaRPr lang="it-IT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5508625" y="1084263"/>
            <a:ext cx="2714625" cy="280987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Pesca è Cultura !</a:t>
            </a:r>
            <a:endParaRPr lang="it-IT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685800" y="3987800"/>
            <a:ext cx="2700338" cy="282575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Pesca è turismo !</a:t>
            </a:r>
            <a:endParaRPr lang="it-IT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5546725" y="3989388"/>
            <a:ext cx="2700338" cy="280987"/>
          </a:xfrm>
          <a:prstGeom prst="round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defTabSz="914400" eaLnBrk="1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Pesca è Vincente !</a:t>
            </a:r>
            <a:endParaRPr lang="it-IT" sz="11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171361"/>
            <a:ext cx="6192837" cy="40011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Fishery </a:t>
            </a:r>
            <a:r>
              <a:rPr lang="it-IT" sz="2000" b="1" cap="small" dirty="0" err="1" smtClean="0">
                <a:solidFill>
                  <a:schemeClr val="bg1"/>
                </a:solidFill>
              </a:rPr>
              <a:t>Innovation</a:t>
            </a:r>
            <a:r>
              <a:rPr lang="it-IT" sz="2000" b="1" cap="small" dirty="0" smtClean="0">
                <a:solidFill>
                  <a:schemeClr val="bg1"/>
                </a:solidFill>
              </a:rPr>
              <a:t>: Un percorso vincente!!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8C6C0E8-4C87-4CB4-A688-8DD60FC7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088" y="2002808"/>
            <a:ext cx="6235337" cy="2142472"/>
          </a:xfrm>
        </p:spPr>
        <p:txBody>
          <a:bodyPr>
            <a:noAutofit/>
          </a:bodyPr>
          <a:lstStyle/>
          <a:p>
            <a:r>
              <a:rPr lang="it-IT" sz="6600" b="1" cap="small" dirty="0" smtClean="0">
                <a:solidFill>
                  <a:srgbClr val="002060"/>
                </a:solidFill>
                <a:latin typeface="+mj-lt"/>
              </a:rPr>
              <a:t>grazie</a:t>
            </a:r>
            <a:endParaRPr lang="it-IT" sz="66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egnaposto piè di pagina 11">
            <a:extLst>
              <a:ext uri="{FF2B5EF4-FFF2-40B4-BE49-F238E27FC236}">
                <a16:creationId xmlns:a16="http://schemas.microsoft.com/office/drawing/2014/main" xmlns="" id="{85A1B981-F3EB-48C4-AEEF-E77699E2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795" y="5317786"/>
            <a:ext cx="5587925" cy="273844"/>
          </a:xfrm>
        </p:spPr>
        <p:txBody>
          <a:bodyPr/>
          <a:lstStyle/>
          <a:p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Angelo Farinola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Responsabile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FEAMP </a:t>
            </a:r>
            <a:endParaRPr lang="it-IT" sz="2400" b="1" cap="small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b="1" cap="small" dirty="0" smtClean="0">
                <a:solidFill>
                  <a:srgbClr val="002060"/>
                </a:solidFill>
                <a:latin typeface="+mj-lt"/>
              </a:rPr>
              <a:t>GAL </a:t>
            </a:r>
            <a:r>
              <a:rPr lang="it-IT" sz="2400" b="1" cap="small" dirty="0">
                <a:solidFill>
                  <a:srgbClr val="002060"/>
                </a:solidFill>
                <a:latin typeface="+mj-lt"/>
              </a:rPr>
              <a:t>Ponte Lama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19"/>
          <a:stretch/>
        </p:blipFill>
        <p:spPr>
          <a:xfrm>
            <a:off x="0" y="196437"/>
            <a:ext cx="2595154" cy="6465126"/>
          </a:xfrm>
          <a:prstGeom prst="rect">
            <a:avLst/>
          </a:prstGeom>
        </p:spPr>
      </p:pic>
      <p:pic>
        <p:nvPicPr>
          <p:cNvPr id="14" name="Immagine 3">
            <a:extLst>
              <a:ext uri="{FF2B5EF4-FFF2-40B4-BE49-F238E27FC236}">
                <a16:creationId xmlns:a16="http://schemas.microsoft.com/office/drawing/2014/main" xmlns="" id="{D9D358F6-60B9-4910-9F8E-4330D9C0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31" y="3988722"/>
            <a:ext cx="710052" cy="7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8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2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-83221" y="1007291"/>
            <a:ext cx="2133963" cy="37388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cap="small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Reagire alla crisi</a:t>
            </a:r>
            <a:r>
              <a:rPr lang="it-IT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287" y="1393969"/>
            <a:ext cx="4503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cap="small" dirty="0" smtClean="0">
                <a:solidFill>
                  <a:srgbClr val="C00000"/>
                </a:solidFill>
                <a:latin typeface="+mj-lt"/>
              </a:rPr>
              <a:t>riqualificarsi</a:t>
            </a:r>
            <a:r>
              <a:rPr lang="it-IT" sz="1600" dirty="0" smtClean="0">
                <a:latin typeface="+mj-lt"/>
              </a:rPr>
              <a:t> e </a:t>
            </a:r>
            <a:r>
              <a:rPr lang="it-IT" sz="1600" b="1" cap="small" dirty="0" smtClean="0">
                <a:solidFill>
                  <a:srgbClr val="C00000"/>
                </a:solidFill>
                <a:latin typeface="+mj-lt"/>
              </a:rPr>
              <a:t>innovarsi</a:t>
            </a:r>
            <a:r>
              <a:rPr lang="it-IT" sz="1600" dirty="0" smtClean="0">
                <a:latin typeface="+mj-lt"/>
              </a:rPr>
              <a:t>, attraverso un cambio di mentalità che veda gli operatori della pesca sempre </a:t>
            </a:r>
            <a:r>
              <a:rPr lang="it-IT" sz="1600" dirty="0">
                <a:latin typeface="+mj-lt"/>
              </a:rPr>
              <a:t>più </a:t>
            </a:r>
            <a:r>
              <a:rPr lang="it-IT" sz="1600" b="1" cap="small" dirty="0" smtClean="0">
                <a:solidFill>
                  <a:srgbClr val="C00000"/>
                </a:solidFill>
                <a:latin typeface="+mj-lt"/>
              </a:rPr>
              <a:t>imprenditori</a:t>
            </a:r>
            <a:r>
              <a:rPr lang="it-IT" sz="1600" dirty="0" smtClean="0">
                <a:latin typeface="+mj-lt"/>
              </a:rPr>
              <a:t> che semplici pescatori</a:t>
            </a:r>
            <a:endParaRPr lang="it-IT" sz="1600" dirty="0">
              <a:latin typeface="+mj-lt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-83221" y="2253782"/>
            <a:ext cx="5087028" cy="51249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cap="small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Migliorare la competitività delle aziende ittiche e raggiungere nuovi mercati</a:t>
            </a:r>
            <a:r>
              <a:rPr lang="it-IT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2823904"/>
            <a:ext cx="465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cap="small" dirty="0" smtClean="0">
                <a:solidFill>
                  <a:srgbClr val="C00000"/>
                </a:solidFill>
                <a:latin typeface="+mj-lt"/>
              </a:rPr>
              <a:t>diversificare </a:t>
            </a:r>
            <a:r>
              <a:rPr lang="it-IT" sz="1600" dirty="0">
                <a:latin typeface="+mj-lt"/>
              </a:rPr>
              <a:t>i canali di </a:t>
            </a:r>
            <a:r>
              <a:rPr lang="it-IT" sz="1600" dirty="0" smtClean="0">
                <a:latin typeface="+mj-lt"/>
              </a:rPr>
              <a:t>vendita, per prevenire i rischi derivanti dall’eccessiva dipendenza da un unico canale di vendita </a:t>
            </a:r>
            <a:endParaRPr lang="it-IT" sz="1600" dirty="0">
              <a:latin typeface="+mj-lt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-83221" y="3766581"/>
            <a:ext cx="4665168" cy="51249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cap="small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 i prodotti locali, le specie meno conosciute e la stagionalità</a:t>
            </a:r>
            <a:r>
              <a:rPr lang="it-IT" sz="11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-83221" y="4897641"/>
            <a:ext cx="4806141" cy="514104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cap="small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Rafforzare </a:t>
            </a: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posizione dei pescatori </a:t>
            </a:r>
            <a:r>
              <a:rPr lang="it-IT" sz="1400" b="1" cap="small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l’immagine del settore pesca nella </a:t>
            </a:r>
            <a:r>
              <a:rPr lang="it-IT" sz="1400" b="1" cap="small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comunità </a:t>
            </a:r>
            <a:r>
              <a:rPr lang="it-IT" sz="1400" b="1" cap="small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locale</a:t>
            </a:r>
            <a:endParaRPr lang="it-IT" sz="1400" b="1" cap="small" dirty="0">
              <a:solidFill>
                <a:srgbClr val="FFFF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7" y="2819375"/>
            <a:ext cx="3999290" cy="266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49364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t>3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-106919" y="1088115"/>
            <a:ext cx="4718435" cy="463587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1400" b="1" cap="small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Ristabilire il rapporto tra produttore e consumatore</a:t>
            </a:r>
            <a:endParaRPr lang="it-IT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1645109"/>
            <a:ext cx="53871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facilitare l’accesso alla vendita diretta, in termini logistici e di servizi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educare il consumatore ad un acquisto consapevole ed informato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soddisfare </a:t>
            </a:r>
            <a:r>
              <a:rPr lang="it-IT" sz="1600" dirty="0">
                <a:latin typeface="+mj-lt"/>
              </a:rPr>
              <a:t>la loro richiesta di prodotti di qualità, stagionalità, freschezza e prezzi </a:t>
            </a:r>
            <a:r>
              <a:rPr lang="it-IT" sz="1600" dirty="0" smtClean="0">
                <a:latin typeface="+mj-lt"/>
              </a:rPr>
              <a:t>equi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+mj-lt"/>
              </a:rPr>
              <a:t>acquisto </a:t>
            </a:r>
            <a:r>
              <a:rPr lang="it-IT" sz="1600" dirty="0">
                <a:latin typeface="+mj-lt"/>
              </a:rPr>
              <a:t>esperienziale: molti consumatori vogliono vivere un’esperienza unitamente all’acquisto, ovvero:</a:t>
            </a:r>
          </a:p>
          <a:p>
            <a:pPr marL="730250" indent="-285750">
              <a:buFont typeface="Courier New" panose="02070309020205020404" pitchFamily="49" charset="0"/>
              <a:buChar char="o"/>
            </a:pPr>
            <a:r>
              <a:rPr lang="it-IT" sz="1600" dirty="0">
                <a:latin typeface="+mj-lt"/>
              </a:rPr>
              <a:t>conoscere l’origine e la storia dei prodotti</a:t>
            </a:r>
          </a:p>
          <a:p>
            <a:pPr marL="730250" indent="-285750">
              <a:buFont typeface="Courier New" panose="02070309020205020404" pitchFamily="49" charset="0"/>
              <a:buChar char="o"/>
            </a:pPr>
            <a:r>
              <a:rPr lang="it-IT" sz="1600" dirty="0">
                <a:latin typeface="+mj-lt"/>
              </a:rPr>
              <a:t>il modo in cui vengono </a:t>
            </a:r>
            <a:r>
              <a:rPr lang="it-IT" sz="1600" dirty="0" smtClean="0">
                <a:latin typeface="+mj-lt"/>
              </a:rPr>
              <a:t>pescati</a:t>
            </a:r>
            <a:endParaRPr lang="it-IT" sz="1600" dirty="0">
              <a:latin typeface="+mj-lt"/>
            </a:endParaRPr>
          </a:p>
          <a:p>
            <a:pPr marL="730250" indent="-285750">
              <a:buFont typeface="Courier New" panose="02070309020205020404" pitchFamily="49" charset="0"/>
              <a:buChar char="o"/>
            </a:pPr>
            <a:r>
              <a:rPr lang="it-IT" sz="1600" dirty="0">
                <a:latin typeface="+mj-lt"/>
              </a:rPr>
              <a:t>storie e aneddoti dei </a:t>
            </a:r>
            <a:r>
              <a:rPr lang="it-IT" sz="1600" dirty="0" smtClean="0">
                <a:latin typeface="+mj-lt"/>
              </a:rPr>
              <a:t>pescatori</a:t>
            </a:r>
            <a:endParaRPr lang="it-IT" sz="1600" dirty="0">
              <a:latin typeface="+mj-lt"/>
            </a:endParaRPr>
          </a:p>
          <a:p>
            <a:pPr marL="730250" indent="-285750">
              <a:buFont typeface="Courier New" panose="02070309020205020404" pitchFamily="49" charset="0"/>
              <a:buChar char="o"/>
            </a:pPr>
            <a:r>
              <a:rPr lang="it-IT" sz="1600" dirty="0">
                <a:latin typeface="+mj-lt"/>
              </a:rPr>
              <a:t>visitare </a:t>
            </a:r>
            <a:r>
              <a:rPr lang="it-IT" sz="1600" dirty="0" smtClean="0">
                <a:latin typeface="+mj-lt"/>
              </a:rPr>
              <a:t>la </a:t>
            </a:r>
            <a:r>
              <a:rPr lang="it-IT" sz="1600" dirty="0">
                <a:latin typeface="+mj-lt"/>
              </a:rPr>
              <a:t>barca</a:t>
            </a:r>
          </a:p>
        </p:txBody>
      </p:sp>
      <p:pic>
        <p:nvPicPr>
          <p:cNvPr id="17" name="Immagine 16" descr="C:\Users\Postazione02\Desktop\inde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82" y="2819587"/>
            <a:ext cx="1575454" cy="2181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arallelogramma 17"/>
          <p:cNvSpPr/>
          <p:nvPr/>
        </p:nvSpPr>
        <p:spPr>
          <a:xfrm rot="6654587">
            <a:off x="6629199" y="2233093"/>
            <a:ext cx="692459" cy="893161"/>
          </a:xfrm>
          <a:prstGeom prst="parallelogram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69" y="1416593"/>
            <a:ext cx="1313479" cy="131347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29" y="3517931"/>
            <a:ext cx="1651220" cy="1708378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49364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2871" y="1184672"/>
            <a:ext cx="3998611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541338" algn="l"/>
                <a:tab pos="630238" algn="l"/>
              </a:tabLst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Abbiamo messo in campo diversi strumenti a sostegno dei nostri pescatori per aiutarli a commercializzare meglio le loro catture:</a:t>
            </a:r>
          </a:p>
          <a:p>
            <a:pPr marL="342900" indent="-342900">
              <a:buFont typeface="+mj-lt"/>
              <a:buAutoNum type="arabicPeriod"/>
              <a:tabLst>
                <a:tab pos="541338" algn="l"/>
                <a:tab pos="630238" algn="l"/>
              </a:tabLst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Indirizzi di carattere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tecnico-operativo</a:t>
            </a: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tabLst>
                <a:tab pos="541338" algn="l"/>
                <a:tab pos="630238" algn="l"/>
              </a:tabLst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Supporto allo sviluppo di progetti</a:t>
            </a:r>
          </a:p>
          <a:p>
            <a:pPr marL="342900" indent="-342900">
              <a:buFont typeface="+mj-lt"/>
              <a:buAutoNum type="arabicPeriod"/>
              <a:tabLst>
                <a:tab pos="541338" algn="l"/>
                <a:tab pos="630238" algn="l"/>
              </a:tabLst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Cofinanziamento di progetti</a:t>
            </a:r>
          </a:p>
        </p:txBody>
      </p:sp>
      <p:pic>
        <p:nvPicPr>
          <p:cNvPr id="22537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301750"/>
            <a:ext cx="200818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35438"/>
            <a:ext cx="19431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49364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0" y="1349922"/>
            <a:ext cx="1978025" cy="27373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541" y="4087266"/>
            <a:ext cx="2006234" cy="27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4551" y="2241279"/>
            <a:ext cx="4504639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Considerate </a:t>
            </a:r>
            <a:r>
              <a:rPr lang="it-IT" dirty="0">
                <a:latin typeface="+mj-lt"/>
              </a:rPr>
              <a:t>le </a:t>
            </a:r>
            <a:r>
              <a:rPr lang="it-IT" dirty="0" smtClean="0">
                <a:latin typeface="+mj-lt"/>
              </a:rPr>
              <a:t>difficoltà per </a:t>
            </a:r>
            <a:r>
              <a:rPr lang="it-IT" dirty="0">
                <a:latin typeface="+mj-lt"/>
              </a:rPr>
              <a:t>i nostri </a:t>
            </a:r>
            <a:r>
              <a:rPr lang="it-IT" dirty="0" smtClean="0">
                <a:latin typeface="+mj-lt"/>
              </a:rPr>
              <a:t>pescatori nell’interpretazione </a:t>
            </a:r>
            <a:r>
              <a:rPr lang="it-IT" dirty="0">
                <a:latin typeface="+mj-lt"/>
              </a:rPr>
              <a:t>delle norme </a:t>
            </a:r>
            <a:r>
              <a:rPr lang="it-IT" dirty="0" smtClean="0">
                <a:latin typeface="+mj-lt"/>
              </a:rPr>
              <a:t>che disciplinano la vendita dei prodotti ittici, </a:t>
            </a:r>
            <a:r>
              <a:rPr lang="it-IT" dirty="0">
                <a:latin typeface="+mj-lt"/>
              </a:rPr>
              <a:t>attraverso lo strumento della Conferenza di Servizi, il </a:t>
            </a:r>
            <a:r>
              <a:rPr lang="it-IT" b="1" cap="small" dirty="0">
                <a:solidFill>
                  <a:srgbClr val="00B0F0"/>
                </a:solidFill>
                <a:latin typeface="+mj-lt"/>
              </a:rPr>
              <a:t>GAC Terre di Mare </a:t>
            </a:r>
            <a:r>
              <a:rPr lang="it-IT" dirty="0">
                <a:latin typeface="+mj-lt"/>
              </a:rPr>
              <a:t>e il </a:t>
            </a:r>
            <a:r>
              <a:rPr lang="it-IT" b="1" cap="small" dirty="0">
                <a:solidFill>
                  <a:srgbClr val="C00000"/>
                </a:solidFill>
                <a:latin typeface="+mj-lt"/>
              </a:rPr>
              <a:t>Comune di Molfetta </a:t>
            </a:r>
            <a:r>
              <a:rPr lang="it-IT" dirty="0">
                <a:latin typeface="+mj-lt"/>
              </a:rPr>
              <a:t>con la collaborazione dell’ASL di Molfetta, dell’Associazione Armatori da Pesca e della Capitaneria di Porto di Molfetta, </a:t>
            </a:r>
            <a:r>
              <a:rPr lang="it-IT" dirty="0" smtClean="0">
                <a:latin typeface="+mj-lt"/>
              </a:rPr>
              <a:t>hanno realizzato </a:t>
            </a:r>
            <a:r>
              <a:rPr lang="it-IT" dirty="0">
                <a:latin typeface="+mj-lt"/>
              </a:rPr>
              <a:t>le </a:t>
            </a:r>
            <a:r>
              <a:rPr lang="it-IT" dirty="0" smtClean="0">
                <a:latin typeface="+mj-lt"/>
              </a:rPr>
              <a:t>«</a:t>
            </a:r>
            <a:r>
              <a:rPr lang="it-IT" b="1" cap="small" dirty="0" smtClean="0">
                <a:latin typeface="+mj-lt"/>
              </a:rPr>
              <a:t>Linee </a:t>
            </a:r>
            <a:r>
              <a:rPr lang="it-IT" b="1" cap="small" dirty="0">
                <a:latin typeface="+mj-lt"/>
              </a:rPr>
              <a:t>Guida per la Vendita diretta del </a:t>
            </a:r>
            <a:r>
              <a:rPr lang="it-IT" b="1" cap="small" dirty="0" smtClean="0">
                <a:latin typeface="+mj-lt"/>
              </a:rPr>
              <a:t>pescato</a:t>
            </a:r>
            <a:r>
              <a:rPr lang="it-IT" dirty="0" smtClean="0">
                <a:latin typeface="+mj-lt"/>
              </a:rPr>
              <a:t>» per definire</a:t>
            </a:r>
            <a:r>
              <a:rPr lang="it-IT" dirty="0">
                <a:latin typeface="+mj-lt"/>
              </a:rPr>
              <a:t>, in ottica di </a:t>
            </a:r>
            <a:r>
              <a:rPr lang="it-IT" b="1" u="sng" cap="small" dirty="0">
                <a:latin typeface="+mj-lt"/>
              </a:rPr>
              <a:t>semplificazione</a:t>
            </a:r>
            <a:r>
              <a:rPr lang="it-IT" dirty="0">
                <a:latin typeface="+mj-lt"/>
              </a:rPr>
              <a:t>, </a:t>
            </a:r>
            <a:r>
              <a:rPr lang="it-IT" dirty="0" smtClean="0">
                <a:latin typeface="+mj-lt"/>
              </a:rPr>
              <a:t>i requisiti </a:t>
            </a:r>
            <a:r>
              <a:rPr lang="it-IT" dirty="0">
                <a:latin typeface="+mj-lt"/>
              </a:rPr>
              <a:t>igienico – </a:t>
            </a:r>
            <a:r>
              <a:rPr lang="it-IT" dirty="0" smtClean="0">
                <a:latin typeface="+mj-lt"/>
              </a:rPr>
              <a:t>sanitari da rispettare e l’iter amministrativo da seguire </a:t>
            </a:r>
            <a:r>
              <a:rPr lang="it-IT" dirty="0">
                <a:latin typeface="+mj-lt"/>
              </a:rPr>
              <a:t>per </a:t>
            </a:r>
            <a:r>
              <a:rPr lang="it-IT" dirty="0" smtClean="0">
                <a:latin typeface="+mj-lt"/>
              </a:rPr>
              <a:t>avviare attività di vendita diretta attraverso diverse modalità</a:t>
            </a:r>
            <a:endParaRPr lang="it-IT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77142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16539" y="1251751"/>
            <a:ext cx="4158745" cy="4745254"/>
            <a:chOff x="3150" y="917"/>
            <a:chExt cx="2659" cy="30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50" y="917"/>
              <a:ext cx="2659" cy="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" y="917"/>
              <a:ext cx="2664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69"/>
            <a:ext cx="1269507" cy="12695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20932" y="1251751"/>
            <a:ext cx="275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009999"/>
                </a:solidFill>
                <a:latin typeface="Calibri" panose="020F0502020204030204" pitchFamily="34" charset="0"/>
              </a:rPr>
              <a:t>Indirizzi di carattere tecnico-operativo</a:t>
            </a:r>
            <a:endParaRPr lang="it-IT" sz="2400" b="1" cap="small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4551" y="2241279"/>
            <a:ext cx="395285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Per semplificare </a:t>
            </a:r>
            <a:r>
              <a:rPr lang="it-IT" dirty="0">
                <a:latin typeface="+mj-lt"/>
              </a:rPr>
              <a:t>l’</a:t>
            </a:r>
            <a:r>
              <a:rPr lang="it-IT" b="1" cap="small" dirty="0">
                <a:latin typeface="+mj-lt"/>
              </a:rPr>
              <a:t>iter amministrativo</a:t>
            </a:r>
            <a:r>
              <a:rPr lang="it-IT" dirty="0">
                <a:latin typeface="+mj-lt"/>
              </a:rPr>
              <a:t> per l’avvio delle attività di vendita </a:t>
            </a:r>
            <a:r>
              <a:rPr lang="it-IT" dirty="0" smtClean="0">
                <a:latin typeface="+mj-lt"/>
              </a:rPr>
              <a:t>diretta abbiamo anche predisposto un apposito modello </a:t>
            </a:r>
            <a:r>
              <a:rPr lang="it-IT" dirty="0">
                <a:latin typeface="+mj-lt"/>
              </a:rPr>
              <a:t>di </a:t>
            </a:r>
            <a:r>
              <a:rPr lang="it-IT" dirty="0" smtClean="0">
                <a:latin typeface="+mj-lt"/>
              </a:rPr>
              <a:t>«</a:t>
            </a:r>
            <a:r>
              <a:rPr lang="it-IT" b="1" cap="small" dirty="0" smtClean="0">
                <a:latin typeface="+mj-lt"/>
              </a:rPr>
              <a:t>SCIA per </a:t>
            </a:r>
            <a:r>
              <a:rPr lang="it-IT" b="1" cap="small" dirty="0">
                <a:latin typeface="+mj-lt"/>
              </a:rPr>
              <a:t>la vendita diretta del proprio pescato di piccoli quantitativi in ambito </a:t>
            </a:r>
            <a:r>
              <a:rPr lang="it-IT" b="1" cap="small" dirty="0" smtClean="0">
                <a:latin typeface="+mj-lt"/>
              </a:rPr>
              <a:t>locale</a:t>
            </a:r>
            <a:r>
              <a:rPr lang="it-IT" dirty="0" smtClean="0">
                <a:latin typeface="+mj-lt"/>
              </a:rPr>
              <a:t>», </a:t>
            </a:r>
            <a:r>
              <a:rPr lang="it-IT" dirty="0">
                <a:latin typeface="+mj-lt"/>
              </a:rPr>
              <a:t>che consente </a:t>
            </a:r>
            <a:r>
              <a:rPr lang="it-IT" dirty="0" smtClean="0">
                <a:latin typeface="+mj-lt"/>
              </a:rPr>
              <a:t>ai nostri pescatori di </a:t>
            </a:r>
            <a:r>
              <a:rPr lang="it-IT" dirty="0">
                <a:latin typeface="+mj-lt"/>
              </a:rPr>
              <a:t>avviare tale tipologia di vendita in tempi </a:t>
            </a:r>
            <a:r>
              <a:rPr lang="it-IT" dirty="0" smtClean="0">
                <a:latin typeface="+mj-lt"/>
              </a:rPr>
              <a:t>brevissimi</a:t>
            </a:r>
            <a:endParaRPr lang="it-IT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49364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69"/>
            <a:ext cx="1269507" cy="12695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20932" y="1251751"/>
            <a:ext cx="275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009999"/>
                </a:solidFill>
                <a:latin typeface="Calibri" panose="020F0502020204030204" pitchFamily="34" charset="0"/>
              </a:rPr>
              <a:t>Indirizzi di carattere tecnico-operativo</a:t>
            </a:r>
            <a:endParaRPr lang="it-IT" sz="2400" b="1" cap="small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2302" t="3860" r="2176" b="3238"/>
          <a:stretch/>
        </p:blipFill>
        <p:spPr>
          <a:xfrm>
            <a:off x="4474347" y="1007269"/>
            <a:ext cx="4039338" cy="539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9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5674" y="2179136"/>
            <a:ext cx="569685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541338" algn="l"/>
                <a:tab pos="630238" algn="l"/>
              </a:tabLst>
            </a:pPr>
            <a:r>
              <a:rPr lang="it-IT" dirty="0">
                <a:latin typeface="+mj-lt"/>
              </a:rPr>
              <a:t>Il </a:t>
            </a:r>
            <a:r>
              <a:rPr lang="it-IT" b="1" cap="small" dirty="0">
                <a:solidFill>
                  <a:srgbClr val="00B0F0"/>
                </a:solidFill>
                <a:latin typeface="+mj-lt"/>
              </a:rPr>
              <a:t>GAC Terre di Mare </a:t>
            </a:r>
            <a:r>
              <a:rPr lang="it-IT" dirty="0" smtClean="0">
                <a:latin typeface="+mj-lt"/>
              </a:rPr>
              <a:t>ha supportato </a:t>
            </a:r>
            <a:r>
              <a:rPr lang="it-IT" dirty="0">
                <a:latin typeface="+mj-lt"/>
              </a:rPr>
              <a:t>i pescatori che </a:t>
            </a:r>
            <a:r>
              <a:rPr lang="it-IT" dirty="0" smtClean="0">
                <a:latin typeface="+mj-lt"/>
              </a:rPr>
              <a:t>avevano </a:t>
            </a:r>
            <a:r>
              <a:rPr lang="it-IT" dirty="0">
                <a:latin typeface="+mj-lt"/>
              </a:rPr>
              <a:t>delle idee a trasformarle in progetti concreti e per individuare gli interventi necessari a garantire il successo di </a:t>
            </a:r>
            <a:r>
              <a:rPr lang="it-IT" dirty="0" smtClean="0">
                <a:latin typeface="+mj-lt"/>
              </a:rPr>
              <a:t>un’operazione: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Messo </a:t>
            </a:r>
            <a:r>
              <a:rPr lang="it-IT" dirty="0">
                <a:latin typeface="+mj-lt"/>
              </a:rPr>
              <a:t>a disposizione degli operatori l’esperienza della struttura tecnica del GAC e dei suoi </a:t>
            </a:r>
            <a:r>
              <a:rPr lang="it-IT" dirty="0" smtClean="0">
                <a:latin typeface="+mj-lt"/>
              </a:rPr>
              <a:t>amministratori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Condotto </a:t>
            </a:r>
            <a:r>
              <a:rPr lang="it-IT" dirty="0">
                <a:latin typeface="+mj-lt"/>
              </a:rPr>
              <a:t>indagini di mercato sul consumo locale dei prodotti ittici, i cui risultati sono stati messi a loro </a:t>
            </a:r>
            <a:r>
              <a:rPr lang="it-IT" dirty="0" smtClean="0">
                <a:latin typeface="+mj-lt"/>
              </a:rPr>
              <a:t>disposizione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Supporto </a:t>
            </a:r>
            <a:r>
              <a:rPr lang="it-IT" dirty="0">
                <a:latin typeface="+mj-lt"/>
              </a:rPr>
              <a:t>a trovare i partner giusti (ricerca fornitori, consulenze specifiche, enti turistici, etc.) </a:t>
            </a:r>
            <a:endParaRPr lang="it-IT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541338" algn="l"/>
                <a:tab pos="630238" algn="l"/>
              </a:tabLst>
            </a:pPr>
            <a:r>
              <a:rPr lang="it-IT" dirty="0" smtClean="0">
                <a:latin typeface="+mj-lt"/>
              </a:rPr>
              <a:t>Instaurazione </a:t>
            </a:r>
            <a:r>
              <a:rPr lang="it-IT" dirty="0">
                <a:latin typeface="+mj-lt"/>
              </a:rPr>
              <a:t>e gestione dei rapporti con le autorità </a:t>
            </a:r>
            <a:r>
              <a:rPr lang="it-IT" dirty="0" smtClean="0">
                <a:latin typeface="+mj-lt"/>
              </a:rPr>
              <a:t>locali</a:t>
            </a:r>
            <a:endParaRPr lang="it-IT" dirty="0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69492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2672" y="1251750"/>
            <a:ext cx="275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009999"/>
                </a:solidFill>
                <a:latin typeface="Calibri" panose="020F0502020204030204" pitchFamily="34" charset="0"/>
              </a:rPr>
              <a:t>Supporto allo sviluppo di Progetti</a:t>
            </a:r>
            <a:endParaRPr lang="it-IT" sz="2400" b="1" cap="small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" y="1196221"/>
            <a:ext cx="1251243" cy="942056"/>
          </a:xfrm>
          <a:prstGeom prst="rect">
            <a:avLst/>
          </a:prstGeom>
        </p:spPr>
      </p:pic>
      <p:pic>
        <p:nvPicPr>
          <p:cNvPr id="15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9" y="1511404"/>
            <a:ext cx="3111608" cy="43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F300-E6FA-4DEA-BE8B-0E1172B78094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810431" y="857250"/>
            <a:ext cx="333569" cy="300082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139" y="2007958"/>
            <a:ext cx="53057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Abbiamo dedicato gran parte del budget a nostra disposizione per </a:t>
            </a:r>
            <a:r>
              <a:rPr lang="it-IT" b="1" cap="small" dirty="0">
                <a:latin typeface="+mj-lt"/>
              </a:rPr>
              <a:t>concedere finanziamenti </a:t>
            </a:r>
            <a:r>
              <a:rPr lang="it-IT" dirty="0">
                <a:latin typeface="+mj-lt"/>
              </a:rPr>
              <a:t>per l’avvio di </a:t>
            </a:r>
            <a:r>
              <a:rPr lang="it-IT" dirty="0" smtClean="0">
                <a:latin typeface="+mj-lt"/>
              </a:rPr>
              <a:t>attività di: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dall’imbarcazione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in forma itinerante: negozi mobili o banchi temporanei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in forma non itinerante: mercati rionali o </a:t>
            </a:r>
            <a:r>
              <a:rPr lang="it-IT" dirty="0" err="1" smtClean="0">
                <a:latin typeface="+mj-lt"/>
              </a:rPr>
              <a:t>farmer’s</a:t>
            </a:r>
            <a:r>
              <a:rPr lang="it-IT" dirty="0" smtClean="0">
                <a:latin typeface="+mj-lt"/>
              </a:rPr>
              <a:t> market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in locale aperto al pubblico (pescheria)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on line (commercio elettronico)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con consegna a domicilio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Box </a:t>
            </a:r>
            <a:r>
              <a:rPr lang="it-IT" dirty="0" err="1" smtClean="0">
                <a:latin typeface="+mj-lt"/>
              </a:rPr>
              <a:t>scheme</a:t>
            </a:r>
            <a:r>
              <a:rPr lang="it-IT" dirty="0" smtClean="0">
                <a:latin typeface="+mj-lt"/>
              </a:rPr>
              <a:t> – Abbonamento di spesa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+mj-lt"/>
              </a:rPr>
              <a:t>Vendita ai GAS</a:t>
            </a: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87" y="2462422"/>
            <a:ext cx="1231608" cy="11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C:\Users\angelo\Desktop\images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00" y="2718395"/>
            <a:ext cx="1047835" cy="85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7" y="2755338"/>
            <a:ext cx="1058061" cy="80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18" y="5876394"/>
            <a:ext cx="1599390" cy="652812"/>
          </a:xfrm>
          <a:prstGeom prst="rect">
            <a:avLst/>
          </a:prstGeom>
        </p:spPr>
      </p:pic>
      <p:pic>
        <p:nvPicPr>
          <p:cNvPr id="18" name="Immagine 17" descr="C:\Users\Postazione02\Desktop\FireShot Screen Capture #014 - 'Frittura mista - - Pescato fresco - Peschereccio Mizar' - www_pescherecciomizar_it_main_pescato_php_id=71&amp;res_1=1920&amp;res_2=108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54" y="4833955"/>
            <a:ext cx="1523380" cy="71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758627"/>
            <a:ext cx="1612715" cy="93880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 descr="http://t3.gstatic.com/images?q=tbn:ANd9GcTuVBR6LJ1s_M2lRplsxZJkoKGB21dPEuEUo1EGcWMjyl07Hl1PH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6" y="4668182"/>
            <a:ext cx="1617569" cy="87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44" y="5784816"/>
            <a:ext cx="1345872" cy="106417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8139" y="3683970"/>
            <a:ext cx="1498077" cy="94904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5062" y="5761238"/>
            <a:ext cx="1545390" cy="109676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26" y="852359"/>
            <a:ext cx="1635999" cy="1804816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0" y="179052"/>
            <a:ext cx="6192837" cy="70788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 smtClean="0">
                <a:solidFill>
                  <a:schemeClr val="bg1"/>
                </a:solidFill>
              </a:rPr>
              <a:t>Il ruolo del GAC Terre di Mare nel processo di commercializzazione delle catture locali</a:t>
            </a:r>
            <a:endParaRPr lang="it-IT" sz="2000" b="1" cap="small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54447" y="1176961"/>
            <a:ext cx="275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009999"/>
                </a:solidFill>
                <a:latin typeface="Calibri" panose="020F0502020204030204" pitchFamily="34" charset="0"/>
              </a:rPr>
              <a:t>Cofinanziamento di progetti</a:t>
            </a:r>
            <a:endParaRPr lang="it-IT" sz="2400" b="1" cap="small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1"/>
          <a:stretch/>
        </p:blipFill>
        <p:spPr>
          <a:xfrm>
            <a:off x="-4678" y="1052505"/>
            <a:ext cx="1059125" cy="10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8810625" y="857250"/>
            <a:ext cx="333375" cy="300038"/>
          </a:xfrm>
          <a:prstGeom prst="rect">
            <a:avLst/>
          </a:prstGeom>
          <a:solidFill>
            <a:srgbClr val="00B0F0">
              <a:alpha val="76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sz="1350" dirty="0"/>
          </a:p>
        </p:txBody>
      </p:sp>
      <p:pic>
        <p:nvPicPr>
          <p:cNvPr id="23558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" y="5251450"/>
            <a:ext cx="21129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1071563"/>
            <a:ext cx="200660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" y="2931269"/>
            <a:ext cx="1854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9" y="1046907"/>
            <a:ext cx="3190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1" y="2763838"/>
            <a:ext cx="12176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606925"/>
            <a:ext cx="172878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187825"/>
            <a:ext cx="23463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Immagin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61" y="2687011"/>
            <a:ext cx="22177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magin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5449888"/>
            <a:ext cx="20351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Segnaposto contenuto 12" descr="prodotti facchini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2613"/>
            <a:ext cx="31353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Immagin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921000"/>
            <a:ext cx="33972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8" descr="C:\Users\elianto 2\Desktop\scheda1 A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1270793"/>
            <a:ext cx="10953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" descr="C:\Users\elianto 2\Desktop\logo-fa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62857"/>
            <a:ext cx="14303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95748"/>
            <a:ext cx="6192837" cy="769441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000" b="1" cap="small" dirty="0">
                <a:solidFill>
                  <a:schemeClr val="bg1"/>
                </a:solidFill>
              </a:rPr>
              <a:t>Dalle parole ai fatti: i nostri </a:t>
            </a:r>
            <a:r>
              <a:rPr lang="it-IT" sz="2400" b="1" cap="small" dirty="0">
                <a:solidFill>
                  <a:schemeClr val="bg1"/>
                </a:solidFill>
              </a:rPr>
              <a:t>imprenditori ittici </a:t>
            </a:r>
            <a:r>
              <a:rPr lang="it-IT" sz="2000" b="1" cap="small" dirty="0">
                <a:solidFill>
                  <a:schemeClr val="bg1"/>
                </a:solidFill>
              </a:rPr>
              <a:t>e i nuovi e innovativi canali di vendita</a:t>
            </a:r>
          </a:p>
        </p:txBody>
      </p:sp>
    </p:spTree>
    <p:extLst>
      <p:ext uri="{BB962C8B-B14F-4D97-AF65-F5344CB8AC3E}">
        <p14:creationId xmlns:p14="http://schemas.microsoft.com/office/powerpoint/2010/main" val="5808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</TotalTime>
  <Words>853</Words>
  <Application>Microsoft Office PowerPoint</Application>
  <PresentationFormat>Presentazione su schermo (4:3)</PresentationFormat>
  <Paragraphs>79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Postazione02</dc:creator>
  <cp:lastModifiedBy>User</cp:lastModifiedBy>
  <cp:revision>162</cp:revision>
  <dcterms:created xsi:type="dcterms:W3CDTF">2014-04-19T08:53:53Z</dcterms:created>
  <dcterms:modified xsi:type="dcterms:W3CDTF">2019-09-26T08:22:43Z</dcterms:modified>
</cp:coreProperties>
</file>