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0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2" r:id="rId11"/>
    <p:sldId id="256" r:id="rId12"/>
    <p:sldId id="257" r:id="rId13"/>
    <p:sldId id="258" r:id="rId14"/>
    <p:sldId id="259" r:id="rId15"/>
    <p:sldId id="260" r:id="rId16"/>
    <p:sldId id="261" r:id="rId17"/>
    <p:sldId id="262" r:id="rId18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FF00"/>
    <a:srgbClr val="000066"/>
    <a:srgbClr val="0000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39A5A-A98E-4F65-BBEC-2BC699C8B2E9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FEE1-9A59-47C9-8C1D-43F99DF9C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9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1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08B1B2D-217E-444D-934B-3BF41C82983A}" type="slidenum">
              <a:rPr lang="it-IT" altLang="it-IT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5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F0554A9-9608-496B-AAD2-D41D4123BC3E}" type="slidenum">
              <a:rPr lang="it-IT" altLang="it-IT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7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6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4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0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4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2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86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5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95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A2D48FA-3DED-4A62-BE15-F692B9E6091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8879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FB6E6-A338-4D7C-BBB0-56E4AC0787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188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A5FD76D-E60E-412E-A0C3-590D8BFFED6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176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11439-0DA1-499E-98FE-9D6BCC25A3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328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46615-4382-4D71-B2CA-F4549821AB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000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5163B-453E-4FAB-83EF-E9436BF9514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0414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E593F-144D-44D2-8F4E-5B4FC317BB0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7105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A78E5-1E54-4751-96EC-2D5857896D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87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290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879C2036-4B11-4817-AB61-378971BB58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287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18E2A-B35C-475A-9F9B-767E8AFCB26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0178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57CBA-845C-4EA2-83F3-E59DD26589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917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80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46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30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9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53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16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5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9261-517F-4B16-8538-6C6DDA81FBA2}" type="datetimeFigureOut">
              <a:rPr lang="it-IT" smtClean="0"/>
              <a:t>11/10/2019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B48-7CEC-48B1-8199-71E130265A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30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517467-B0B9-4515-A19F-FED06349581D}" type="slidenum">
              <a:rPr lang="it-IT" altLang="it-IT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63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74" y="909100"/>
            <a:ext cx="9084601" cy="206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61949" y="3148310"/>
            <a:ext cx="113728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“Gargano Mari e Monti: contesti sociali e ambientali per lo sviluppo e la commercializzazione dei prodotti dell’acquacoltura, della piccola pesca artigianale e lagunare</a:t>
            </a:r>
            <a:r>
              <a:rPr lang="it-IT" sz="2000" b="1" dirty="0" smtClean="0"/>
              <a:t>”</a:t>
            </a:r>
          </a:p>
          <a:p>
            <a:pPr algn="ctr"/>
            <a:endParaRPr lang="it-IT" sz="800" b="1" dirty="0"/>
          </a:p>
          <a:p>
            <a:pPr algn="ctr"/>
            <a:r>
              <a:rPr lang="it-IT" sz="2000" b="1" dirty="0"/>
              <a:t>Località </a:t>
            </a:r>
            <a:r>
              <a:rPr lang="it-IT" sz="2000" b="1" dirty="0" err="1"/>
              <a:t>Capojale</a:t>
            </a:r>
            <a:r>
              <a:rPr lang="it-IT" sz="2000" b="1" dirty="0"/>
              <a:t> (Cagnano Varano) –- 12 ottobre 2019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97831" y="4315418"/>
            <a:ext cx="49010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“Acquacoltura </a:t>
            </a:r>
            <a:r>
              <a:rPr lang="it-IT" sz="3200" b="1" dirty="0" smtClean="0">
                <a:solidFill>
                  <a:srgbClr val="FFFF00"/>
                </a:solidFill>
              </a:rPr>
              <a:t>biologica”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Giuseppe Lembo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956" y="5562753"/>
            <a:ext cx="5335411" cy="11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21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81323" y="1011078"/>
            <a:ext cx="4591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i="0" u="none" strike="noStrike" baseline="0" dirty="0" smtClean="0">
                <a:solidFill>
                  <a:srgbClr val="000000"/>
                </a:solidFill>
              </a:rPr>
              <a:t>MACROBIETTIVO 3</a:t>
            </a:r>
          </a:p>
        </p:txBody>
      </p:sp>
      <p:sp>
        <p:nvSpPr>
          <p:cNvPr id="5" name="Rettangolo 4"/>
          <p:cNvSpPr/>
          <p:nvPr/>
        </p:nvSpPr>
        <p:spPr>
          <a:xfrm>
            <a:off x="561974" y="542836"/>
            <a:ext cx="10944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0" u="none" strike="noStrike" baseline="0" dirty="0" smtClean="0">
                <a:solidFill>
                  <a:srgbClr val="000099"/>
                </a:solidFill>
              </a:rPr>
              <a:t>PIANO STRATEGICO PER L’ACQUACOLTURA IN ITALIA 2014-2020</a:t>
            </a:r>
            <a:endParaRPr lang="it-IT" sz="3200" b="1" dirty="0">
              <a:solidFill>
                <a:srgbClr val="00009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81111" y="1595853"/>
            <a:ext cx="799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rgbClr val="007D98"/>
                </a:solidFill>
              </a:rPr>
              <a:t>6.3. PROMUOVERE LA </a:t>
            </a:r>
            <a:r>
              <a:rPr lang="it-IT" sz="2400" b="1" dirty="0" smtClean="0">
                <a:solidFill>
                  <a:srgbClr val="007D98"/>
                </a:solidFill>
              </a:rPr>
              <a:t>COMPETITIVITÀ DELL’ACQUACOLTURA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61974" y="2429082"/>
            <a:ext cx="9429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MO 3.1 Rafforzamento della competitività e della </a:t>
            </a:r>
            <a:r>
              <a:rPr lang="it-IT" sz="2000" b="1" dirty="0" smtClean="0"/>
              <a:t>redditività delle </a:t>
            </a:r>
            <a:r>
              <a:rPr lang="it-IT" sz="2000" b="1" dirty="0"/>
              <a:t>imprese acquicole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561974" y="2930335"/>
            <a:ext cx="11077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</a:rPr>
              <a:t>S 3.1 </a:t>
            </a:r>
            <a:r>
              <a:rPr lang="it-IT" sz="2000" b="1" dirty="0">
                <a:solidFill>
                  <a:srgbClr val="007D98"/>
                </a:solidFill>
              </a:rPr>
              <a:t>INVESTIMENTI PER MIGLIORARE LA </a:t>
            </a:r>
            <a:r>
              <a:rPr lang="it-IT" sz="2000" b="1" dirty="0" smtClean="0">
                <a:solidFill>
                  <a:srgbClr val="007D98"/>
                </a:solidFill>
              </a:rPr>
              <a:t>COMPETITIVITÀ E </a:t>
            </a:r>
            <a:r>
              <a:rPr lang="it-IT" sz="2000" b="1" dirty="0">
                <a:solidFill>
                  <a:srgbClr val="007D98"/>
                </a:solidFill>
              </a:rPr>
              <a:t>LA REDDITIVITÀ DELLE IMPRESE </a:t>
            </a:r>
            <a:r>
              <a:rPr lang="it-IT" sz="2000" b="1" dirty="0" smtClean="0">
                <a:solidFill>
                  <a:srgbClr val="007D98"/>
                </a:solidFill>
              </a:rPr>
              <a:t>ACQUICOLE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561974" y="3431588"/>
            <a:ext cx="3189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FEAMP - </a:t>
            </a:r>
            <a:r>
              <a:rPr lang="en-US" sz="2000" b="1" dirty="0" err="1"/>
              <a:t>artt</a:t>
            </a:r>
            <a:r>
              <a:rPr lang="en-US" sz="2000" b="1" dirty="0"/>
              <a:t>. 48.1 a-</a:t>
            </a:r>
            <a:r>
              <a:rPr lang="en-US" sz="2000" b="1" dirty="0" err="1"/>
              <a:t>c,f,g</a:t>
            </a:r>
            <a:r>
              <a:rPr lang="en-US" sz="2000" b="1" dirty="0"/>
              <a:t>, 52</a:t>
            </a:r>
            <a:endParaRPr lang="it-IT" sz="2000" b="1" dirty="0"/>
          </a:p>
        </p:txBody>
      </p:sp>
      <p:sp>
        <p:nvSpPr>
          <p:cNvPr id="8" name="Rettangolo 7"/>
          <p:cNvSpPr/>
          <p:nvPr/>
        </p:nvSpPr>
        <p:spPr>
          <a:xfrm>
            <a:off x="509072" y="4434094"/>
            <a:ext cx="8239125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0099CC"/>
                </a:solidFill>
              </a:rPr>
              <a:t>art.48-a) investimenti produttivi </a:t>
            </a:r>
            <a:r>
              <a:rPr lang="it-IT" sz="2000" b="1" dirty="0">
                <a:solidFill>
                  <a:srgbClr val="0099CC"/>
                </a:solidFill>
              </a:rPr>
              <a:t>	</a:t>
            </a:r>
            <a:r>
              <a:rPr lang="it-IT" sz="2000" b="1" dirty="0" smtClean="0">
                <a:solidFill>
                  <a:srgbClr val="0099CC"/>
                </a:solidFill>
              </a:rPr>
              <a:t> </a:t>
            </a:r>
            <a:r>
              <a:rPr lang="it-IT" sz="2000" b="1" dirty="0">
                <a:solidFill>
                  <a:srgbClr val="0099CC"/>
                </a:solidFill>
              </a:rPr>
              <a:t>	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Art.48-b) diversificazione produzione </a:t>
            </a:r>
            <a:r>
              <a:rPr lang="it-IT" sz="2000" b="1" dirty="0">
                <a:solidFill>
                  <a:srgbClr val="0099CC"/>
                </a:solidFill>
              </a:rPr>
              <a:t>	</a:t>
            </a:r>
            <a:r>
              <a:rPr lang="it-IT" sz="2000" b="1" dirty="0" smtClean="0">
                <a:solidFill>
                  <a:srgbClr val="0099CC"/>
                </a:solidFill>
              </a:rPr>
              <a:t> </a:t>
            </a:r>
            <a:r>
              <a:rPr lang="it-IT" sz="2000" b="1" dirty="0">
                <a:solidFill>
                  <a:srgbClr val="0099CC"/>
                </a:solidFill>
              </a:rPr>
              <a:t>	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Art.48-c) ammodernamento delle unità </a:t>
            </a:r>
            <a:endParaRPr lang="it-IT" sz="2000" b="1" i="1" dirty="0" smtClean="0">
              <a:solidFill>
                <a:srgbClr val="0099CC"/>
              </a:solidFill>
            </a:endParaRPr>
          </a:p>
          <a:p>
            <a:r>
              <a:rPr lang="it-IT" sz="2000" b="1" i="1" dirty="0">
                <a:solidFill>
                  <a:srgbClr val="0099CC"/>
                </a:solidFill>
              </a:rPr>
              <a:t>Art.48-f) </a:t>
            </a:r>
            <a:r>
              <a:rPr lang="it-IT" sz="2000" b="1" i="1" dirty="0">
                <a:solidFill>
                  <a:srgbClr val="FF0000"/>
                </a:solidFill>
              </a:rPr>
              <a:t>investimenti per </a:t>
            </a:r>
            <a:r>
              <a:rPr lang="it-IT" sz="2000" b="1" i="1" dirty="0" smtClean="0">
                <a:solidFill>
                  <a:srgbClr val="FF0000"/>
                </a:solidFill>
              </a:rPr>
              <a:t>migliorare </a:t>
            </a:r>
            <a:r>
              <a:rPr lang="it-IT" sz="2000" b="1" i="1" dirty="0">
                <a:solidFill>
                  <a:srgbClr val="FF0000"/>
                </a:solidFill>
              </a:rPr>
              <a:t>qualità o </a:t>
            </a:r>
            <a:r>
              <a:rPr lang="it-IT" sz="2000" b="1" i="1" dirty="0" smtClean="0">
                <a:solidFill>
                  <a:srgbClr val="FF0000"/>
                </a:solidFill>
              </a:rPr>
              <a:t>aggiungere </a:t>
            </a:r>
            <a:r>
              <a:rPr lang="it-IT" sz="2000" b="1" i="1" dirty="0">
                <a:solidFill>
                  <a:srgbClr val="FF0000"/>
                </a:solidFill>
              </a:rPr>
              <a:t>valore ai prodotti </a:t>
            </a:r>
            <a:endParaRPr lang="it-IT" sz="2000" b="1" i="1" dirty="0" smtClean="0">
              <a:solidFill>
                <a:srgbClr val="FF0000"/>
              </a:solidFill>
            </a:endParaRPr>
          </a:p>
          <a:p>
            <a:r>
              <a:rPr lang="it-IT" sz="2000" b="1" i="1" dirty="0" smtClean="0">
                <a:solidFill>
                  <a:srgbClr val="0099CC"/>
                </a:solidFill>
              </a:rPr>
              <a:t>Art.48-g</a:t>
            </a:r>
            <a:r>
              <a:rPr lang="it-IT" sz="2000" b="1" i="1" dirty="0">
                <a:solidFill>
                  <a:srgbClr val="0099CC"/>
                </a:solidFill>
              </a:rPr>
              <a:t>) </a:t>
            </a:r>
            <a:r>
              <a:rPr lang="it-IT" sz="2000" b="1" i="1" dirty="0">
                <a:solidFill>
                  <a:srgbClr val="FF0000"/>
                </a:solidFill>
              </a:rPr>
              <a:t>recupero stagni o </a:t>
            </a:r>
            <a:r>
              <a:rPr lang="it-IT" sz="2000" b="1" i="1" dirty="0" smtClean="0">
                <a:solidFill>
                  <a:srgbClr val="FF0000"/>
                </a:solidFill>
              </a:rPr>
              <a:t>lagune</a:t>
            </a:r>
            <a:r>
              <a:rPr lang="it-IT" sz="2000" b="1" dirty="0">
                <a:solidFill>
                  <a:srgbClr val="0099CC"/>
                </a:solidFill>
              </a:rPr>
              <a:t>	</a:t>
            </a:r>
          </a:p>
        </p:txBody>
      </p:sp>
      <p:sp>
        <p:nvSpPr>
          <p:cNvPr id="9" name="Rettangolo 8"/>
          <p:cNvSpPr/>
          <p:nvPr/>
        </p:nvSpPr>
        <p:spPr>
          <a:xfrm>
            <a:off x="561974" y="3932841"/>
            <a:ext cx="5543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Soggetti attuatori - MIPAAF, Regioni</a:t>
            </a:r>
            <a:r>
              <a:rPr lang="it-IT" sz="2000" b="1" dirty="0" smtClean="0"/>
              <a:t>, PMI</a:t>
            </a:r>
            <a:r>
              <a:rPr lang="it-IT" sz="2000" b="1" dirty="0"/>
              <a:t>, Ricerca</a:t>
            </a:r>
          </a:p>
        </p:txBody>
      </p:sp>
    </p:spTree>
    <p:extLst>
      <p:ext uri="{BB962C8B-B14F-4D97-AF65-F5344CB8AC3E}">
        <p14:creationId xmlns:p14="http://schemas.microsoft.com/office/powerpoint/2010/main" val="41507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5351" y="884962"/>
            <a:ext cx="10553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</a:rPr>
              <a:t>MO 3.2 Sostegno al rafforzamento dello sviluppo tecnologico</a:t>
            </a:r>
            <a:r>
              <a:rPr lang="it-IT" sz="2000" b="1" dirty="0" smtClean="0">
                <a:solidFill>
                  <a:srgbClr val="000000"/>
                </a:solidFill>
              </a:rPr>
              <a:t>, dell’innovazione </a:t>
            </a:r>
            <a:r>
              <a:rPr lang="it-IT" sz="2000" b="1" dirty="0">
                <a:solidFill>
                  <a:srgbClr val="000000"/>
                </a:solidFill>
              </a:rPr>
              <a:t>e del trasferimento delle conoscenze</a:t>
            </a:r>
          </a:p>
          <a:p>
            <a:r>
              <a:rPr lang="it-IT" sz="2000" b="1" dirty="0">
                <a:solidFill>
                  <a:srgbClr val="000000"/>
                </a:solidFill>
              </a:rPr>
              <a:t>S 3.5 </a:t>
            </a:r>
            <a:r>
              <a:rPr lang="it-IT" sz="2000" b="1" dirty="0">
                <a:solidFill>
                  <a:srgbClr val="007D98"/>
                </a:solidFill>
              </a:rPr>
              <a:t>SOSTENERE L’INNOVAZIONE E LA RICERCA A </a:t>
            </a:r>
            <a:r>
              <a:rPr lang="it-IT" sz="2000" b="1" dirty="0" smtClean="0">
                <a:solidFill>
                  <a:srgbClr val="007D98"/>
                </a:solidFill>
              </a:rPr>
              <a:t>SUPPORTO DELLE </a:t>
            </a:r>
            <a:r>
              <a:rPr lang="it-IT" sz="2000" b="1" dirty="0">
                <a:solidFill>
                  <a:srgbClr val="007D98"/>
                </a:solidFill>
              </a:rPr>
              <a:t>ESIGENZE DELLE IMPRESE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895351" y="2053709"/>
            <a:ext cx="3128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FEAMP - </a:t>
            </a:r>
            <a:r>
              <a:rPr lang="en-US" sz="2000" b="1" dirty="0" err="1"/>
              <a:t>artt</a:t>
            </a:r>
            <a:r>
              <a:rPr lang="en-US" sz="2000" b="1" dirty="0"/>
              <a:t>. 47, 49 (1a), 50</a:t>
            </a: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895349" y="3022759"/>
            <a:ext cx="8843511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0099CC"/>
                </a:solidFill>
              </a:rPr>
              <a:t>Art.47 Innovazione 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Art.49-Servizi di gestione, di sostituzione e di consulenza per le imprese acquicole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Art.50-Promozione del capitale umano e del collegamento in rete	</a:t>
            </a:r>
          </a:p>
        </p:txBody>
      </p:sp>
      <p:sp>
        <p:nvSpPr>
          <p:cNvPr id="5" name="Rettangolo 4"/>
          <p:cNvSpPr/>
          <p:nvPr/>
        </p:nvSpPr>
        <p:spPr>
          <a:xfrm>
            <a:off x="895349" y="4191506"/>
            <a:ext cx="8648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Risultati attesi - Sviluppo tecnologie </a:t>
            </a:r>
            <a:r>
              <a:rPr lang="it-IT" sz="2000" b="1" dirty="0" smtClean="0">
                <a:solidFill>
                  <a:srgbClr val="FF0000"/>
                </a:solidFill>
              </a:rPr>
              <a:t>innovative (e.g. IMTA)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Sviluppo tecnologie e prodotti </a:t>
            </a:r>
            <a:r>
              <a:rPr lang="it-IT" sz="2000" b="1" dirty="0" smtClean="0">
                <a:solidFill>
                  <a:srgbClr val="FF0000"/>
                </a:solidFill>
              </a:rPr>
              <a:t>innovativi nel </a:t>
            </a:r>
            <a:r>
              <a:rPr lang="it-IT" sz="2000" b="1" dirty="0">
                <a:solidFill>
                  <a:srgbClr val="FF0000"/>
                </a:solidFill>
              </a:rPr>
              <a:t>settore </a:t>
            </a:r>
            <a:r>
              <a:rPr lang="it-IT" sz="2000" b="1" dirty="0" smtClean="0">
                <a:solidFill>
                  <a:srgbClr val="FF0000"/>
                </a:solidFill>
              </a:rPr>
              <a:t>mangimistico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Realizzazione di nuovi prodotti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901410" y="5360253"/>
            <a:ext cx="483138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 b="1" i="1">
                <a:solidFill>
                  <a:srgbClr val="0099CC"/>
                </a:solidFill>
              </a:defRPr>
            </a:lvl1pPr>
          </a:lstStyle>
          <a:p>
            <a:pPr algn="ctr"/>
            <a:r>
              <a:rPr lang="it-IT" i="0" dirty="0"/>
              <a:t>Misure a gestione condivisa tra OOII e Stato</a:t>
            </a:r>
          </a:p>
          <a:p>
            <a:pPr algn="ctr"/>
            <a:r>
              <a:rPr lang="it-IT" i="0" dirty="0"/>
              <a:t>Art. 47 – Art. 49</a:t>
            </a:r>
          </a:p>
        </p:txBody>
      </p:sp>
      <p:sp>
        <p:nvSpPr>
          <p:cNvPr id="7" name="Rettangolo 6"/>
          <p:cNvSpPr/>
          <p:nvPr/>
        </p:nvSpPr>
        <p:spPr>
          <a:xfrm>
            <a:off x="895349" y="24695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/>
              <a:t>Soggetti attuatori - </a:t>
            </a:r>
            <a:r>
              <a:rPr lang="it-IT" sz="2000" b="1" dirty="0" err="1"/>
              <a:t>MiPAAF</a:t>
            </a:r>
            <a:r>
              <a:rPr lang="it-IT" sz="2000" b="1" dirty="0"/>
              <a:t>, Regioni, PMI</a:t>
            </a:r>
            <a:r>
              <a:rPr lang="it-IT" sz="2000" b="1" dirty="0" smtClean="0"/>
              <a:t>, Ricerca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8952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376" y="912763"/>
            <a:ext cx="10848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</a:rPr>
              <a:t>MO 3.4 Promozione di un’acquacoltura che garantisca un </a:t>
            </a:r>
            <a:r>
              <a:rPr lang="it-IT" sz="2000" b="1" dirty="0" smtClean="0">
                <a:solidFill>
                  <a:srgbClr val="000000"/>
                </a:solidFill>
              </a:rPr>
              <a:t>livello elevato </a:t>
            </a:r>
            <a:r>
              <a:rPr lang="it-IT" sz="2000" b="1" dirty="0">
                <a:solidFill>
                  <a:srgbClr val="000000"/>
                </a:solidFill>
              </a:rPr>
              <a:t>di tutela ambientale, salute e benessere degli animali, </a:t>
            </a:r>
            <a:r>
              <a:rPr lang="it-IT" sz="2000" b="1" dirty="0" smtClean="0">
                <a:solidFill>
                  <a:srgbClr val="000000"/>
                </a:solidFill>
              </a:rPr>
              <a:t>salute e </a:t>
            </a:r>
            <a:r>
              <a:rPr lang="it-IT" sz="2000" b="1" dirty="0">
                <a:solidFill>
                  <a:srgbClr val="000000"/>
                </a:solidFill>
              </a:rPr>
              <a:t>sicurezza pubblica</a:t>
            </a:r>
          </a:p>
          <a:p>
            <a:r>
              <a:rPr lang="it-IT" sz="2000" b="1" dirty="0">
                <a:solidFill>
                  <a:srgbClr val="000000"/>
                </a:solidFill>
              </a:rPr>
              <a:t>S 3.8 </a:t>
            </a:r>
            <a:r>
              <a:rPr lang="it-IT" sz="2000" b="1" dirty="0">
                <a:solidFill>
                  <a:srgbClr val="007D98"/>
                </a:solidFill>
              </a:rPr>
              <a:t>SVILUPPO DI NUOVI SISTEMI ACQUICOLI AD </a:t>
            </a:r>
            <a:r>
              <a:rPr lang="it-IT" sz="2000" b="1" dirty="0" smtClean="0">
                <a:solidFill>
                  <a:srgbClr val="007D98"/>
                </a:solidFill>
              </a:rPr>
              <a:t>ELEVATA COMPATIBILITÀ </a:t>
            </a:r>
            <a:r>
              <a:rPr lang="it-IT" sz="2000" b="1" dirty="0">
                <a:solidFill>
                  <a:srgbClr val="007D98"/>
                </a:solidFill>
              </a:rPr>
              <a:t>AMBIENTALE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714376" y="2017637"/>
            <a:ext cx="405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/>
              <a:t>FEAMP - </a:t>
            </a:r>
            <a:r>
              <a:rPr lang="it-IT" sz="2000" b="1" dirty="0"/>
              <a:t>artt. 47, 48 (1.e), 54 (1. a, c)</a:t>
            </a:r>
          </a:p>
        </p:txBody>
      </p:sp>
      <p:sp>
        <p:nvSpPr>
          <p:cNvPr id="4" name="Rettangolo 3"/>
          <p:cNvSpPr/>
          <p:nvPr/>
        </p:nvSpPr>
        <p:spPr>
          <a:xfrm>
            <a:off x="697889" y="2995345"/>
            <a:ext cx="10807574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0099CC"/>
                </a:solidFill>
              </a:rPr>
              <a:t>Art.47 Innovazione 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Art.48-e) investimenti per ridurre impatti su ambiente e uso efficiente delle risorse (NATURA 2000, 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                 gestione del paesaggio e delle caratteristiche tradizionali delle zone dedite all’acquacoltura)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Art.54 Prestazione di servizi ambientali da parte dell'acquacoltura	</a:t>
            </a:r>
          </a:p>
        </p:txBody>
      </p:sp>
      <p:sp>
        <p:nvSpPr>
          <p:cNvPr id="5" name="Rettangolo 4"/>
          <p:cNvSpPr/>
          <p:nvPr/>
        </p:nvSpPr>
        <p:spPr>
          <a:xfrm>
            <a:off x="714376" y="4407528"/>
            <a:ext cx="7410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Risultati </a:t>
            </a:r>
            <a:r>
              <a:rPr lang="it-IT" sz="2000" b="1" dirty="0" smtClean="0">
                <a:solidFill>
                  <a:srgbClr val="FF0000"/>
                </a:solidFill>
              </a:rPr>
              <a:t>attesi - progetti e azioni </a:t>
            </a:r>
            <a:r>
              <a:rPr lang="it-IT" sz="2000" b="1" dirty="0">
                <a:solidFill>
                  <a:srgbClr val="FF0000"/>
                </a:solidFill>
              </a:rPr>
              <a:t>pilota innovativi per lo sviluppo di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sistemi d’acquacoltura ad elevata </a:t>
            </a:r>
            <a:r>
              <a:rPr lang="it-IT" sz="2000" b="1" dirty="0" smtClean="0">
                <a:solidFill>
                  <a:srgbClr val="FF0000"/>
                </a:solidFill>
              </a:rPr>
              <a:t>compatibilità ambientale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23169" y="5385703"/>
            <a:ext cx="483138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 b="1" i="1">
                <a:solidFill>
                  <a:srgbClr val="0099CC"/>
                </a:solidFill>
              </a:defRPr>
            </a:lvl1pPr>
          </a:lstStyle>
          <a:p>
            <a:pPr algn="ctr"/>
            <a:r>
              <a:rPr lang="it-IT" i="0" dirty="0"/>
              <a:t>Misure a gestione condivisa tra OOII e Stato</a:t>
            </a:r>
          </a:p>
          <a:p>
            <a:pPr algn="ctr"/>
            <a:r>
              <a:rPr lang="it-IT" i="0" dirty="0"/>
              <a:t>Art. 47 </a:t>
            </a:r>
          </a:p>
        </p:txBody>
      </p:sp>
      <p:sp>
        <p:nvSpPr>
          <p:cNvPr id="7" name="Rettangolo 6"/>
          <p:cNvSpPr/>
          <p:nvPr/>
        </p:nvSpPr>
        <p:spPr>
          <a:xfrm>
            <a:off x="714376" y="2506491"/>
            <a:ext cx="3531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Soggetti attuatori - PMI, Ricerca</a:t>
            </a:r>
          </a:p>
        </p:txBody>
      </p:sp>
    </p:spTree>
    <p:extLst>
      <p:ext uri="{BB962C8B-B14F-4D97-AF65-F5344CB8AC3E}">
        <p14:creationId xmlns:p14="http://schemas.microsoft.com/office/powerpoint/2010/main" val="16801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9175" y="765513"/>
            <a:ext cx="101060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</a:rPr>
              <a:t>MO 3.4 Promozione di un’acquacoltura che garantisca un </a:t>
            </a:r>
            <a:r>
              <a:rPr lang="it-IT" sz="2000" b="1" dirty="0" smtClean="0">
                <a:solidFill>
                  <a:srgbClr val="000000"/>
                </a:solidFill>
              </a:rPr>
              <a:t>livello elevato </a:t>
            </a:r>
            <a:r>
              <a:rPr lang="it-IT" sz="2000" b="1" dirty="0">
                <a:solidFill>
                  <a:srgbClr val="000000"/>
                </a:solidFill>
              </a:rPr>
              <a:t>di tutela ambientale, salute e benessere degli animali, </a:t>
            </a:r>
            <a:r>
              <a:rPr lang="it-IT" sz="2000" b="1" dirty="0" smtClean="0">
                <a:solidFill>
                  <a:srgbClr val="000000"/>
                </a:solidFill>
              </a:rPr>
              <a:t>salute e </a:t>
            </a:r>
            <a:r>
              <a:rPr lang="it-IT" sz="2000" b="1" dirty="0">
                <a:solidFill>
                  <a:srgbClr val="000000"/>
                </a:solidFill>
              </a:rPr>
              <a:t>sicurezza pubblica</a:t>
            </a:r>
          </a:p>
          <a:p>
            <a:r>
              <a:rPr lang="it-IT" sz="2000" b="1" dirty="0">
                <a:solidFill>
                  <a:srgbClr val="000000"/>
                </a:solidFill>
              </a:rPr>
              <a:t>S 3.9 </a:t>
            </a:r>
            <a:r>
              <a:rPr lang="it-IT" sz="2000" b="1" dirty="0">
                <a:solidFill>
                  <a:srgbClr val="007D98"/>
                </a:solidFill>
              </a:rPr>
              <a:t>PROMOZIONE DI METODI DI PRODUZIONE SOSTENIBILI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1019175" y="1853684"/>
            <a:ext cx="409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FEAMP- artt. 47, 48 (1.e), 53, 54 (1. c)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19175" y="2326302"/>
            <a:ext cx="258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Soggetti attuatori: PMI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19175" y="2798920"/>
            <a:ext cx="885825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0099CC"/>
                </a:solidFill>
              </a:rPr>
              <a:t>Art.47 Innovazione 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Art.48-e) investimenti per ridurre impatti su ambiente e uso efficiente risorse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Art.53 Conversione ai sistemi di </a:t>
            </a:r>
            <a:r>
              <a:rPr lang="it-IT" sz="2000" b="1" i="1" dirty="0" err="1">
                <a:solidFill>
                  <a:srgbClr val="0099CC"/>
                </a:solidFill>
              </a:rPr>
              <a:t>ecogestione</a:t>
            </a:r>
            <a:r>
              <a:rPr lang="it-IT" sz="2000" b="1" i="1" dirty="0">
                <a:solidFill>
                  <a:srgbClr val="0099CC"/>
                </a:solidFill>
              </a:rPr>
              <a:t> e audit e </a:t>
            </a:r>
            <a:r>
              <a:rPr lang="it-IT" sz="2000" b="1" i="1" u="sng" dirty="0">
                <a:solidFill>
                  <a:srgbClr val="FF0000"/>
                </a:solidFill>
              </a:rPr>
              <a:t>all'acquacoltura biologica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Art.54  Prestazione di servizi ambientali da parte dell'acquacoltura	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19175" y="4194867"/>
            <a:ext cx="7210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Risultati </a:t>
            </a:r>
            <a:r>
              <a:rPr lang="it-IT" sz="2000" b="1" dirty="0" smtClean="0">
                <a:solidFill>
                  <a:srgbClr val="FF0000"/>
                </a:solidFill>
              </a:rPr>
              <a:t>attesi - Incremento </a:t>
            </a:r>
            <a:r>
              <a:rPr lang="it-IT" sz="2000" b="1" dirty="0">
                <a:solidFill>
                  <a:srgbClr val="FF0000"/>
                </a:solidFill>
              </a:rPr>
              <a:t>del numero di aziende </a:t>
            </a:r>
            <a:r>
              <a:rPr lang="it-IT" sz="2000" b="1" dirty="0" smtClean="0">
                <a:solidFill>
                  <a:srgbClr val="FF0000"/>
                </a:solidFill>
              </a:rPr>
              <a:t>aderenti ai </a:t>
            </a:r>
            <a:r>
              <a:rPr lang="it-IT" sz="2000" b="1" dirty="0">
                <a:solidFill>
                  <a:srgbClr val="FF0000"/>
                </a:solidFill>
              </a:rPr>
              <a:t>sistemi di certificazione </a:t>
            </a:r>
            <a:r>
              <a:rPr lang="it-IT" sz="2000" b="1" dirty="0" smtClean="0">
                <a:solidFill>
                  <a:srgbClr val="FF0000"/>
                </a:solidFill>
              </a:rPr>
              <a:t>ambientale e </a:t>
            </a:r>
            <a:r>
              <a:rPr lang="it-IT" sz="2000" b="1" dirty="0">
                <a:solidFill>
                  <a:srgbClr val="FF0000"/>
                </a:solidFill>
              </a:rPr>
              <a:t>di produzione biologica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01412" y="5281433"/>
            <a:ext cx="483138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 b="1" i="1">
                <a:solidFill>
                  <a:srgbClr val="0099CC"/>
                </a:solidFill>
              </a:defRPr>
            </a:lvl1pPr>
          </a:lstStyle>
          <a:p>
            <a:pPr algn="ctr"/>
            <a:r>
              <a:rPr lang="it-IT" i="0" dirty="0"/>
              <a:t>Misure a gestione condivisa tra OOII e Stato</a:t>
            </a:r>
          </a:p>
          <a:p>
            <a:pPr algn="ctr"/>
            <a:r>
              <a:rPr lang="it-IT" i="0" dirty="0"/>
              <a:t>Art. 47 </a:t>
            </a:r>
          </a:p>
        </p:txBody>
      </p:sp>
    </p:spTree>
    <p:extLst>
      <p:ext uri="{BB962C8B-B14F-4D97-AF65-F5344CB8AC3E}">
        <p14:creationId xmlns:p14="http://schemas.microsoft.com/office/powerpoint/2010/main" val="37323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4875" y="774264"/>
            <a:ext cx="10477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</a:rPr>
              <a:t>MO 3.4 Promozione di un’acquacoltura che garantisca un </a:t>
            </a:r>
            <a:r>
              <a:rPr lang="it-IT" sz="2000" b="1" dirty="0" smtClean="0">
                <a:solidFill>
                  <a:srgbClr val="000000"/>
                </a:solidFill>
              </a:rPr>
              <a:t>livello elevato </a:t>
            </a:r>
            <a:r>
              <a:rPr lang="it-IT" sz="2000" b="1" dirty="0">
                <a:solidFill>
                  <a:srgbClr val="000000"/>
                </a:solidFill>
              </a:rPr>
              <a:t>di tutela ambientale, salute e benessere degli animali, </a:t>
            </a:r>
            <a:r>
              <a:rPr lang="it-IT" sz="2000" b="1" dirty="0" smtClean="0">
                <a:solidFill>
                  <a:srgbClr val="000000"/>
                </a:solidFill>
              </a:rPr>
              <a:t>salute e </a:t>
            </a:r>
            <a:r>
              <a:rPr lang="it-IT" sz="2000" b="1" dirty="0">
                <a:solidFill>
                  <a:srgbClr val="000000"/>
                </a:solidFill>
              </a:rPr>
              <a:t>sicurezza pubblica</a:t>
            </a:r>
          </a:p>
          <a:p>
            <a:r>
              <a:rPr lang="it-IT" sz="2000" b="1" dirty="0">
                <a:solidFill>
                  <a:srgbClr val="000000"/>
                </a:solidFill>
              </a:rPr>
              <a:t>S 3.14 </a:t>
            </a:r>
            <a:r>
              <a:rPr lang="it-IT" sz="2000" b="1" dirty="0">
                <a:solidFill>
                  <a:srgbClr val="007D98"/>
                </a:solidFill>
              </a:rPr>
              <a:t>BUONE PRATICHE IN MATERIA DI BIOSICUREZZA</a:t>
            </a:r>
            <a:r>
              <a:rPr lang="it-IT" sz="2000" b="1" dirty="0" smtClean="0">
                <a:solidFill>
                  <a:srgbClr val="007D98"/>
                </a:solidFill>
              </a:rPr>
              <a:t>, SALUTE </a:t>
            </a:r>
            <a:r>
              <a:rPr lang="it-IT" sz="2000" b="1" dirty="0">
                <a:solidFill>
                  <a:srgbClr val="007D98"/>
                </a:solidFill>
              </a:rPr>
              <a:t>E BENESSERE DEGLI ANIMALI IN ACQUACOLTURA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904875" y="2177534"/>
            <a:ext cx="320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FEAMP - </a:t>
            </a:r>
            <a:r>
              <a:rPr lang="en-US" sz="2000" b="1" dirty="0" err="1"/>
              <a:t>artt</a:t>
            </a:r>
            <a:r>
              <a:rPr lang="en-US" sz="2000" b="1" dirty="0"/>
              <a:t>. 47, 48 (1.d), 56</a:t>
            </a: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904875" y="265747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/>
              <a:t>Soggetti attuatori - </a:t>
            </a:r>
            <a:r>
              <a:rPr lang="it-IT" sz="2000" b="1" dirty="0" err="1"/>
              <a:t>MiPAAF</a:t>
            </a:r>
            <a:r>
              <a:rPr lang="it-IT" sz="2000" b="1" dirty="0"/>
              <a:t>, MIS, Regioni</a:t>
            </a:r>
            <a:r>
              <a:rPr lang="it-IT" sz="2000" b="1" dirty="0" smtClean="0"/>
              <a:t>, PMI</a:t>
            </a:r>
            <a:r>
              <a:rPr lang="it-IT" sz="2000" b="1" dirty="0"/>
              <a:t>, Ricerca</a:t>
            </a:r>
          </a:p>
        </p:txBody>
      </p:sp>
      <p:sp>
        <p:nvSpPr>
          <p:cNvPr id="5" name="Rettangolo 4"/>
          <p:cNvSpPr/>
          <p:nvPr/>
        </p:nvSpPr>
        <p:spPr>
          <a:xfrm>
            <a:off x="904875" y="3137416"/>
            <a:ext cx="8909747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0099CC"/>
                </a:solidFill>
              </a:rPr>
              <a:t>Art.47 Innovazione 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Art.48-d) miglioramenti e ammodernamenti connessi a salute e benessere animali</a:t>
            </a:r>
          </a:p>
          <a:p>
            <a:r>
              <a:rPr lang="it-IT" sz="2000" b="1" i="1" dirty="0">
                <a:solidFill>
                  <a:srgbClr val="0099CC"/>
                </a:solidFill>
              </a:rPr>
              <a:t>Art.56 Misure relative alla salute e al benessere degli animali	</a:t>
            </a:r>
          </a:p>
        </p:txBody>
      </p:sp>
      <p:sp>
        <p:nvSpPr>
          <p:cNvPr id="6" name="Rettangolo 5"/>
          <p:cNvSpPr/>
          <p:nvPr/>
        </p:nvSpPr>
        <p:spPr>
          <a:xfrm>
            <a:off x="828675" y="4232910"/>
            <a:ext cx="10267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Risultati attesi - Progetti di investimenti e innovazione su aspetti di salute e benessere animale.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Adozione di Buone Pratiche per la Bio-sicurezza e il Benessere animale. Certificazioni volontarie per la salute e il benessere animale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44054" y="5328404"/>
            <a:ext cx="483138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 b="1" i="1">
                <a:solidFill>
                  <a:srgbClr val="0099CC"/>
                </a:solidFill>
              </a:defRPr>
            </a:lvl1pPr>
          </a:lstStyle>
          <a:p>
            <a:pPr algn="ctr"/>
            <a:r>
              <a:rPr lang="it-IT" i="0" dirty="0"/>
              <a:t>Misure a gestione condivisa tra OOII e Stato</a:t>
            </a:r>
          </a:p>
          <a:p>
            <a:pPr algn="ctr"/>
            <a:r>
              <a:rPr lang="it-IT" i="0" dirty="0"/>
              <a:t>Art. 47 </a:t>
            </a:r>
          </a:p>
        </p:txBody>
      </p:sp>
    </p:spTree>
    <p:extLst>
      <p:ext uri="{BB962C8B-B14F-4D97-AF65-F5344CB8AC3E}">
        <p14:creationId xmlns:p14="http://schemas.microsoft.com/office/powerpoint/2010/main" val="24474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1975" y="675412"/>
            <a:ext cx="10696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MACROBIETTIVO 4</a:t>
            </a:r>
            <a:r>
              <a:rPr lang="it-IT" sz="3200" b="1" dirty="0" smtClean="0"/>
              <a:t>.</a:t>
            </a:r>
            <a:endParaRPr lang="it-IT" sz="3200" b="1" dirty="0"/>
          </a:p>
        </p:txBody>
      </p:sp>
      <p:sp>
        <p:nvSpPr>
          <p:cNvPr id="4" name="Rettangolo 3"/>
          <p:cNvSpPr/>
          <p:nvPr/>
        </p:nvSpPr>
        <p:spPr>
          <a:xfrm>
            <a:off x="1295399" y="1260187"/>
            <a:ext cx="9229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7D98"/>
                </a:solidFill>
              </a:rPr>
              <a:t>6.4. PROMUOVERE CONDIZIONI DI EQUA CONCORRENZA PER GLI OPERATORI SFRUTTANDONE I VANTAGGI CONCORRENZIALI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52511" y="2168127"/>
            <a:ext cx="9715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</a:rPr>
              <a:t>MO 4. Promuovere condizioni di equa </a:t>
            </a:r>
            <a:r>
              <a:rPr lang="it-IT" sz="2000" b="1" dirty="0" smtClean="0">
                <a:solidFill>
                  <a:srgbClr val="000000"/>
                </a:solidFill>
              </a:rPr>
              <a:t>concorrenza per </a:t>
            </a:r>
            <a:r>
              <a:rPr lang="it-IT" sz="2000" b="1" dirty="0">
                <a:solidFill>
                  <a:srgbClr val="000000"/>
                </a:solidFill>
              </a:rPr>
              <a:t>gli operatori e miglioramento dell’organizzazione di </a:t>
            </a:r>
            <a:r>
              <a:rPr lang="it-IT" sz="2000" b="1" dirty="0" smtClean="0">
                <a:solidFill>
                  <a:srgbClr val="000000"/>
                </a:solidFill>
              </a:rPr>
              <a:t>mercato dei </a:t>
            </a:r>
            <a:r>
              <a:rPr lang="it-IT" sz="2000" b="1" dirty="0">
                <a:solidFill>
                  <a:srgbClr val="000000"/>
                </a:solidFill>
              </a:rPr>
              <a:t>prodotti dell’acquacoltura</a:t>
            </a:r>
          </a:p>
          <a:p>
            <a:r>
              <a:rPr lang="it-IT" sz="2000" b="1" dirty="0">
                <a:solidFill>
                  <a:srgbClr val="000000"/>
                </a:solidFill>
              </a:rPr>
              <a:t>S 4.3 </a:t>
            </a:r>
            <a:r>
              <a:rPr lang="it-IT" sz="2000" b="1" dirty="0">
                <a:solidFill>
                  <a:srgbClr val="007D98"/>
                </a:solidFill>
              </a:rPr>
              <a:t>AZIONI PER LA CERTIFICAZIONE E LA QUALIFICAZIONE DEL PRODOTTO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52511" y="3737786"/>
            <a:ext cx="3487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Soggetti attuatori - </a:t>
            </a:r>
            <a:r>
              <a:rPr lang="it-IT" sz="2000" b="1" dirty="0" err="1"/>
              <a:t>MiPAAF</a:t>
            </a:r>
            <a:r>
              <a:rPr lang="it-IT" sz="2000" b="1" dirty="0"/>
              <a:t>/OP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52511" y="3260733"/>
            <a:ext cx="1814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FEAMP - art. 68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52511" y="4214839"/>
            <a:ext cx="572464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0099CC"/>
                </a:solidFill>
              </a:rPr>
              <a:t>Art.68-Misure a favore della commercializzazione 	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52511" y="4691892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Risultati attesi - Incremento nel numero di certificazioni, incremento nel numero dei marchi, incremento delle aziende biologiche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494567" y="5476721"/>
            <a:ext cx="483138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 b="1" i="1">
                <a:solidFill>
                  <a:srgbClr val="0099CC"/>
                </a:solidFill>
              </a:defRPr>
            </a:lvl1pPr>
          </a:lstStyle>
          <a:p>
            <a:pPr algn="ctr"/>
            <a:r>
              <a:rPr lang="it-IT" i="0" dirty="0"/>
              <a:t>Misure a gestione condivisa tra OOII e Stato</a:t>
            </a:r>
          </a:p>
          <a:p>
            <a:pPr algn="ctr"/>
            <a:r>
              <a:rPr lang="it-IT" i="0" dirty="0"/>
              <a:t>Art. </a:t>
            </a:r>
            <a:r>
              <a:rPr lang="it-IT" i="0" dirty="0" smtClean="0"/>
              <a:t>68</a:t>
            </a:r>
            <a:endParaRPr lang="it-IT" i="0" dirty="0"/>
          </a:p>
        </p:txBody>
      </p:sp>
    </p:spTree>
    <p:extLst>
      <p:ext uri="{BB962C8B-B14F-4D97-AF65-F5344CB8AC3E}">
        <p14:creationId xmlns:p14="http://schemas.microsoft.com/office/powerpoint/2010/main" val="271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0175" y="813138"/>
            <a:ext cx="9601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7D98"/>
                </a:solidFill>
              </a:rPr>
              <a:t>MO 4. </a:t>
            </a:r>
            <a:r>
              <a:rPr lang="it-IT" sz="2000" b="1" dirty="0"/>
              <a:t>Promuovere condizioni di equa </a:t>
            </a:r>
            <a:r>
              <a:rPr lang="it-IT" sz="2000" b="1" dirty="0" smtClean="0"/>
              <a:t>concorrenza per </a:t>
            </a:r>
            <a:r>
              <a:rPr lang="it-IT" sz="2000" b="1" dirty="0"/>
              <a:t>gli operatori e miglioramento dell’organizzazione di </a:t>
            </a:r>
            <a:r>
              <a:rPr lang="it-IT" sz="2000" b="1" dirty="0" smtClean="0"/>
              <a:t>mercato dei </a:t>
            </a:r>
            <a:r>
              <a:rPr lang="it-IT" sz="2000" b="1" dirty="0"/>
              <a:t>prodotti dell’acquacoltura</a:t>
            </a:r>
          </a:p>
          <a:p>
            <a:r>
              <a:rPr lang="it-IT" sz="2000" b="1" dirty="0">
                <a:solidFill>
                  <a:srgbClr val="000000"/>
                </a:solidFill>
              </a:rPr>
              <a:t>S 4.6 </a:t>
            </a:r>
            <a:r>
              <a:rPr lang="it-IT" sz="2000" b="1" dirty="0">
                <a:solidFill>
                  <a:srgbClr val="007D98"/>
                </a:solidFill>
              </a:rPr>
              <a:t>CAMPAGNE DI PROMOZIONE E </a:t>
            </a:r>
            <a:r>
              <a:rPr lang="it-IT" sz="2000" b="1" dirty="0" smtClean="0">
                <a:solidFill>
                  <a:srgbClr val="007D98"/>
                </a:solidFill>
              </a:rPr>
              <a:t>COMUNICAZIONE SULL’ACQUACOLTURA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1400175" y="1929884"/>
            <a:ext cx="1814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FEAMP - art. 68</a:t>
            </a:r>
          </a:p>
        </p:txBody>
      </p:sp>
      <p:sp>
        <p:nvSpPr>
          <p:cNvPr id="4" name="Rettangolo 3"/>
          <p:cNvSpPr/>
          <p:nvPr/>
        </p:nvSpPr>
        <p:spPr>
          <a:xfrm>
            <a:off x="1400175" y="2431077"/>
            <a:ext cx="8701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Soggetti attuatori - </a:t>
            </a:r>
            <a:r>
              <a:rPr lang="it-IT" sz="2000" b="1" dirty="0" err="1"/>
              <a:t>MiPAAF</a:t>
            </a:r>
            <a:r>
              <a:rPr lang="it-IT" sz="2000" b="1" dirty="0"/>
              <a:t>, OP, Associazioni di categoria, Amministrazioni Locali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00175" y="2932270"/>
            <a:ext cx="572464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0099CC"/>
                </a:solidFill>
              </a:rPr>
              <a:t>Art.68-Misure a favore della commercializzazione 	</a:t>
            </a:r>
          </a:p>
        </p:txBody>
      </p:sp>
      <p:sp>
        <p:nvSpPr>
          <p:cNvPr id="6" name="Rettangolo 5"/>
          <p:cNvSpPr/>
          <p:nvPr/>
        </p:nvSpPr>
        <p:spPr>
          <a:xfrm>
            <a:off x="1400175" y="3433463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Risultati attesi - Miglioramento della comunicazione ai consumatori Realizzazione di campagne di promozione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35191" y="4743625"/>
            <a:ext cx="483138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 b="1" i="1">
                <a:solidFill>
                  <a:srgbClr val="0099CC"/>
                </a:solidFill>
              </a:defRPr>
            </a:lvl1pPr>
          </a:lstStyle>
          <a:p>
            <a:pPr algn="ctr"/>
            <a:r>
              <a:rPr lang="it-IT" i="0" dirty="0"/>
              <a:t>Misure a gestione condivisa tra OOII e Stato</a:t>
            </a:r>
          </a:p>
          <a:p>
            <a:pPr algn="ctr"/>
            <a:r>
              <a:rPr lang="it-IT" i="0" dirty="0"/>
              <a:t>Art. </a:t>
            </a:r>
            <a:r>
              <a:rPr lang="it-IT" i="0" dirty="0" smtClean="0"/>
              <a:t>68</a:t>
            </a:r>
            <a:endParaRPr lang="it-IT" i="0" dirty="0"/>
          </a:p>
        </p:txBody>
      </p:sp>
    </p:spTree>
    <p:extLst>
      <p:ext uri="{BB962C8B-B14F-4D97-AF65-F5344CB8AC3E}">
        <p14:creationId xmlns:p14="http://schemas.microsoft.com/office/powerpoint/2010/main" val="24433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008439" y="692150"/>
            <a:ext cx="6624637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3200" b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Definizione di agricoltura biologica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3200" b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(FAO, Codex Alimentarius)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it-IT" sz="1200" b="1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it-IT" sz="2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“Organic agriculture is a </a:t>
            </a:r>
            <a:r>
              <a:rPr lang="en-US" altLang="it-IT" sz="2400" b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holistic production management system</a:t>
            </a:r>
            <a:r>
              <a:rPr lang="en-US" altLang="it-IT" sz="2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which promotes and enhances agro-ecosystem health, including biodiversity, biological cycles, and soil biological activity.....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it-IT" sz="2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Organic production systems are based on specific and precise standards of production which aim at achieving optimal agroecosystems which are </a:t>
            </a:r>
            <a:r>
              <a:rPr lang="en-US" altLang="it-IT" sz="2400" b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socially, ecologically and economically sustainable</a:t>
            </a:r>
            <a:r>
              <a:rPr lang="en-US" altLang="it-IT" sz="2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.“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88" y="2784475"/>
            <a:ext cx="53911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610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351089" y="2681289"/>
            <a:ext cx="755967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3200" b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Definizione di agricoltura biologica (IFOAM)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 sz="2400" b="1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Organic agriculture is a </a:t>
            </a:r>
            <a:r>
              <a:rPr lang="en-US" altLang="it-IT" sz="2400" b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whole system approach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based upon a set of processes resulting in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sustainable ecosystem, safe food, good nutrition,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animal welfare and social justice</a:t>
            </a: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Organic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production therefore is more than a system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production that includes or excludes certain inputs.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8"/>
            <a:ext cx="91440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6877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424113" y="1258889"/>
            <a:ext cx="75612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3200" b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Acquacoltura biologica / Principi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3200" b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(1)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it-IT" sz="3200" b="1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Nessun deterioramento degli ecosistemi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Utilizzo di acque non contaminate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Preferenza per la policoltura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Riproduzione naturale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Nessuna manipolazione a livello di geni 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cromosomi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Basse densità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it-IT" sz="2400" b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Comportamenti tipici e naturali</a:t>
            </a:r>
          </a:p>
        </p:txBody>
      </p:sp>
    </p:spTree>
    <p:extLst>
      <p:ext uri="{BB962C8B-B14F-4D97-AF65-F5344CB8AC3E}">
        <p14:creationId xmlns:p14="http://schemas.microsoft.com/office/powerpoint/2010/main" val="7703228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2657476" y="1412876"/>
            <a:ext cx="70389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3200" b="1" dirty="0" err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Acquacoltura</a:t>
            </a:r>
            <a:r>
              <a:rPr lang="en-US" altLang="it-IT" sz="3200" b="1" dirty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sz="3200" b="1" dirty="0" err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biologica</a:t>
            </a:r>
            <a:r>
              <a:rPr lang="en-US" altLang="it-IT" sz="3200" b="1" dirty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/ </a:t>
            </a:r>
            <a:r>
              <a:rPr lang="en-US" altLang="it-IT" sz="3200" b="1" dirty="0" err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Principi</a:t>
            </a:r>
            <a:r>
              <a:rPr lang="en-US" altLang="it-IT" sz="3200" b="1" dirty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(2)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it-IT" sz="3200" b="1" dirty="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Salute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animale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attraverso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la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profilassi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prevenzione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piuttosto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che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cura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 sz="2400" b="1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Riduzione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delle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proteine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animali</a:t>
            </a:r>
            <a:endParaRPr lang="en-US" altLang="it-IT" sz="2400" b="1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nell’alimentazione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Scarti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pesca</a:t>
            </a:r>
            <a:endParaRPr lang="en-US" altLang="it-IT" sz="2400" b="1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sostenibile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No OGM, no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prodotti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di </a:t>
            </a:r>
            <a:r>
              <a:rPr lang="en-US" altLang="it-IT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sintesi</a:t>
            </a:r>
            <a:r>
              <a:rPr lang="en-US" altLang="it-IT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0579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00186" y="1656487"/>
            <a:ext cx="8762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REGOLAMENTO (UE) 2018/848 </a:t>
            </a:r>
            <a:endParaRPr lang="it-IT" sz="2800" b="1" dirty="0" smtClean="0"/>
          </a:p>
          <a:p>
            <a:pPr algn="ctr"/>
            <a:r>
              <a:rPr lang="it-IT" sz="2800" b="1" dirty="0" smtClean="0"/>
              <a:t>DEL </a:t>
            </a:r>
            <a:r>
              <a:rPr lang="it-IT" sz="2800" b="1" dirty="0"/>
              <a:t>PARLAMENTO EUROPEO E DEL CONSIGLIO</a:t>
            </a:r>
          </a:p>
          <a:p>
            <a:pPr algn="ctr"/>
            <a:r>
              <a:rPr lang="it-IT" sz="2800" dirty="0"/>
              <a:t>del 30 maggio 2018</a:t>
            </a:r>
          </a:p>
          <a:p>
            <a:pPr algn="ctr"/>
            <a:r>
              <a:rPr lang="it-IT" sz="2800" dirty="0"/>
              <a:t>relativo alla produzione biologica e all’etichettatura dei prodotti biologici e che abroga il regolamento (CE) n. 834/2007 del Consiglio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45278" y="4749284"/>
            <a:ext cx="6072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si applica a decorrere dal 1 o gennaio 2021</a:t>
            </a:r>
          </a:p>
        </p:txBody>
      </p:sp>
    </p:spTree>
    <p:extLst>
      <p:ext uri="{BB962C8B-B14F-4D97-AF65-F5344CB8AC3E}">
        <p14:creationId xmlns:p14="http://schemas.microsoft.com/office/powerpoint/2010/main" val="617153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43100" y="1019860"/>
            <a:ext cx="8524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Articolo 15</a:t>
            </a:r>
          </a:p>
          <a:p>
            <a:r>
              <a:rPr lang="it-IT" sz="2400" b="1" dirty="0"/>
              <a:t>Norme di produzione per alghe e animali di acquacoltura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9100" y="2362885"/>
            <a:ext cx="11449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b="1" dirty="0">
                <a:solidFill>
                  <a:srgbClr val="FFFF00"/>
                </a:solidFill>
              </a:rPr>
              <a:t>Alla Commissione è conferito il potere di adottare atti delegati </a:t>
            </a:r>
            <a:r>
              <a:rPr lang="it-IT" sz="2000" b="1" dirty="0" smtClean="0">
                <a:solidFill>
                  <a:srgbClr val="FFFF00"/>
                </a:solidFill>
              </a:rPr>
              <a:t>che </a:t>
            </a:r>
            <a:r>
              <a:rPr lang="it-IT" sz="2000" b="1" dirty="0">
                <a:solidFill>
                  <a:srgbClr val="FFFF00"/>
                </a:solidFill>
              </a:rPr>
              <a:t>modificano</a:t>
            </a:r>
            <a:r>
              <a:rPr lang="it-IT" sz="2000" b="1" dirty="0" smtClean="0">
                <a:solidFill>
                  <a:srgbClr val="FFFF00"/>
                </a:solidFill>
              </a:rPr>
              <a:t>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FF00"/>
                </a:solidFill>
              </a:rPr>
              <a:t>all’allegato II, parte III, il punto 3.1.3.3, per quanto concerne </a:t>
            </a:r>
            <a:r>
              <a:rPr lang="it-IT" sz="2000" b="1" u="sng" dirty="0"/>
              <a:t>l’alimentazione degli animali di acquacoltura carnivori</a:t>
            </a:r>
            <a:r>
              <a:rPr lang="it-IT" sz="2000" b="1" dirty="0">
                <a:solidFill>
                  <a:srgbClr val="FFFF00"/>
                </a:solidFill>
              </a:rPr>
              <a:t>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FF00"/>
                </a:solidFill>
              </a:rPr>
              <a:t>all’allegato II, parte III, il punto 3.1.3.4, aggiungendo ulteriori norme specifiche </a:t>
            </a:r>
            <a:r>
              <a:rPr lang="it-IT" sz="2000" b="1" u="sng" dirty="0"/>
              <a:t>sull’alimentazione di taluni animali di acquacoltura</a:t>
            </a:r>
            <a:r>
              <a:rPr lang="it-IT" sz="2000" b="1" dirty="0">
                <a:solidFill>
                  <a:srgbClr val="FFFF00"/>
                </a:solidFill>
              </a:rPr>
              <a:t>, o modificando tali norme aggiuntive</a:t>
            </a:r>
            <a:r>
              <a:rPr lang="it-IT" sz="2000" b="1" dirty="0" smtClean="0">
                <a:solidFill>
                  <a:srgbClr val="FFFF00"/>
                </a:solidFill>
              </a:rPr>
              <a:t>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FF00"/>
                </a:solidFill>
              </a:rPr>
              <a:t>all’allegato II, parte III, il punto 3.1.4.2, per quanto </a:t>
            </a:r>
            <a:r>
              <a:rPr lang="it-IT" sz="2000" b="1" u="sng" dirty="0"/>
              <a:t>concerne i trattamenti veterinari </a:t>
            </a:r>
            <a:r>
              <a:rPr lang="it-IT" sz="2000" b="1" dirty="0">
                <a:solidFill>
                  <a:srgbClr val="FFFF00"/>
                </a:solidFill>
              </a:rPr>
              <a:t>per gli animali di acquacoltura</a:t>
            </a:r>
            <a:r>
              <a:rPr lang="it-IT" sz="2000" b="1" dirty="0" smtClean="0">
                <a:solidFill>
                  <a:srgbClr val="FFFF00"/>
                </a:solidFill>
              </a:rPr>
              <a:t>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FF00"/>
                </a:solidFill>
              </a:rPr>
              <a:t>all’allegato II, la parte III, aggiungendo ulteriori condizioni dettagliate secondo la specie per </a:t>
            </a:r>
            <a:r>
              <a:rPr lang="it-IT" sz="2000" b="1" u="sng" dirty="0"/>
              <a:t>la gestione dei riproduttori, la riproduzione e la produzione di novellame</a:t>
            </a:r>
            <a:r>
              <a:rPr lang="it-IT" sz="2000" b="1" dirty="0">
                <a:solidFill>
                  <a:srgbClr val="FFFF00"/>
                </a:solidFill>
              </a:rPr>
              <a:t>, o modificando tali condizioni dettagliate aggiuntive</a:t>
            </a:r>
            <a:r>
              <a:rPr lang="it-IT" sz="2000" b="1" dirty="0" smtClean="0">
                <a:solidFill>
                  <a:srgbClr val="FFFF00"/>
                </a:solidFill>
              </a:rPr>
              <a:t>.</a:t>
            </a:r>
            <a:endParaRPr lang="it-IT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04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14525" y="1391335"/>
            <a:ext cx="8524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Articolo 15</a:t>
            </a:r>
          </a:p>
          <a:p>
            <a:r>
              <a:rPr lang="it-IT" sz="2400" b="1" dirty="0"/>
              <a:t>Norme di produzione per alghe e animali di acquacoltura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95400" y="2646313"/>
            <a:ext cx="101536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b="1" dirty="0">
                <a:solidFill>
                  <a:srgbClr val="FFFF00"/>
                </a:solidFill>
              </a:rPr>
              <a:t>La Commissione adotta, se del caso, atti di esecuzione che stabiliscono norme dettagliate per specie o gruppo di specie relativamente alla </a:t>
            </a:r>
            <a:r>
              <a:rPr lang="it-IT" sz="2000" b="1" u="sng" dirty="0"/>
              <a:t>densità di allevamento e alle specifiche caratteristiche dei sistemi di produzione e dei sistemi di contenimento</a:t>
            </a:r>
            <a:r>
              <a:rPr lang="it-IT" sz="2000" b="1" dirty="0">
                <a:solidFill>
                  <a:srgbClr val="FFFF00"/>
                </a:solidFill>
              </a:rPr>
              <a:t>, al fine di garantire che le esigenze specifiche di ciascuna specie siano soddisfatte.</a:t>
            </a:r>
          </a:p>
          <a:p>
            <a:pPr>
              <a:spcAft>
                <a:spcPts val="1200"/>
              </a:spcAft>
            </a:pPr>
            <a:r>
              <a:rPr lang="it-IT" sz="2000" b="1" dirty="0">
                <a:solidFill>
                  <a:srgbClr val="FFFF00"/>
                </a:solidFill>
              </a:rPr>
              <a:t>Tali atti di esecuzione sono adottati secondo la procedura di esame di cui all’articolo 55, paragrafo 2.</a:t>
            </a:r>
          </a:p>
        </p:txBody>
      </p:sp>
    </p:spTree>
    <p:extLst>
      <p:ext uri="{BB962C8B-B14F-4D97-AF65-F5344CB8AC3E}">
        <p14:creationId xmlns:p14="http://schemas.microsoft.com/office/powerpoint/2010/main" val="3518093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752475" y="1976735"/>
            <a:ext cx="10496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99CC"/>
                </a:solidFill>
              </a:rPr>
              <a:t>MISURE </a:t>
            </a:r>
            <a:r>
              <a:rPr lang="it-IT" sz="3200" b="1" dirty="0">
                <a:solidFill>
                  <a:srgbClr val="0099CC"/>
                </a:solidFill>
              </a:rPr>
              <a:t>DEL PO FEAMP </a:t>
            </a:r>
            <a:r>
              <a:rPr lang="it-IT" sz="3200" b="1" dirty="0">
                <a:solidFill>
                  <a:srgbClr val="0099CC"/>
                </a:solidFill>
              </a:rPr>
              <a:t>2014-2020 </a:t>
            </a:r>
            <a:r>
              <a:rPr lang="it-IT" sz="3200" b="1" dirty="0" smtClean="0">
                <a:solidFill>
                  <a:srgbClr val="0099CC"/>
                </a:solidFill>
              </a:rPr>
              <a:t>- Reg</a:t>
            </a:r>
            <a:r>
              <a:rPr lang="it-IT" sz="3200" b="1" dirty="0">
                <a:solidFill>
                  <a:srgbClr val="0099CC"/>
                </a:solidFill>
              </a:rPr>
              <a:t>. (UE) n. 508/2014</a:t>
            </a:r>
            <a:endParaRPr lang="it-IT" sz="3200" b="1" dirty="0" smtClean="0">
              <a:solidFill>
                <a:srgbClr val="0099CC"/>
              </a:solidFill>
            </a:endParaRPr>
          </a:p>
          <a:p>
            <a:pPr algn="ctr"/>
            <a:r>
              <a:rPr lang="it-IT" sz="3200" b="1" dirty="0" smtClean="0">
                <a:solidFill>
                  <a:srgbClr val="0099CC"/>
                </a:solidFill>
              </a:rPr>
              <a:t>E</a:t>
            </a:r>
          </a:p>
          <a:p>
            <a:pPr algn="ctr"/>
            <a:r>
              <a:rPr lang="it-IT" sz="3200" b="1" dirty="0" smtClean="0">
                <a:solidFill>
                  <a:srgbClr val="0099CC"/>
                </a:solidFill>
              </a:rPr>
              <a:t>PIANO </a:t>
            </a:r>
            <a:r>
              <a:rPr lang="it-IT" sz="3200" b="1" dirty="0">
                <a:solidFill>
                  <a:srgbClr val="0099CC"/>
                </a:solidFill>
              </a:rPr>
              <a:t>STRATEGICO PLURIENNALE PER L’ACQUACOLTURA</a:t>
            </a:r>
          </a:p>
        </p:txBody>
      </p:sp>
    </p:spTree>
    <p:extLst>
      <p:ext uri="{BB962C8B-B14F-4D97-AF65-F5344CB8AC3E}">
        <p14:creationId xmlns:p14="http://schemas.microsoft.com/office/powerpoint/2010/main" val="34724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1245</Words>
  <Application>Microsoft Office PowerPoint</Application>
  <PresentationFormat>Widescreen</PresentationFormat>
  <Paragraphs>136</Paragraphs>
  <Slides>16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Constantia</vt:lpstr>
      <vt:lpstr>Wingdings 2</vt:lpstr>
      <vt:lpstr>Tema di Office</vt:lpstr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Pino Lembo</dc:creator>
  <cp:lastModifiedBy>Pino Lembo</cp:lastModifiedBy>
  <cp:revision>30</cp:revision>
  <cp:lastPrinted>2017-06-14T16:08:55Z</cp:lastPrinted>
  <dcterms:created xsi:type="dcterms:W3CDTF">2017-06-13T16:13:50Z</dcterms:created>
  <dcterms:modified xsi:type="dcterms:W3CDTF">2019-10-11T15:31:55Z</dcterms:modified>
</cp:coreProperties>
</file>