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0"/>
  </p:notesMasterIdLst>
  <p:sldIdLst>
    <p:sldId id="256" r:id="rId2"/>
    <p:sldId id="346" r:id="rId3"/>
    <p:sldId id="348" r:id="rId4"/>
    <p:sldId id="339" r:id="rId5"/>
    <p:sldId id="318" r:id="rId6"/>
    <p:sldId id="368" r:id="rId7"/>
    <p:sldId id="297" r:id="rId8"/>
    <p:sldId id="374" r:id="rId9"/>
    <p:sldId id="376" r:id="rId10"/>
    <p:sldId id="377" r:id="rId11"/>
    <p:sldId id="360" r:id="rId12"/>
    <p:sldId id="364" r:id="rId13"/>
    <p:sldId id="320" r:id="rId14"/>
    <p:sldId id="371" r:id="rId15"/>
    <p:sldId id="334" r:id="rId16"/>
    <p:sldId id="372" r:id="rId17"/>
    <p:sldId id="359" r:id="rId18"/>
    <p:sldId id="295" r:id="rId1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C3E"/>
    <a:srgbClr val="EFCC11"/>
    <a:srgbClr val="0074BC"/>
    <a:srgbClr val="D86927"/>
    <a:srgbClr val="595959"/>
    <a:srgbClr val="404040"/>
    <a:srgbClr val="F65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5627" autoAdjust="0"/>
  </p:normalViewPr>
  <p:slideViewPr>
    <p:cSldViewPr snapToGrid="0">
      <p:cViewPr varScale="1">
        <p:scale>
          <a:sx n="108" d="100"/>
          <a:sy n="108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4632424-9658-4A06-810C-57AD537FB6E6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FDF98D7-F042-4C49-9FFA-0EDD66E0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6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98D7-F042-4C49-9FFA-0EDD66E0E7B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36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98D7-F042-4C49-9FFA-0EDD66E0E7B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31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88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18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98D7-F042-4C49-9FFA-0EDD66E0E7B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48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55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04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80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25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6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99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1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4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7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9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7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16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82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EDF4-C7FF-4632-A125-6D6D49106C85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8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facebook.com/GalGargano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algargano.com/" TargetMode="External"/><Relationship Id="rId5" Type="http://schemas.openxmlformats.org/officeDocument/2006/relationships/hyperlink" Target="https://www.instagram.com/galgargano/" TargetMode="External"/><Relationship Id="rId4" Type="http://schemas.openxmlformats.org/officeDocument/2006/relationships/hyperlink" Target="https://twitter.com/GALGarga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93123" y="421301"/>
            <a:ext cx="8229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>
                <a:solidFill>
                  <a:srgbClr val="404040"/>
                </a:solidFill>
                <a:latin typeface="MuseoSlabW01-900" panose="02000000000000000000" pitchFamily="2" charset="0"/>
              </a:rPr>
              <a:t>Il Piano di Azione </a:t>
            </a:r>
            <a:r>
              <a:rPr lang="it-IT" sz="5000" dirty="0" smtClean="0">
                <a:solidFill>
                  <a:srgbClr val="404040"/>
                </a:solidFill>
                <a:latin typeface="MuseoSlabW01-900" panose="02000000000000000000" pitchFamily="2" charset="0"/>
              </a:rPr>
              <a:t>Locale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5BA400B2-FEE8-4B95-B55A-59847105C6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b="24149"/>
          <a:stretch/>
        </p:blipFill>
        <p:spPr>
          <a:xfrm>
            <a:off x="-3" y="2801717"/>
            <a:ext cx="4988827" cy="405628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70015" y="5382542"/>
            <a:ext cx="33975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useoSlabW01-900" panose="02000000000000000000" pitchFamily="2" charset="0"/>
              </a:rPr>
              <a:t>#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MuseoSlabW01-900" panose="02000000000000000000" pitchFamily="2" charset="0"/>
              </a:rPr>
              <a:t>FACCIAMOFUTURO</a:t>
            </a:r>
          </a:p>
          <a:p>
            <a:pPr algn="ctr">
              <a:lnSpc>
                <a:spcPct val="70000"/>
              </a:lnSpc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MuseoSlabW01-900" panose="02000000000000000000" pitchFamily="2" charset="0"/>
              </a:rPr>
              <a:t>#INSIEMEALTERRITORIO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MuseoSlabW01-900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60" y="1468037"/>
            <a:ext cx="4884429" cy="1864771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B0402D79-E895-4894-8DD0-2C9B0AF46EB9}"/>
              </a:ext>
            </a:extLst>
          </p:cNvPr>
          <p:cNvGrpSpPr/>
          <p:nvPr/>
        </p:nvGrpSpPr>
        <p:grpSpPr>
          <a:xfrm>
            <a:off x="5143532" y="5993034"/>
            <a:ext cx="3679192" cy="779146"/>
            <a:chOff x="-54107" y="66752"/>
            <a:chExt cx="3731534" cy="817708"/>
          </a:xfrm>
        </p:grpSpPr>
        <p:pic>
          <p:nvPicPr>
            <p:cNvPr id="29" name="Picture 6" descr="LOGO UE 2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2D8F7890-3D12-460E-8B7C-67D6771C4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945"/>
              <a:ext cx="524130" cy="34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magine 29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7761968F-9D2C-45EB-882B-22B7798FD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268" y="88872"/>
              <a:ext cx="553517" cy="50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85A959A3-242A-4B11-8920-A48B8E50A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4415" y="66752"/>
              <a:ext cx="407542" cy="605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magine 31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AEC64C9C-4197-4DED-A0E6-B69ACF5E7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4503" y="124055"/>
              <a:ext cx="383004" cy="43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magine 32" descr="F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968C3A54-0773-4E11-B356-BBD4493A0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08" y="138997"/>
              <a:ext cx="839781" cy="38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61CDEBB8-B7DE-4035-8837-F8F98CC5F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544" y="151312"/>
              <a:ext cx="426883" cy="42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4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8C21E29-439C-4EB2-895E-218D4220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4107" y="558274"/>
              <a:ext cx="620489" cy="326186"/>
            </a:xfrm>
            <a:prstGeom prst="rect">
              <a:avLst/>
            </a:prstGeom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06" y="4759570"/>
            <a:ext cx="1144322" cy="97842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04279" y="6459128"/>
            <a:ext cx="363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Isole Tremiti – 12/ 13 Luglio 2019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0"/>
            <a:ext cx="9144000" cy="768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250993"/>
            <a:ext cx="8974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1.3</a:t>
            </a:r>
            <a:r>
              <a:rPr lang="it-IT" sz="16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: </a:t>
            </a:r>
            <a:r>
              <a:rPr lang="it-IT" sz="20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C</a:t>
            </a:r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osti ammissibili 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7275" y="1019244"/>
            <a:ext cx="83494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Avenir LT 65 Medium" panose="02000603020000020003" pitchFamily="2" charset="0"/>
              </a:rPr>
              <a:t>Investimenti per adeguamento, </a:t>
            </a:r>
            <a:r>
              <a:rPr lang="it-IT" sz="2000" b="1" dirty="0" err="1">
                <a:latin typeface="Avenir LT 65 Medium" panose="02000603020000020003" pitchFamily="2" charset="0"/>
              </a:rPr>
              <a:t>rifunzionalizzazione</a:t>
            </a:r>
            <a:r>
              <a:rPr lang="it-IT" sz="2000" b="1" dirty="0">
                <a:latin typeface="Avenir LT 65 Medium" panose="02000603020000020003" pitchFamily="2" charset="0"/>
              </a:rPr>
              <a:t> e/o miglioramento di beni immobili </a:t>
            </a:r>
            <a:r>
              <a:rPr lang="it-IT" sz="2000" dirty="0">
                <a:latin typeface="Avenir LT 65 Medium" panose="02000603020000020003" pitchFamily="2" charset="0"/>
              </a:rPr>
              <a:t>(</a:t>
            </a:r>
            <a:r>
              <a:rPr lang="it-IT" sz="2000" dirty="0"/>
              <a:t>opere edili quali ammodernamento ed adeguamento funzionale di immobili preesistenti destinati allo svolgimento delle attività, ivi compresi modesti ampliamenti limitati a vani tecnici e servizi nel rispetto degli strumenti urbanistici vigenti)</a:t>
            </a:r>
            <a:endParaRPr lang="it-IT" sz="2000" dirty="0">
              <a:latin typeface="Avenir LT 65 Medium" panose="02000603020000020003" pitchFamily="2" charset="0"/>
            </a:endParaRPr>
          </a:p>
          <a:p>
            <a:endParaRPr lang="it-IT" sz="2000" b="1" dirty="0" smtClean="0">
              <a:latin typeface="Avenir LT 65 Medium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venir LT 65 Medium" panose="02000603020000020003" pitchFamily="2" charset="0"/>
              </a:rPr>
              <a:t>Acquisto </a:t>
            </a:r>
            <a:r>
              <a:rPr lang="it-IT" sz="2000" b="1" dirty="0">
                <a:latin typeface="Avenir LT 65 Medium" panose="02000603020000020003" pitchFamily="2" charset="0"/>
              </a:rPr>
              <a:t>di nuovi macchinari e attrezzature;</a:t>
            </a:r>
          </a:p>
          <a:p>
            <a:r>
              <a:rPr lang="it-IT" sz="2000" b="1" dirty="0">
                <a:latin typeface="Avenir LT 65 Medium" panose="02000603020000020003" pitchFamily="2" charset="0"/>
              </a:rPr>
              <a:t> </a:t>
            </a:r>
          </a:p>
          <a:p>
            <a:endParaRPr lang="it-IT" sz="2000" b="1" dirty="0" smtClean="0">
              <a:latin typeface="Avenir LT 65 Medium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venir LT 65 Medium" panose="02000603020000020003" pitchFamily="2" charset="0"/>
              </a:rPr>
              <a:t>Acquisto </a:t>
            </a:r>
            <a:r>
              <a:rPr lang="it-IT" sz="2000" b="1" dirty="0">
                <a:latin typeface="Avenir LT 65 Medium" panose="02000603020000020003" pitchFamily="2" charset="0"/>
              </a:rPr>
              <a:t>supporti informatici;</a:t>
            </a:r>
          </a:p>
          <a:p>
            <a:endParaRPr lang="it-IT" sz="2000" b="1" dirty="0">
              <a:latin typeface="Avenir LT 65 Medium" panose="02000603020000020003" pitchFamily="2" charset="0"/>
            </a:endParaRPr>
          </a:p>
          <a:p>
            <a:endParaRPr lang="it-IT" sz="2000" b="1" dirty="0" smtClean="0">
              <a:latin typeface="Avenir LT 65 Medium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venir LT 65 Medium" panose="02000603020000020003" pitchFamily="2" charset="0"/>
              </a:rPr>
              <a:t>Spese </a:t>
            </a:r>
            <a:r>
              <a:rPr lang="it-IT" sz="2000" b="1" dirty="0">
                <a:latin typeface="Avenir LT 65 Medium" panose="02000603020000020003" pitchFamily="2" charset="0"/>
              </a:rPr>
              <a:t>generali nei limiti del 10%.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65" y="4834466"/>
            <a:ext cx="2023534" cy="2023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0"/>
            <a:ext cx="9144000" cy="7851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86915"/>
            <a:ext cx="9000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INTERVENTO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2.6: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Sentieri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di incontro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– FEASR</a:t>
            </a:r>
          </a:p>
          <a:p>
            <a:pPr>
              <a:lnSpc>
                <a:spcPct val="70000"/>
              </a:lnSpc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Termine per la presentazione delle DDS 12/09/2019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6432598-04AF-4FE0-BC75-86ABF79B6965}"/>
              </a:ext>
            </a:extLst>
          </p:cNvPr>
          <p:cNvSpPr/>
          <p:nvPr/>
        </p:nvSpPr>
        <p:spPr>
          <a:xfrm>
            <a:off x="84882" y="1105244"/>
            <a:ext cx="905911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Avenir LT 65 Medium" panose="02000603020000020003" pitchFamily="2" charset="0"/>
              </a:rPr>
              <a:t>L’intervento attraverso il sostegno all’adeguamento e recupero della rete dei sentieri realizzati ed esistenti e la realizzazione di strutture leggere per l’accoglienza e l’informazione, persegue le seguenti finalità</a:t>
            </a:r>
            <a:r>
              <a:rPr lang="it-IT" sz="1600" b="1" dirty="0" smtClean="0">
                <a:latin typeface="Avenir LT 65 Medium" panose="02000603020000020003" pitchFamily="2" charset="0"/>
              </a:rPr>
              <a:t>:</a:t>
            </a:r>
          </a:p>
          <a:p>
            <a:pPr lvl="0"/>
            <a:endParaRPr lang="it-IT" sz="1600" b="1" dirty="0">
              <a:latin typeface="Avenir LT 65 Medium" panose="02000603020000020003" pitchFamily="2" charset="0"/>
            </a:endParaRPr>
          </a:p>
          <a:p>
            <a:pPr lvl="0"/>
            <a:r>
              <a:rPr lang="it-IT" sz="1600" b="1" dirty="0" smtClean="0">
                <a:latin typeface="Avenir LT 65 Medium" panose="02000603020000020003"/>
              </a:rPr>
              <a:t>a) salvaguardare </a:t>
            </a:r>
            <a:r>
              <a:rPr lang="it-IT" sz="1600" b="1" dirty="0">
                <a:latin typeface="Avenir LT 65 Medium" panose="02000603020000020003"/>
              </a:rPr>
              <a:t>e valorizzare la rete antica dei sentieri definita dalle percorrenze storiche, dai percorsi dei pellegrini, dagli scambi commerciali e dalla tradizionale attività agro-pastorale ancora presente;</a:t>
            </a:r>
          </a:p>
          <a:p>
            <a:pPr lvl="0"/>
            <a:r>
              <a:rPr lang="it-IT" sz="1600" b="1" dirty="0" smtClean="0">
                <a:latin typeface="Avenir LT 65 Medium" panose="02000603020000020003"/>
              </a:rPr>
              <a:t>b) far </a:t>
            </a:r>
            <a:r>
              <a:rPr lang="it-IT" sz="1600" b="1" dirty="0">
                <a:latin typeface="Avenir LT 65 Medium" panose="02000603020000020003"/>
              </a:rPr>
              <a:t>conoscere un territorio ricco di beni naturalistici, geologici, culturali, archeologici, </a:t>
            </a:r>
            <a:r>
              <a:rPr lang="it-IT" sz="1600" b="1" dirty="0" smtClean="0">
                <a:latin typeface="Avenir LT 65 Medium" panose="02000603020000020003"/>
              </a:rPr>
              <a:t>antropologici;</a:t>
            </a:r>
          </a:p>
          <a:p>
            <a:pPr lvl="0"/>
            <a:r>
              <a:rPr lang="it-IT" sz="1600" b="1" dirty="0" smtClean="0">
                <a:latin typeface="Avenir LT 65 Medium" panose="02000603020000020003"/>
              </a:rPr>
              <a:t>c) educare </a:t>
            </a:r>
            <a:r>
              <a:rPr lang="it-IT" sz="1600" b="1" dirty="0">
                <a:latin typeface="Avenir LT 65 Medium" panose="02000603020000020003"/>
              </a:rPr>
              <a:t>i giovani ad un rapporto più attivo col territorio anche con l’utilizzazione di specifica cartellonistica finalizzata all’interpretazione del </a:t>
            </a:r>
            <a:r>
              <a:rPr lang="it-IT" sz="1600" b="1" dirty="0" smtClean="0">
                <a:latin typeface="Avenir LT 65 Medium" panose="02000603020000020003"/>
              </a:rPr>
              <a:t>paesaggio;</a:t>
            </a:r>
          </a:p>
          <a:p>
            <a:pPr lvl="0"/>
            <a:r>
              <a:rPr lang="it-IT" sz="1600" b="1" dirty="0" smtClean="0">
                <a:latin typeface="Avenir LT 65 Medium" panose="02000603020000020003"/>
              </a:rPr>
              <a:t>d) realizzare </a:t>
            </a:r>
            <a:r>
              <a:rPr lang="it-IT" sz="1600" b="1" dirty="0">
                <a:latin typeface="Avenir LT 65 Medium" panose="02000603020000020003"/>
              </a:rPr>
              <a:t>un'idonea e funzionale segnaletica finalizzata anche all’interpretazione naturalistica e per la frequentazione in sicurezza delle aree naturali (con riferimento soprattutto all'escursionista occasionale, ai gruppi e a chi non conosce a fondo il territorio).</a:t>
            </a:r>
          </a:p>
          <a:p>
            <a:endParaRPr lang="it-IT" sz="1400" b="1" dirty="0" smtClean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b="1" dirty="0" smtClean="0">
                <a:latin typeface="Avenir LT 65 Medium" panose="02000603020000020003" pitchFamily="2" charset="0"/>
              </a:rPr>
              <a:t>Dotazione Finanziaria</a:t>
            </a:r>
            <a:r>
              <a:rPr lang="it-IT" sz="1400" dirty="0" smtClean="0">
                <a:latin typeface="Avenir LT 65 Medium" panose="02000603020000020003" pitchFamily="2" charset="0"/>
              </a:rPr>
              <a:t>: </a:t>
            </a:r>
            <a:r>
              <a:rPr lang="it-IT" sz="1400" dirty="0">
                <a:latin typeface="Avenir LT 65 Medium" panose="02000603020000020003" pitchFamily="2" charset="0"/>
              </a:rPr>
              <a:t>€ </a:t>
            </a:r>
            <a:r>
              <a:rPr lang="it-IT" sz="1400" dirty="0" smtClean="0">
                <a:latin typeface="Avenir LT 65 Medium" panose="02000603020000020003" pitchFamily="2" charset="0"/>
              </a:rPr>
              <a:t>1.050.000,00 </a:t>
            </a:r>
          </a:p>
          <a:p>
            <a:r>
              <a:rPr lang="it-IT" sz="1600" b="1" dirty="0" smtClean="0">
                <a:latin typeface="Avenir LT 65 Medium" panose="02000603020000020003" pitchFamily="2" charset="0"/>
              </a:rPr>
              <a:t>Aliquota di sostegno 100%  </a:t>
            </a:r>
          </a:p>
          <a:p>
            <a:r>
              <a:rPr lang="it-IT" sz="1600" b="1" dirty="0" smtClean="0">
                <a:latin typeface="Avenir LT 65 Medium" panose="02000603020000020003" pitchFamily="2" charset="0"/>
              </a:rPr>
              <a:t>Investimento massimo ammissibile  200.000,00</a:t>
            </a:r>
            <a:endParaRPr lang="it-IT" sz="1600" b="1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600" b="1" dirty="0">
                <a:latin typeface="Avenir LT 65 Medium" panose="02000603020000020003" pitchFamily="2" charset="0"/>
              </a:rPr>
              <a:t>Beneficiari: Partenariati di almeno 2 </a:t>
            </a:r>
            <a:r>
              <a:rPr lang="it-IT" sz="1600" b="1" dirty="0" smtClean="0">
                <a:latin typeface="Avenir LT 65 Medium" panose="02000603020000020003" pitchFamily="2" charset="0"/>
              </a:rPr>
              <a:t>comuni</a:t>
            </a:r>
            <a:endParaRPr lang="it-IT" sz="1600" b="1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10" y="4798540"/>
            <a:ext cx="3089190" cy="205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8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0"/>
            <a:ext cx="9144000" cy="7851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320080"/>
            <a:ext cx="908185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2.6: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Sentieri di incontro – COSTI AMMISSIBILI</a:t>
            </a: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6432598-04AF-4FE0-BC75-86ABF79B6965}"/>
              </a:ext>
            </a:extLst>
          </p:cNvPr>
          <p:cNvSpPr/>
          <p:nvPr/>
        </p:nvSpPr>
        <p:spPr>
          <a:xfrm>
            <a:off x="84882" y="1105244"/>
            <a:ext cx="90591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>
              <a:latin typeface="Avenir LT 65 Medium" panose="02000603020000020003" pitchFamily="2" charset="0"/>
            </a:endParaRPr>
          </a:p>
          <a:p>
            <a:pPr lvl="0"/>
            <a:r>
              <a:rPr lang="it-IT" sz="2000" b="1" dirty="0" smtClean="0"/>
              <a:t>1) Spese per la ristrutturazione, ammodernamento e ampliamento di elementi di viabilità rurale e dei sentieri; </a:t>
            </a:r>
          </a:p>
          <a:p>
            <a:pPr lvl="0"/>
            <a:r>
              <a:rPr lang="it-IT" sz="2000" b="1" dirty="0" smtClean="0"/>
              <a:t>2) Attrezzature, strumentazioni, arredo strettamente connesse alla realizzazione e implementazione delle strutture di  accoglienza e informazione, quali</a:t>
            </a:r>
            <a:r>
              <a:rPr lang="it-IT" sz="1600" dirty="0" smtClean="0"/>
              <a:t>:</a:t>
            </a:r>
          </a:p>
          <a:p>
            <a:pPr lvl="0"/>
            <a:r>
              <a:rPr lang="it-IT" sz="1600" dirty="0"/>
              <a:t>	</a:t>
            </a:r>
            <a:r>
              <a:rPr lang="it-IT" sz="1600" b="1" dirty="0" smtClean="0"/>
              <a:t>2.1 </a:t>
            </a:r>
            <a:r>
              <a:rPr lang="it-IT" sz="1600" dirty="0" smtClean="0"/>
              <a:t>tabellonistica </a:t>
            </a:r>
            <a:r>
              <a:rPr lang="it-IT" sz="1600" dirty="0"/>
              <a:t>riportante le descrizioni delle principali emergenze naturalistiche, geologiche, </a:t>
            </a:r>
            <a:r>
              <a:rPr lang="it-IT" sz="1600" dirty="0" smtClean="0"/>
              <a:t>	storiche </a:t>
            </a:r>
            <a:r>
              <a:rPr lang="it-IT" sz="1600" dirty="0"/>
              <a:t>e delle </a:t>
            </a:r>
            <a:r>
              <a:rPr lang="it-IT" sz="1600" dirty="0" smtClean="0"/>
              <a:t>realtà </a:t>
            </a:r>
            <a:r>
              <a:rPr lang="it-IT" sz="1600" dirty="0"/>
              <a:t>produttive tradizionali presenti. Spese ammissibili nel limite del 5% </a:t>
            </a:r>
            <a:r>
              <a:rPr lang="it-IT" sz="1600" dirty="0" smtClean="0"/>
              <a:t>	del </a:t>
            </a:r>
            <a:r>
              <a:rPr lang="it-IT" sz="1600" dirty="0"/>
              <a:t>totale </a:t>
            </a:r>
            <a:r>
              <a:rPr lang="it-IT" sz="1600" dirty="0" smtClean="0"/>
              <a:t>investimento;</a:t>
            </a:r>
          </a:p>
          <a:p>
            <a:pPr lvl="0"/>
            <a:r>
              <a:rPr lang="it-IT" sz="1600" dirty="0"/>
              <a:t>	</a:t>
            </a:r>
            <a:r>
              <a:rPr lang="it-IT" sz="1600" b="1" dirty="0" smtClean="0"/>
              <a:t>2.2 </a:t>
            </a:r>
            <a:r>
              <a:rPr lang="it-IT" sz="1600" dirty="0" smtClean="0"/>
              <a:t>piattaforme </a:t>
            </a:r>
            <a:r>
              <a:rPr lang="it-IT" sz="1600" dirty="0"/>
              <a:t>di appoggio; </a:t>
            </a:r>
          </a:p>
          <a:p>
            <a:pPr lvl="0"/>
            <a:r>
              <a:rPr lang="it-IT" sz="1600" dirty="0" smtClean="0"/>
              <a:t>	</a:t>
            </a:r>
            <a:r>
              <a:rPr lang="it-IT" sz="1600" b="1" dirty="0" smtClean="0"/>
              <a:t>2.3</a:t>
            </a:r>
            <a:r>
              <a:rPr lang="it-IT" sz="1600" dirty="0" smtClean="0"/>
              <a:t> aree </a:t>
            </a:r>
            <a:r>
              <a:rPr lang="it-IT" sz="1600" dirty="0"/>
              <a:t>belvedere</a:t>
            </a:r>
            <a:r>
              <a:rPr lang="it-IT" sz="1600" dirty="0" smtClean="0"/>
              <a:t>;</a:t>
            </a:r>
            <a:endParaRPr lang="it-IT" sz="1600" dirty="0"/>
          </a:p>
          <a:p>
            <a:pPr lvl="0"/>
            <a:r>
              <a:rPr lang="it-IT" sz="1600" dirty="0" smtClean="0"/>
              <a:t>  	</a:t>
            </a:r>
            <a:r>
              <a:rPr lang="it-IT" sz="1600" b="1" dirty="0" smtClean="0"/>
              <a:t>2.4</a:t>
            </a:r>
            <a:r>
              <a:rPr lang="it-IT" sz="1600" dirty="0" smtClean="0"/>
              <a:t> aree attrezzate;</a:t>
            </a:r>
          </a:p>
          <a:p>
            <a:pPr lvl="0"/>
            <a:r>
              <a:rPr lang="it-IT" sz="2000" b="1" dirty="0" smtClean="0"/>
              <a:t>3) IVA </a:t>
            </a:r>
            <a:r>
              <a:rPr lang="it-IT" sz="2000" b="1" dirty="0"/>
              <a:t>nel rispetto di quanto disposto dal Reg. (UE) n. 1303/2013 [art. 37 co. 11</a:t>
            </a:r>
            <a:r>
              <a:rPr lang="it-IT" sz="2000" b="1" dirty="0" smtClean="0"/>
              <a:t>];</a:t>
            </a:r>
          </a:p>
          <a:p>
            <a:pPr lvl="0"/>
            <a:r>
              <a:rPr lang="it-IT" sz="2000" b="1" dirty="0" smtClean="0"/>
              <a:t>4) spese </a:t>
            </a:r>
            <a:r>
              <a:rPr lang="it-IT" sz="2000" b="1" dirty="0"/>
              <a:t>generali</a:t>
            </a:r>
            <a:r>
              <a:rPr lang="it-IT" sz="2000" dirty="0"/>
              <a:t> </a:t>
            </a:r>
            <a:r>
              <a:rPr lang="it-IT" sz="1600" dirty="0"/>
              <a:t>se collegate alle voci di spesa suddette, a norma dell’articolo 45 paragrafo 2 lettera c) del Reg. 1305/2013, sono ammissibili </a:t>
            </a:r>
            <a:r>
              <a:rPr lang="it-IT" sz="1600" b="1" dirty="0"/>
              <a:t>nel limite del 10% </a:t>
            </a:r>
            <a:r>
              <a:rPr lang="it-IT" sz="1600" dirty="0"/>
              <a:t>della spesa ammessa a finanziamento, tra </a:t>
            </a:r>
            <a:r>
              <a:rPr lang="it-IT" sz="1600" dirty="0" smtClean="0"/>
              <a:t>cui:</a:t>
            </a:r>
          </a:p>
          <a:p>
            <a:pPr lvl="0"/>
            <a:r>
              <a:rPr lang="it-IT" sz="1600" dirty="0"/>
              <a:t>	</a:t>
            </a:r>
            <a:r>
              <a:rPr lang="it-IT" sz="1600" b="1" dirty="0" smtClean="0"/>
              <a:t>4.1</a:t>
            </a:r>
            <a:r>
              <a:rPr lang="it-IT" sz="1600" dirty="0" smtClean="0"/>
              <a:t> compensi </a:t>
            </a:r>
            <a:r>
              <a:rPr lang="it-IT" sz="1600" dirty="0"/>
              <a:t>per consulenze in materia di sostenibilità ambientale ed economica inclusi gli studi </a:t>
            </a:r>
            <a:r>
              <a:rPr lang="it-IT" sz="1600" dirty="0" smtClean="0"/>
              <a:t>	di fattibilità</a:t>
            </a:r>
            <a:r>
              <a:rPr lang="it-IT" sz="1600" dirty="0"/>
              <a:t>;</a:t>
            </a:r>
          </a:p>
          <a:p>
            <a:pPr lvl="0"/>
            <a:r>
              <a:rPr lang="it-IT" sz="1600" dirty="0" smtClean="0"/>
              <a:t>	</a:t>
            </a:r>
            <a:r>
              <a:rPr lang="it-IT" sz="1600" b="1" dirty="0" smtClean="0"/>
              <a:t>4.2</a:t>
            </a:r>
            <a:r>
              <a:rPr lang="it-IT" sz="1600" dirty="0" smtClean="0"/>
              <a:t> onorari </a:t>
            </a:r>
            <a:r>
              <a:rPr lang="it-IT" sz="1600" dirty="0"/>
              <a:t>di tecnici agricoli, architetti, ingegneri iscritti negli appositi albi professionali e </a:t>
            </a:r>
            <a:r>
              <a:rPr lang="it-IT" sz="1600" dirty="0" smtClean="0"/>
              <a:t>	consulenti</a:t>
            </a:r>
            <a:r>
              <a:rPr lang="it-IT" sz="1600" dirty="0"/>
              <a:t>.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" y="0"/>
            <a:ext cx="9143999" cy="11766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82609" y="100511"/>
            <a:ext cx="9061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2.2 </a:t>
            </a: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- </a:t>
            </a: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Promuovere la diversificazione e nuove forme di reddito nel settore della pesca e acquacoltura: Interventi per la vendita, la conservazione e la commercializzazione dei prodotti ittici  –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 FEAMP - Termine per la presentazione delle DDS 6 agosto 2019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9F7ACAC-321D-48F8-BF67-02B2F7DCD0EB}"/>
              </a:ext>
            </a:extLst>
          </p:cNvPr>
          <p:cNvSpPr/>
          <p:nvPr/>
        </p:nvSpPr>
        <p:spPr>
          <a:xfrm>
            <a:off x="82609" y="1176672"/>
            <a:ext cx="9061392" cy="594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70" dirty="0" smtClean="0">
              <a:latin typeface="Avenir LT 65 Medium" panose="02000603020000020003" pitchFamily="2" charset="0"/>
            </a:endParaRPr>
          </a:p>
          <a:p>
            <a:endParaRPr lang="it-IT" sz="1600" b="1" dirty="0" smtClean="0">
              <a:latin typeface="Avenir LT 65 Medium" panose="02000603020000020003" pitchFamily="2" charset="0"/>
            </a:endParaRPr>
          </a:p>
          <a:p>
            <a:r>
              <a:rPr lang="it-IT" sz="1600" b="1" dirty="0" smtClean="0">
                <a:latin typeface="Avenir LT 65 Medium" panose="02000603020000020003" pitchFamily="2" charset="0"/>
              </a:rPr>
              <a:t>Beneficiari</a:t>
            </a:r>
            <a:r>
              <a:rPr lang="it-IT" sz="1600" b="1" dirty="0">
                <a:latin typeface="Avenir LT 65 Medium" panose="02000603020000020003" pitchFamily="2" charset="0"/>
              </a:rPr>
              <a:t>: Imprenditori ittici che praticano l’attività di pesca professionale e che abbiano l’imbarcazione porto base nel territorio FEAMP (tutti esclusi Rignano Garganico, San Giovanni Rotondo, San Marco in Lamis).</a:t>
            </a:r>
            <a:endParaRPr lang="it-IT" sz="1200" dirty="0">
              <a:latin typeface="Avenir LT 65 Medium" panose="02000603020000020003" pitchFamily="2" charset="0"/>
            </a:endParaRPr>
          </a:p>
          <a:p>
            <a:endParaRPr lang="it-IT" sz="1600" b="1" dirty="0">
              <a:latin typeface="Avenir LT 65 Medium" panose="02000603020000020003" pitchFamily="2" charset="0"/>
            </a:endParaRPr>
          </a:p>
          <a:p>
            <a:endParaRPr lang="it-IT" sz="1600" b="1" u="sng" dirty="0" smtClean="0">
              <a:latin typeface="Avenir LT 65 Medium" panose="02000603020000020003" pitchFamily="2" charset="0"/>
            </a:endParaRPr>
          </a:p>
          <a:p>
            <a:r>
              <a:rPr lang="it-IT" b="1" dirty="0" smtClean="0">
                <a:latin typeface="Avenir LT 65 Medium" panose="02000603020000020003" pitchFamily="2" charset="0"/>
              </a:rPr>
              <a:t>Dotazione Finanziaria:  </a:t>
            </a:r>
            <a:r>
              <a:rPr lang="it-IT" b="1" dirty="0">
                <a:latin typeface="Avenir LT 65 Medium" panose="02000603020000020003" pitchFamily="2" charset="0"/>
              </a:rPr>
              <a:t>€ </a:t>
            </a:r>
            <a:r>
              <a:rPr lang="it-IT" b="1" dirty="0" smtClean="0">
                <a:latin typeface="Avenir LT 65 Medium" panose="02000603020000020003" pitchFamily="2" charset="0"/>
              </a:rPr>
              <a:t>450.000 – Intensità dell’aiuto pubblico 50% - 80%</a:t>
            </a:r>
            <a:r>
              <a:rPr lang="it-IT" dirty="0" smtClean="0">
                <a:latin typeface="Avenir LT 65 Medium" panose="02000603020000020003" pitchFamily="2" charset="0"/>
              </a:rPr>
              <a:t> per </a:t>
            </a:r>
            <a:r>
              <a:rPr lang="it-IT" b="1" dirty="0" smtClean="0"/>
              <a:t>Interventi </a:t>
            </a:r>
            <a:r>
              <a:rPr lang="it-IT" b="1" dirty="0"/>
              <a:t>connessi alla pesca costiera </a:t>
            </a:r>
            <a:r>
              <a:rPr lang="it-IT" b="1" dirty="0" smtClean="0"/>
              <a:t>artigianale* </a:t>
            </a:r>
          </a:p>
          <a:p>
            <a:r>
              <a:rPr lang="it-IT" b="1" dirty="0" smtClean="0"/>
              <a:t>(</a:t>
            </a:r>
            <a:r>
              <a:rPr lang="it-IT" dirty="0" smtClean="0">
                <a:latin typeface="Avenir LT 65 Medium" panose="02000603020000020003" pitchFamily="2" charset="0"/>
              </a:rPr>
              <a:t>*</a:t>
            </a:r>
            <a:r>
              <a:rPr lang="it-IT" sz="1400" dirty="0" smtClean="0">
                <a:latin typeface="Avenir LT 65 Medium" panose="02000603020000020003" pitchFamily="2" charset="0"/>
              </a:rPr>
              <a:t>Per pesca costiera artigianale si intende la pesca praticata da pescherecci con </a:t>
            </a:r>
            <a:r>
              <a:rPr lang="it-IT" sz="1400" dirty="0" err="1" smtClean="0">
                <a:latin typeface="Avenir LT 65 Medium" panose="02000603020000020003" pitchFamily="2" charset="0"/>
              </a:rPr>
              <a:t>lft</a:t>
            </a:r>
            <a:r>
              <a:rPr lang="it-IT" sz="1400" dirty="0" smtClean="0">
                <a:latin typeface="Avenir LT 65 Medium" panose="02000603020000020003" pitchFamily="2" charset="0"/>
              </a:rPr>
              <a:t> inferiore a 12 mt. che non utilizzano gli attrezzi da pesca trainati elencati nella </a:t>
            </a:r>
            <a:r>
              <a:rPr lang="it-IT" sz="1400" dirty="0" err="1" smtClean="0">
                <a:latin typeface="Avenir LT 65 Medium" panose="02000603020000020003" pitchFamily="2" charset="0"/>
              </a:rPr>
              <a:t>tab</a:t>
            </a:r>
            <a:r>
              <a:rPr lang="it-IT" sz="1400" dirty="0" smtClean="0">
                <a:latin typeface="Avenir LT 65 Medium" panose="02000603020000020003" pitchFamily="2" charset="0"/>
              </a:rPr>
              <a:t>. 3 dell’allegato 1 del Reg. (CE) n. 26/2004 (cfr. art. 3, par. 2, punto 14 del Reg. UE n. 508/2014</a:t>
            </a:r>
            <a:r>
              <a:rPr lang="it-IT" sz="1400" dirty="0" smtClean="0"/>
              <a:t>)</a:t>
            </a:r>
            <a:r>
              <a:rPr lang="it-IT" dirty="0" smtClean="0"/>
              <a:t>.</a:t>
            </a:r>
          </a:p>
          <a:p>
            <a:endParaRPr lang="it-IT" sz="1270" dirty="0" smtClean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70" dirty="0">
              <a:latin typeface="Avenir LT 65 Medium" panose="02000603020000020003" pitchFamily="2" charset="0"/>
            </a:endParaRPr>
          </a:p>
          <a:p>
            <a:r>
              <a:rPr lang="it-IT" sz="1600" b="1" i="1" dirty="0" smtClean="0">
                <a:latin typeface="Avenir LT 65 Medium" panose="02000603020000020003" pitchFamily="2" charset="0"/>
              </a:rPr>
              <a:t>PROGETTI: </a:t>
            </a:r>
            <a:r>
              <a:rPr lang="it-IT" sz="1600" b="1" i="1" dirty="0">
                <a:latin typeface="Avenir LT 65 Medium" panose="02000603020000020003" pitchFamily="2" charset="0"/>
              </a:rPr>
              <a:t>tra € </a:t>
            </a:r>
            <a:r>
              <a:rPr lang="it-IT" sz="1600" b="1" i="1" dirty="0" smtClean="0">
                <a:latin typeface="Avenir LT 65 Medium" panose="02000603020000020003" pitchFamily="2" charset="0"/>
              </a:rPr>
              <a:t>10.000 </a:t>
            </a:r>
            <a:r>
              <a:rPr lang="it-IT" sz="1600" b="1" i="1" dirty="0">
                <a:latin typeface="Avenir LT 65 Medium" panose="02000603020000020003" pitchFamily="2" charset="0"/>
              </a:rPr>
              <a:t>e € </a:t>
            </a:r>
            <a:r>
              <a:rPr lang="it-IT" sz="1600" b="1" i="1" dirty="0" smtClean="0">
                <a:latin typeface="Avenir LT 65 Medium" panose="02000603020000020003" pitchFamily="2" charset="0"/>
              </a:rPr>
              <a:t>100.000 </a:t>
            </a:r>
            <a:r>
              <a:rPr lang="it-IT" sz="1600" b="1" i="1" dirty="0">
                <a:latin typeface="Avenir LT 65 Medium" panose="02000603020000020003" pitchFamily="2" charset="0"/>
              </a:rPr>
              <a:t>per un massimo del </a:t>
            </a:r>
            <a:r>
              <a:rPr lang="it-IT" sz="1600" b="1" i="1" dirty="0" smtClean="0">
                <a:latin typeface="Avenir LT 65 Medium" panose="02000603020000020003" pitchFamily="2" charset="0"/>
              </a:rPr>
              <a:t>80</a:t>
            </a:r>
            <a:r>
              <a:rPr lang="it-IT" sz="1600" b="1" i="1" dirty="0">
                <a:latin typeface="Avenir LT 65 Medium" panose="02000603020000020003" pitchFamily="2" charset="0"/>
              </a:rPr>
              <a:t>% di contributo pubblico</a:t>
            </a:r>
            <a:r>
              <a:rPr lang="it-IT" sz="1600" b="1" i="1" dirty="0" smtClean="0">
                <a:latin typeface="Avenir LT 65 Medium" panose="02000603020000020003" pitchFamily="2" charset="0"/>
              </a:rPr>
              <a:t>.</a:t>
            </a:r>
          </a:p>
          <a:p>
            <a:endParaRPr lang="it-IT" sz="1600" b="1" i="1" dirty="0">
              <a:latin typeface="Avenir LT 65 Medium" panose="02000603020000020003" pitchFamily="2" charset="0"/>
            </a:endParaRPr>
          </a:p>
          <a:p>
            <a:r>
              <a:rPr lang="it-IT" sz="1600" b="1" u="sng" dirty="0"/>
              <a:t>Nei 5 anni successivi i </a:t>
            </a:r>
            <a:r>
              <a:rPr lang="it-IT" sz="1600" b="1" u="sng" dirty="0" smtClean="0"/>
              <a:t>beneficiari all’erogazione del saldo  i beneficiari  dovranno</a:t>
            </a:r>
            <a:r>
              <a:rPr lang="it-IT" sz="1600" b="1" u="sng" dirty="0"/>
              <a:t>:</a:t>
            </a:r>
          </a:p>
          <a:p>
            <a:endParaRPr lang="it-IT" sz="1600" b="1" dirty="0"/>
          </a:p>
          <a:p>
            <a:pPr marL="201216">
              <a:tabLst>
                <a:tab pos="201216" algn="l"/>
              </a:tabLst>
            </a:pPr>
            <a:r>
              <a:rPr lang="it-IT" sz="1600" b="1" dirty="0" smtClean="0"/>
              <a:t>1</a:t>
            </a:r>
            <a:r>
              <a:rPr lang="it-IT" sz="1600" b="1" dirty="0"/>
              <a:t>.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svolgere l’attività e mantenere la propria imbarcazione </a:t>
            </a:r>
            <a:r>
              <a:rPr lang="it-IT" sz="1600" b="1" dirty="0"/>
              <a:t>iscritta alle competenti attività marittime dell’area FEAMP del GAL.</a:t>
            </a:r>
          </a:p>
          <a:p>
            <a:pPr marL="201216">
              <a:tabLst>
                <a:tab pos="201216" algn="l"/>
              </a:tabLst>
            </a:pPr>
            <a:r>
              <a:rPr lang="it-IT" sz="1600" b="1" dirty="0"/>
              <a:t>2. In caso di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INTERVENTI INFRASTRUTTURALI</a:t>
            </a:r>
            <a:r>
              <a:rPr lang="it-IT" sz="1600" b="1" dirty="0"/>
              <a:t>, garantire la conduzione dell’attività per almeno 5 anni successivi al termine della programmazione e l’immobile dovrà restare vincolato come da disposizione procedurali dell’ADG, avente per oggetto «periodo di non alienabilità e vincoli di destinazione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it-IT" sz="1600" b="1" i="1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95" y="1058632"/>
            <a:ext cx="7377106" cy="1203097"/>
          </a:xfrm>
        </p:spPr>
        <p:txBody>
          <a:bodyPr>
            <a:noAutofit/>
          </a:bodyPr>
          <a:lstStyle/>
          <a:p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800" b="1" dirty="0"/>
          </a:p>
        </p:txBody>
      </p:sp>
      <p:sp>
        <p:nvSpPr>
          <p:cNvPr id="3" name="Rettangolo 2"/>
          <p:cNvSpPr/>
          <p:nvPr/>
        </p:nvSpPr>
        <p:spPr>
          <a:xfrm>
            <a:off x="159780" y="975924"/>
            <a:ext cx="837044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3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it-IT" sz="2400" b="1" dirty="0"/>
              <a:t>promuovere la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diversificazione e nuove forme di reddito </a:t>
            </a:r>
            <a:r>
              <a:rPr lang="it-IT" sz="2400" b="1" dirty="0"/>
              <a:t>nel settore della pesca e acquacoltura 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it-IT" sz="2400" b="1" dirty="0"/>
              <a:t>finanziare interventi per la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vendita diretta</a:t>
            </a:r>
            <a:r>
              <a:rPr lang="it-IT" sz="2400" b="1" dirty="0"/>
              <a:t> eliminando gli intermediari tra produttore e consumatore, per la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trasformazione e piccola ristorazione</a:t>
            </a:r>
            <a:endParaRPr lang="it-IT" sz="2400" b="1" dirty="0"/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it-IT" sz="2400" b="1" dirty="0"/>
              <a:t>finanziare investimenti volti  alla creazione di infrastrutture, strutture e servizi per la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tracciabilità dei prodotti ittici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ricambio generazionale  l’occupazione DEI GIOVANI, soprattutto delle DONNE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0" y="4599993"/>
            <a:ext cx="2394814" cy="2248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Obiettivi </a:t>
            </a:r>
            <a:r>
              <a:rPr lang="it-IT" sz="2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intervento 2.2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23" y="4597471"/>
            <a:ext cx="3506680" cy="22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0" y="0"/>
            <a:ext cx="9144000" cy="56630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it-IT" sz="2000" b="1" dirty="0" smtClean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2.2 - </a:t>
            </a:r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SPESE </a:t>
            </a:r>
            <a:r>
              <a:rPr lang="it-IT" sz="20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AMMISSIBILI</a:t>
            </a:r>
            <a:r>
              <a:rPr lang="it-IT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:</a:t>
            </a:r>
            <a:endParaRPr lang="it-IT" dirty="0">
              <a:solidFill>
                <a:schemeClr val="bg1"/>
              </a:solidFill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9F7ACAC-321D-48F8-BF67-02B2F7DCD0EB}"/>
              </a:ext>
            </a:extLst>
          </p:cNvPr>
          <p:cNvSpPr/>
          <p:nvPr/>
        </p:nvSpPr>
        <p:spPr>
          <a:xfrm>
            <a:off x="0" y="747369"/>
            <a:ext cx="90613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venir LT 65 Medium" panose="02000603020000020003" pitchFamily="2" charset="0"/>
            </a:endParaRPr>
          </a:p>
          <a:p>
            <a:pPr lvl="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Ristrutturazione, adeguamento e/o allestimento di immobili destinati alla vendita diretta; </a:t>
            </a:r>
            <a:endParaRPr lang="it-IT" b="1" dirty="0" smtClean="0">
              <a:latin typeface="Avenir LT 65 Medium" panose="02000603020000020003" pitchFamily="2" charset="0"/>
            </a:endParaRPr>
          </a:p>
          <a:p>
            <a:pPr lvl="0" algn="just"/>
            <a:endParaRPr lang="it-IT" b="1" dirty="0">
              <a:latin typeface="Avenir LT 65 Medium" panose="02000603020000020003" pitchFamily="2" charset="0"/>
            </a:endParaRPr>
          </a:p>
          <a:p>
            <a:pPr lvl="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Acquisto e/o allestimento di strutture mobili da utilizzare come punti di vendita diretta (es. banchi, chioschi, etc</a:t>
            </a:r>
            <a:r>
              <a:rPr lang="it-IT" b="1" dirty="0" smtClean="0">
                <a:latin typeface="Avenir LT 65 Medium" panose="02000603020000020003" pitchFamily="2" charset="0"/>
              </a:rPr>
              <a:t>.);</a:t>
            </a:r>
          </a:p>
          <a:p>
            <a:pPr lvl="0" algn="just"/>
            <a:endParaRPr lang="it-IT" b="1" dirty="0">
              <a:latin typeface="Avenir LT 65 Medium" panose="02000603020000020003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Acquisto di macchinari, attrezzature per la lavorazione, la prima trasformazione, conservazione, confezionamento, etichettatura e commercializzazione dei prodotti ittici venduti direttamente, incluse quelle per il trattamento degli scarti</a:t>
            </a:r>
            <a:r>
              <a:rPr lang="it-IT" b="1" dirty="0" smtClean="0">
                <a:latin typeface="Avenir LT 65 Medium" panose="02000603020000020003" pitchFamily="2" charset="0"/>
              </a:rPr>
              <a:t>;</a:t>
            </a:r>
          </a:p>
          <a:p>
            <a:pPr lvl="0" algn="just"/>
            <a:endParaRPr lang="it-IT" b="1" dirty="0">
              <a:latin typeface="Avenir LT 65 Medium" panose="02000603020000020003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Spese per il miglioramento delle condizioni di igiene e sanitarie, delle condizioni ambientali, anche attraverso l’adozione di innovazioni tecnologiche</a:t>
            </a:r>
            <a:r>
              <a:rPr lang="it-IT" b="1" dirty="0" smtClean="0">
                <a:latin typeface="Avenir LT 65 Medium" panose="02000603020000020003" pitchFamily="2" charset="0"/>
              </a:rPr>
              <a:t>;</a:t>
            </a:r>
          </a:p>
          <a:p>
            <a:pPr algn="just"/>
            <a:endParaRPr lang="it-IT" b="1" dirty="0">
              <a:latin typeface="Avenir LT 65 Medium" panose="02000603020000020003" pitchFamily="2" charset="0"/>
            </a:endParaRP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Avenir LT 65 Medium" panose="02000603020000020003" pitchFamily="2" charset="0"/>
              </a:rPr>
              <a:t>Spese </a:t>
            </a:r>
            <a:r>
              <a:rPr lang="it-IT" b="1" dirty="0">
                <a:latin typeface="Avenir LT 65 Medium" panose="02000603020000020003" pitchFamily="2" charset="0"/>
              </a:rPr>
              <a:t>per l</a:t>
            </a:r>
            <a:r>
              <a:rPr lang="it-IT" b="1" dirty="0" smtClean="0">
                <a:latin typeface="Avenir LT 65 Medium" panose="02000603020000020003" pitchFamily="2" charset="0"/>
              </a:rPr>
              <a:t>’adeguamento </a:t>
            </a:r>
            <a:r>
              <a:rPr lang="it-IT" b="1" dirty="0">
                <a:latin typeface="Avenir LT 65 Medium" panose="02000603020000020003" pitchFamily="2" charset="0"/>
              </a:rPr>
              <a:t>di automezzi specializzati per le consegne a domicilio dei prodotti ittici, fornitura e posa in opera di cassoni coibentati e spese strettamente inerenti l’acquisto dei sistemi di refrigeramento delle celle frigorifere per i prodotti ittici - per i quali non si può interrompere la catena del freddo - esclusa la motrice (autoveicolo e </a:t>
            </a:r>
            <a:r>
              <a:rPr lang="it-IT" b="1" dirty="0" smtClean="0">
                <a:latin typeface="Avenir LT 65 Medium" panose="02000603020000020003" pitchFamily="2" charset="0"/>
              </a:rPr>
              <a:t>autocarro)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-1" y="2537"/>
            <a:ext cx="9144000" cy="56630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it-IT" sz="20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2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Intervento 2.2 - </a:t>
            </a:r>
            <a:r>
              <a:rPr lang="it-IT" sz="20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SPESE AMMISSIBILI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9F7ACAC-321D-48F8-BF67-02B2F7DCD0EB}"/>
              </a:ext>
            </a:extLst>
          </p:cNvPr>
          <p:cNvSpPr/>
          <p:nvPr/>
        </p:nvSpPr>
        <p:spPr>
          <a:xfrm>
            <a:off x="41303" y="623411"/>
            <a:ext cx="906139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>
              <a:latin typeface="Avenir LT 65 Medium" panose="02000603020000020003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Avenir LT 65 Medium" panose="02000603020000020003" pitchFamily="2" charset="0"/>
              </a:rPr>
              <a:t>Acquisto </a:t>
            </a:r>
            <a:r>
              <a:rPr lang="it-IT" b="1" dirty="0">
                <a:latin typeface="Avenir LT 65 Medium" panose="02000603020000020003" pitchFamily="2" charset="0"/>
              </a:rPr>
              <a:t>di un automezzo dotato di coibentazione e gruppo frigorifero, non amovibili dalla motrice; </a:t>
            </a:r>
            <a:endParaRPr lang="it-IT" b="1" dirty="0" smtClean="0">
              <a:latin typeface="Avenir LT 65 Medium" panose="02000603020000020003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1" dirty="0" smtClean="0">
              <a:latin typeface="Avenir LT 65 Medium" panose="02000603020000020003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Avenir LT 65 Medium" panose="02000603020000020003" pitchFamily="2" charset="0"/>
              </a:rPr>
              <a:t>Spese </a:t>
            </a:r>
            <a:r>
              <a:rPr lang="it-IT" b="1" dirty="0">
                <a:latin typeface="Avenir LT 65 Medium" panose="02000603020000020003" pitchFamily="2" charset="0"/>
              </a:rPr>
              <a:t>per l’acquisto di arredi ed attrezzature, per lo svolgimento di attività di piccola ristorazione, degustazione e somministrazione di prodotti ittici</a:t>
            </a:r>
            <a:r>
              <a:rPr lang="it-IT" b="1" dirty="0" smtClean="0">
                <a:latin typeface="Avenir LT 65 Medium" panose="02000603020000020003" pitchFamily="2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1" dirty="0">
              <a:latin typeface="Avenir LT 65 Medium" panose="02000603020000020003" pitchFamily="2" charset="0"/>
            </a:endParaRP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Acquisto di hardware e software finalizzati all’adozione di tecnologie di informazione e comunicazione (TIC) collegate al commercio elettronico dei prodotti ittici (vendita on line</a:t>
            </a:r>
            <a:r>
              <a:rPr lang="it-IT" b="1" dirty="0" smtClean="0">
                <a:latin typeface="Avenir LT 65 Medium" panose="02000603020000020003" pitchFamily="2" charset="0"/>
              </a:rPr>
              <a:t>);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endParaRPr lang="it-IT" b="1" dirty="0">
              <a:latin typeface="Avenir LT 65 Medium" panose="02000603020000020003" pitchFamily="2" charset="0"/>
            </a:endParaRP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Creazione e/o implementazione di siti internet dedicati al commercio elettronico (vendita on line) dei prodotti ittici</a:t>
            </a:r>
            <a:r>
              <a:rPr lang="it-IT" b="1" dirty="0" smtClean="0">
                <a:latin typeface="Avenir LT 65 Medium" panose="02000603020000020003" pitchFamily="2" charset="0"/>
              </a:rPr>
              <a:t>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endParaRPr lang="it-IT" b="1" dirty="0">
              <a:latin typeface="Avenir LT 65 Medium" panose="02000603020000020003" pitchFamily="2" charset="0"/>
            </a:endParaRP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Attività di marketing e/o materiale pubblicitario (es. brochure, flyer, biglietti da visita, </a:t>
            </a:r>
            <a:r>
              <a:rPr lang="it-IT" b="1" dirty="0" err="1">
                <a:latin typeface="Avenir LT 65 Medium" panose="02000603020000020003" pitchFamily="2" charset="0"/>
              </a:rPr>
              <a:t>roll</a:t>
            </a:r>
            <a:r>
              <a:rPr lang="it-IT" b="1" dirty="0">
                <a:latin typeface="Avenir LT 65 Medium" panose="02000603020000020003" pitchFamily="2" charset="0"/>
              </a:rPr>
              <a:t>-up, banner e gadget vari, strettamente inerenti la promozione e comunicazione dell’attività di vendita), nel limite massimo del 30% dell’importo totale del Progetto</a:t>
            </a:r>
            <a:r>
              <a:rPr lang="it-IT" b="1" dirty="0" smtClean="0">
                <a:latin typeface="Avenir LT 65 Medium" panose="02000603020000020003" pitchFamily="2" charset="0"/>
              </a:rPr>
              <a:t>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endParaRPr lang="it-IT" b="1" dirty="0">
              <a:latin typeface="Avenir LT 65 Medium" panose="02000603020000020003" pitchFamily="2" charset="0"/>
            </a:endParaRP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latin typeface="Avenir LT 65 Medium" panose="02000603020000020003" pitchFamily="2" charset="0"/>
              </a:rPr>
              <a:t>Consulenze di tipo specifico e/o </a:t>
            </a:r>
            <a:r>
              <a:rPr lang="it-IT" b="1" dirty="0" smtClean="0">
                <a:latin typeface="Avenir LT 65 Medium" panose="02000603020000020003" pitchFamily="2" charset="0"/>
              </a:rPr>
              <a:t>specialistico;</a:t>
            </a:r>
          </a:p>
          <a:p>
            <a:pPr algn="just"/>
            <a:endParaRPr lang="it-IT" dirty="0" smtClean="0">
              <a:latin typeface="Avenir LT 65 Medium" panose="02000603020000020003" pitchFamily="2" charset="0"/>
            </a:endParaRP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latin typeface="Avenir LT 65 Medium" panose="02000603020000020003" pitchFamily="2" charset="0"/>
              </a:rPr>
              <a:t>Spese generai nel limite del 12% del costo totale del progetto </a:t>
            </a:r>
            <a:endParaRPr lang="it-IT" dirty="0">
              <a:latin typeface="Avenir LT 65 Medium" panose="02000603020000020003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80"/>
            <a:ext cx="9144000" cy="3474720"/>
          </a:xfr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27648"/>
            <a:ext cx="9144000" cy="785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 PER UNA COMMERCIALIZZAZIONE 2.0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5466" y="1294881"/>
            <a:ext cx="90085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Gargano mari e monti: </a:t>
            </a:r>
            <a:b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contesti sociali e ambientali per lo sviluppo e la commercializzazione dei prodotti dell’acquacoltura e della piccola pesca artigianale e lagunare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82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3396287"/>
            <a:ext cx="4126748" cy="2751165"/>
          </a:xfrm>
          <a:prstGeom prst="rect">
            <a:avLst/>
          </a:prstGeom>
        </p:spPr>
      </p:pic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957721" y="1397776"/>
            <a:ext cx="8625612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400" b="1" dirty="0" smtClean="0"/>
              <a:t>Grazie per l’attenzione </a:t>
            </a:r>
          </a:p>
          <a:p>
            <a:pPr algn="ctr">
              <a:lnSpc>
                <a:spcPct val="80000"/>
              </a:lnSpc>
            </a:pPr>
            <a:endParaRPr lang="it-IT" sz="2400" b="1" dirty="0" smtClean="0"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r>
              <a:rPr lang="it-IT" sz="2400" b="1" dirty="0" smtClean="0"/>
              <a:t>Segui </a:t>
            </a:r>
            <a:r>
              <a:rPr lang="it-IT" sz="2400" b="1" dirty="0"/>
              <a:t>il GAL Gargano Agenzia di Sviluppo </a:t>
            </a:r>
            <a:r>
              <a:rPr lang="it-IT" sz="2400" b="1" dirty="0" smtClean="0"/>
              <a:t>su</a:t>
            </a:r>
            <a:endParaRPr lang="it-IT" sz="2400" b="1" dirty="0"/>
          </a:p>
          <a:p>
            <a:pPr algn="ctr">
              <a:lnSpc>
                <a:spcPct val="80000"/>
              </a:lnSpc>
            </a:pPr>
            <a:endParaRPr lang="it-IT" sz="2400" b="1" dirty="0"/>
          </a:p>
          <a:p>
            <a:pPr algn="ctr">
              <a:lnSpc>
                <a:spcPct val="80000"/>
              </a:lnSpc>
            </a:pPr>
            <a:r>
              <a:rPr lang="it-IT" sz="2400" dirty="0">
                <a:hlinkClick r:id="rId3"/>
              </a:rPr>
              <a:t>Facebook</a:t>
            </a:r>
            <a:r>
              <a:rPr lang="it-IT" sz="2400" dirty="0"/>
              <a:t> / </a:t>
            </a:r>
            <a:r>
              <a:rPr lang="it-IT" sz="2400" dirty="0">
                <a:hlinkClick r:id="rId4"/>
              </a:rPr>
              <a:t>Twitter</a:t>
            </a:r>
            <a:r>
              <a:rPr lang="it-IT" sz="2400" dirty="0"/>
              <a:t> / </a:t>
            </a:r>
            <a:r>
              <a:rPr lang="it-IT" sz="2400" dirty="0" smtClean="0">
                <a:hlinkClick r:id="rId5"/>
              </a:rPr>
              <a:t>Instagram</a:t>
            </a:r>
            <a:endParaRPr lang="it-IT" sz="2400" dirty="0" smtClean="0"/>
          </a:p>
          <a:p>
            <a:pPr>
              <a:lnSpc>
                <a:spcPct val="80000"/>
              </a:lnSpc>
            </a:pPr>
            <a:endParaRPr lang="it-IT" sz="2400" b="1" dirty="0" smtClean="0"/>
          </a:p>
          <a:p>
            <a:pPr algn="ctr">
              <a:lnSpc>
                <a:spcPct val="80000"/>
              </a:lnSpc>
            </a:pPr>
            <a:r>
              <a:rPr lang="it-IT" sz="2400" b="1" dirty="0"/>
              <a:t>Sito </a:t>
            </a:r>
            <a:r>
              <a:rPr lang="it-IT" sz="2400" b="1" dirty="0" smtClean="0"/>
              <a:t>ufficiale</a:t>
            </a:r>
          </a:p>
          <a:p>
            <a:pPr algn="ctr">
              <a:lnSpc>
                <a:spcPct val="80000"/>
              </a:lnSpc>
            </a:pPr>
            <a:r>
              <a:rPr lang="it-IT" sz="2400" dirty="0">
                <a:hlinkClick r:id="rId6"/>
              </a:rPr>
              <a:t>www.galgargano.com</a:t>
            </a:r>
          </a:p>
          <a:p>
            <a:pPr algn="ctr">
              <a:lnSpc>
                <a:spcPct val="80000"/>
              </a:lnSpc>
            </a:pPr>
            <a:endParaRPr lang="it-IT" dirty="0" smtClean="0"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endParaRPr lang="it-IT" dirty="0">
              <a:latin typeface="Museo 700" panose="02000000000000000000" pitchFamily="50" charset="0"/>
            </a:endParaRPr>
          </a:p>
          <a:p>
            <a:pPr algn="ctr"/>
            <a:r>
              <a:rPr lang="it-IT" sz="2000" b="1" dirty="0" smtClean="0"/>
              <a:t>Telefono</a:t>
            </a:r>
            <a:endParaRPr lang="it-IT" sz="2000" b="1" dirty="0"/>
          </a:p>
          <a:p>
            <a:pPr algn="ctr"/>
            <a:r>
              <a:rPr lang="it-IT" sz="2000" b="1" u="sng" dirty="0"/>
              <a:t>0884 564164 / 0884 </a:t>
            </a:r>
            <a:r>
              <a:rPr lang="it-IT" sz="2000" b="1" u="sng" dirty="0" smtClean="0"/>
              <a:t>568245</a:t>
            </a:r>
            <a:endParaRPr lang="it-IT" sz="2000" b="1" u="sng" dirty="0"/>
          </a:p>
          <a:p>
            <a:pPr algn="ctr"/>
            <a:r>
              <a:rPr lang="it-IT" sz="2000" b="1" dirty="0"/>
              <a:t>E-mail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u="sng" dirty="0"/>
              <a:t>agenziadisviluppo@galgargano.com</a:t>
            </a:r>
          </a:p>
          <a:p>
            <a:pPr algn="ctr">
              <a:lnSpc>
                <a:spcPct val="80000"/>
              </a:lnSpc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6"/>
              </a:rPr>
              <a:t/>
            </a:r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6"/>
              </a:rPr>
            </a:b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969A2B5C-CE03-4D8A-BDA8-8FBBFAB9EC77}"/>
              </a:ext>
            </a:extLst>
          </p:cNvPr>
          <p:cNvSpPr txBox="1"/>
          <p:nvPr/>
        </p:nvSpPr>
        <p:spPr>
          <a:xfrm>
            <a:off x="-120317" y="6335879"/>
            <a:ext cx="3457074" cy="48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MuseoSlabW01-900" panose="02000000000000000000" pitchFamily="2" charset="0"/>
              </a:rPr>
              <a:t>#FACCIAMOFUTURO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useoSlabW01-900" panose="02000000000000000000" pitchFamily="2" charset="0"/>
              </a:rPr>
              <a:t>#INSIEMEALTERRITORIO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2B9E7AFC-D0E1-4BA4-8C63-0905E770C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544"/>
            <a:ext cx="9144001" cy="1294675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23" y="6001241"/>
            <a:ext cx="2076910" cy="82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2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8F3AD23F-60A8-496F-83DA-825E6740D849}"/>
              </a:ext>
            </a:extLst>
          </p:cNvPr>
          <p:cNvSpPr/>
          <p:nvPr/>
        </p:nvSpPr>
        <p:spPr>
          <a:xfrm>
            <a:off x="0" y="147063"/>
            <a:ext cx="9143999" cy="801025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4C4933C-06A7-4E62-908A-2D2EAF68433A}"/>
              </a:ext>
            </a:extLst>
          </p:cNvPr>
          <p:cNvSpPr/>
          <p:nvPr/>
        </p:nvSpPr>
        <p:spPr>
          <a:xfrm>
            <a:off x="157476" y="1174764"/>
            <a:ext cx="88290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Avenir LT 65 Medium" panose="02000603020000020003" pitchFamily="2" charset="0"/>
              </a:rPr>
              <a:t>L’area interessata dalla Strategia di Sviluppo Locale del Gruppo di Azione Locale Gargano Agenzia di Sviluppo soc. cons arl interessa 15 Comuni </a:t>
            </a:r>
            <a:r>
              <a:rPr lang="it-IT" sz="1600" dirty="0">
                <a:latin typeface="Avenir LT 65 Medium" panose="02000603020000020003" pitchFamily="2" charset="0"/>
              </a:rPr>
              <a:t>contigui di aree interne e costiere appartenenti alla Provincia di Foggia, ossia: Cagnano Varano, Carpino, Ischitella, Isole Tremiti, Lesina, Mattinata, Monte Sant'Angelo, Peschici, Rignano Garganico, Rodi Garganico, San Giovanni Rotondo, San Marco in Lamis, San Nicandro Garganico, Vico del Gargano e Vieste.</a:t>
            </a:r>
          </a:p>
          <a:p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La superficie territoriale totale interessata dalla SSL è pari a 1.916,25 km². </a:t>
            </a:r>
          </a:p>
          <a:p>
            <a:r>
              <a:rPr lang="it-IT" sz="1600" dirty="0">
                <a:latin typeface="Avenir LT 65 Medium" panose="02000603020000020003" pitchFamily="2" charset="0"/>
              </a:rPr>
              <a:t>La popolazione totale è di 131.282 abitanti.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9358F07-0936-41D9-8442-FD31A7E8CB4D}"/>
              </a:ext>
            </a:extLst>
          </p:cNvPr>
          <p:cNvSpPr txBox="1"/>
          <p:nvPr/>
        </p:nvSpPr>
        <p:spPr>
          <a:xfrm>
            <a:off x="1" y="150766"/>
            <a:ext cx="9144000" cy="79252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Il territorio del Gargano</a:t>
            </a: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D9D5087-90A5-420E-B8EA-A1BEA34F20C0}"/>
              </a:ext>
            </a:extLst>
          </p:cNvPr>
          <p:cNvSpPr/>
          <p:nvPr/>
        </p:nvSpPr>
        <p:spPr>
          <a:xfrm>
            <a:off x="161905" y="3788088"/>
            <a:ext cx="38777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venir LT 65 Medium" panose="02000603020000020003" pitchFamily="2" charset="0"/>
              </a:rPr>
              <a:t>Un territorio che vanta </a:t>
            </a:r>
            <a:r>
              <a:rPr lang="it-IT" sz="1600" b="1" dirty="0">
                <a:latin typeface="Avenir LT 65 Medium" panose="02000603020000020003" pitchFamily="2" charset="0"/>
              </a:rPr>
              <a:t>numerose risorse dal potenziale inespresso</a:t>
            </a:r>
            <a:r>
              <a:rPr lang="it-IT" sz="1600" dirty="0">
                <a:latin typeface="Avenir LT 65 Medium" panose="02000603020000020003" pitchFamily="2" charset="0"/>
              </a:rPr>
              <a:t> che necessitano di una «strategia» di sviluppo con interventi mirati.</a:t>
            </a:r>
          </a:p>
          <a:p>
            <a:endParaRPr lang="it-IT" dirty="0"/>
          </a:p>
        </p:txBody>
      </p:sp>
      <p:pic>
        <p:nvPicPr>
          <p:cNvPr id="24" name="Immagine 3" descr="gal_garg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2" y="3377480"/>
            <a:ext cx="4070657" cy="34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9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8F3AD23F-60A8-496F-83DA-825E6740D849}"/>
              </a:ext>
            </a:extLst>
          </p:cNvPr>
          <p:cNvSpPr/>
          <p:nvPr/>
        </p:nvSpPr>
        <p:spPr>
          <a:xfrm>
            <a:off x="0" y="147428"/>
            <a:ext cx="9143999" cy="801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4C4933C-06A7-4E62-908A-2D2EAF68433A}"/>
              </a:ext>
            </a:extLst>
          </p:cNvPr>
          <p:cNvSpPr/>
          <p:nvPr/>
        </p:nvSpPr>
        <p:spPr>
          <a:xfrm>
            <a:off x="157476" y="1479190"/>
            <a:ext cx="8986523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LT 65 Medium" panose="02000603020000020003" pitchFamily="2" charset="0"/>
                <a:cs typeface="Calibri" panose="020F0502020204030204" pitchFamily="34" charset="0"/>
              </a:rPr>
              <a:t>Il Piano di Azione Locale (PAL) si basa sull’attuazione di una Strategia di Sviluppo Locale Plurifondo (SSL) e permette di descrivere le Azioni e gli Interventi previsti dal PSR PUGLIA 2014/2020 e dai Regolamenti Europei FEASR (Fondo Europeo Agricolo per lo Sviluppo Rurale) e FEAMP (Fondo Europeo per gli Affari Marittimi e per la Pesca).</a:t>
            </a:r>
            <a:endParaRPr lang="it-IT" b="1" dirty="0">
              <a:latin typeface="Avenir LT 65 Medium" panose="02000603020000020003" pitchFamily="2" charset="0"/>
            </a:endParaRPr>
          </a:p>
          <a:p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9358F07-0936-41D9-8442-FD31A7E8CB4D}"/>
              </a:ext>
            </a:extLst>
          </p:cNvPr>
          <p:cNvSpPr txBox="1"/>
          <p:nvPr/>
        </p:nvSpPr>
        <p:spPr>
          <a:xfrm>
            <a:off x="0" y="345416"/>
            <a:ext cx="9339603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Il Piano di Azione Locale </a:t>
            </a:r>
            <a:endParaRPr lang="it-IT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</p:txBody>
      </p:sp>
      <p:pic>
        <p:nvPicPr>
          <p:cNvPr id="2050" name="Picture 2" descr="https://png.icons8.com/ios/540/receive-cash-filled.png">
            <a:extLst>
              <a:ext uri="{FF2B5EF4-FFF2-40B4-BE49-F238E27FC236}">
                <a16:creationId xmlns="" xmlns:a16="http://schemas.microsoft.com/office/drawing/2014/main" id="{A097C5EE-CD5E-4824-981C-56EC2F33D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/>
          <a:stretch/>
        </p:blipFill>
        <p:spPr bwMode="auto">
          <a:xfrm>
            <a:off x="421456" y="4853353"/>
            <a:ext cx="2616596" cy="21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616012C-1B01-4624-9A72-583826D79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990">
            <a:off x="5760456" y="4595500"/>
            <a:ext cx="2236762" cy="222988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37824" y="3598704"/>
            <a:ext cx="79125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 smtClean="0">
                <a:latin typeface="Avenir LT 65 Medium" panose="02000603020000020003" pitchFamily="2" charset="0"/>
                <a:cs typeface="Calibri" panose="020F0502020204030204" pitchFamily="34" charset="0"/>
              </a:rPr>
              <a:t> OBIETTIVI</a:t>
            </a:r>
            <a:endParaRPr lang="it-IT" sz="2800" b="1" dirty="0">
              <a:latin typeface="Avenir LT 65 Medium" panose="02000603020000020003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Avenir LT 65 Medium" panose="02000603020000020003" pitchFamily="2" charset="0"/>
                <a:cs typeface="Calibri" panose="020F0502020204030204" pitchFamily="34" charset="0"/>
              </a:rPr>
              <a:t>Garantire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lo sviluppo sociale ed economico dei </a:t>
            </a:r>
            <a:r>
              <a:rPr lang="it-IT" sz="1600" b="1" dirty="0" smtClean="0">
                <a:latin typeface="Avenir LT 65 Medium" panose="02000603020000020003" pitchFamily="2" charset="0"/>
                <a:cs typeface="Calibri" panose="020F0502020204030204" pitchFamily="34" charset="0"/>
              </a:rPr>
              <a:t>territori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Avenir LT 65 Medium" panose="02000603020000020003" pitchFamily="2" charset="0"/>
                <a:cs typeface="Calibri" panose="020F0502020204030204" pitchFamily="34" charset="0"/>
              </a:rPr>
              <a:t>Accrescere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le opportunità di occupazione e di sviluppo di nuove imprese, </a:t>
            </a:r>
            <a:endParaRPr lang="it-IT" sz="1600" b="1" dirty="0" smtClean="0">
              <a:latin typeface="Avenir LT 65 Medium" panose="02000603020000020003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Avenir LT 65 Medium" panose="02000603020000020003" pitchFamily="2" charset="0"/>
                <a:cs typeface="Calibri" panose="020F0502020204030204" pitchFamily="34" charset="0"/>
              </a:rPr>
              <a:t>Costituire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e rafforzare i partenariati locali, </a:t>
            </a:r>
          </a:p>
        </p:txBody>
      </p:sp>
    </p:spTree>
    <p:extLst>
      <p:ext uri="{BB962C8B-B14F-4D97-AF65-F5344CB8AC3E}">
        <p14:creationId xmlns:p14="http://schemas.microsoft.com/office/powerpoint/2010/main" val="559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iunione, Parere, Persone, Parlare, Discussioni">
            <a:extLst>
              <a:ext uri="{FF2B5EF4-FFF2-40B4-BE49-F238E27FC236}">
                <a16:creationId xmlns="" xmlns:a16="http://schemas.microsoft.com/office/drawing/2014/main" id="{4228078F-869D-4C3D-A23F-868D6FB0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1686" y="3694544"/>
            <a:ext cx="3875234" cy="31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42052"/>
            <a:ext cx="9143999" cy="87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 I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tematismi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 del 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Piano di Azione Locale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9450" y="1097279"/>
            <a:ext cx="89445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Avenir LT 65 Medium" panose="02000603020000020003" pitchFamily="2" charset="0"/>
              </a:rPr>
              <a:t>AMBITO </a:t>
            </a:r>
            <a:r>
              <a:rPr lang="it-IT" sz="2400" b="1" dirty="0">
                <a:latin typeface="Avenir LT 65 Medium" panose="02000603020000020003" pitchFamily="2" charset="0"/>
              </a:rPr>
              <a:t>TEMATICO 1</a:t>
            </a:r>
            <a:r>
              <a:rPr lang="it-IT" sz="2000" b="1" dirty="0">
                <a:latin typeface="Avenir LT 65 Medium" panose="02000603020000020003" pitchFamily="2" charset="0"/>
              </a:rPr>
              <a:t>: VALORIZZAZIONE E GESTIONE DELLE RISORSE AMBIENTALI E NATURALI (tematismo prioritario</a:t>
            </a:r>
            <a:r>
              <a:rPr lang="it-IT" sz="2000" b="1" dirty="0" smtClean="0">
                <a:latin typeface="Avenir LT 65 Medium" panose="02000603020000020003" pitchFamily="2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Avenir LT 65 Medium" panose="02000603020000020003" pitchFamily="2" charset="0"/>
              </a:rPr>
              <a:t>Azione 1:  SISTEMA GARGANO MARE 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Avenir LT 65 Medium" panose="02000603020000020003" pitchFamily="2" charset="0"/>
              </a:rPr>
              <a:t>MONTI</a:t>
            </a:r>
          </a:p>
          <a:p>
            <a:pPr lvl="1">
              <a:lnSpc>
                <a:spcPct val="150000"/>
              </a:lnSpc>
            </a:pPr>
            <a:endParaRPr lang="it-IT" sz="2400" dirty="0">
              <a:solidFill>
                <a:schemeClr val="accent6">
                  <a:lumMod val="75000"/>
                </a:schemeClr>
              </a:solidFill>
              <a:latin typeface="Avenir LT 65 Medium" panose="0200060302000002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Avenir LT 65 Medium" panose="02000603020000020003" pitchFamily="2" charset="0"/>
              </a:rPr>
              <a:t>AMBITO TEMATICO 2</a:t>
            </a:r>
            <a:r>
              <a:rPr lang="it-IT" sz="2000" b="1" dirty="0">
                <a:latin typeface="Avenir LT 65 Medium" panose="02000603020000020003" pitchFamily="2" charset="0"/>
              </a:rPr>
              <a:t>: SVILUPPO E INNOVAZIONE DELLE FILIERE E DEI SISTEMI PRODUTTIVI LOCALI (agro-alimentari, artigianali, manifatturieri, produzioni ittiche</a:t>
            </a:r>
            <a:r>
              <a:rPr lang="it-IT" sz="2000" b="1" dirty="0" smtClean="0">
                <a:latin typeface="Avenir LT 65 Medium" panose="02000603020000020003" pitchFamily="2" charset="0"/>
              </a:rPr>
              <a:t>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Avenir LT 65 Medium" panose="02000603020000020003" pitchFamily="2" charset="0"/>
              </a:rPr>
              <a:t>Azione 2: GARGANO IMPATTO ZERO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030A0"/>
                </a:solidFill>
                <a:latin typeface="Avenir LT 65 Medium" panose="02000603020000020003" pitchFamily="2" charset="0"/>
              </a:rPr>
              <a:t>Azione 3: RAFFORZAMENTO DELLE </a:t>
            </a:r>
            <a:r>
              <a:rPr lang="it-IT" sz="2000" b="1" dirty="0" smtClean="0">
                <a:solidFill>
                  <a:srgbClr val="7030A0"/>
                </a:solidFill>
                <a:latin typeface="Avenir LT 65 Medium" panose="02000603020000020003" pitchFamily="2" charset="0"/>
              </a:rPr>
              <a:t>FILIERE</a:t>
            </a:r>
            <a:endParaRPr lang="it-IT" sz="1400" dirty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i="1" dirty="0">
                <a:latin typeface="Avenir LT 65 Medium" panose="02000603020000020003" pitchFamily="2" charset="0"/>
              </a:rPr>
              <a:t>La Strategia di Sviluppo promossa dal GAL si basa sull’utilizzo di un </a:t>
            </a:r>
            <a:r>
              <a:rPr lang="it-IT" b="1" i="1" dirty="0">
                <a:latin typeface="Avenir LT 65 Medium" panose="02000603020000020003" pitchFamily="2" charset="0"/>
              </a:rPr>
              <a:t>approccio integrato </a:t>
            </a:r>
            <a:r>
              <a:rPr lang="it-IT" i="1" dirty="0">
                <a:latin typeface="Avenir LT 65 Medium" panose="02000603020000020003" pitchFamily="2" charset="0"/>
              </a:rPr>
              <a:t>dei due ambiti </a:t>
            </a:r>
            <a:r>
              <a:rPr lang="it-IT" i="1" dirty="0" smtClean="0">
                <a:latin typeface="Avenir LT 65 Medium" panose="02000603020000020003" pitchFamily="2" charset="0"/>
              </a:rPr>
              <a:t>tematici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dirty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36524"/>
            <a:ext cx="9144000" cy="611106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ECBBB5B3-E413-4359-83F4-9C3A6530D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42314"/>
              </p:ext>
            </p:extLst>
          </p:nvPr>
        </p:nvGraphicFramePr>
        <p:xfrm>
          <a:off x="0" y="837654"/>
          <a:ext cx="9144001" cy="6020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623">
                  <a:extLst>
                    <a:ext uri="{9D8B030D-6E8A-4147-A177-3AD203B41FA5}">
                      <a16:colId xmlns="" xmlns:a16="http://schemas.microsoft.com/office/drawing/2014/main" val="3336739547"/>
                    </a:ext>
                  </a:extLst>
                </a:gridCol>
                <a:gridCol w="680941">
                  <a:extLst>
                    <a:ext uri="{9D8B030D-6E8A-4147-A177-3AD203B41FA5}">
                      <a16:colId xmlns="" xmlns:a16="http://schemas.microsoft.com/office/drawing/2014/main" val="690837643"/>
                    </a:ext>
                  </a:extLst>
                </a:gridCol>
                <a:gridCol w="620245">
                  <a:extLst>
                    <a:ext uri="{9D8B030D-6E8A-4147-A177-3AD203B41FA5}">
                      <a16:colId xmlns="" xmlns:a16="http://schemas.microsoft.com/office/drawing/2014/main" val="1613394083"/>
                    </a:ext>
                  </a:extLst>
                </a:gridCol>
                <a:gridCol w="1128168">
                  <a:extLst>
                    <a:ext uri="{9D8B030D-6E8A-4147-A177-3AD203B41FA5}">
                      <a16:colId xmlns="" xmlns:a16="http://schemas.microsoft.com/office/drawing/2014/main" val="3137002618"/>
                    </a:ext>
                  </a:extLst>
                </a:gridCol>
                <a:gridCol w="844882">
                  <a:extLst>
                    <a:ext uri="{9D8B030D-6E8A-4147-A177-3AD203B41FA5}">
                      <a16:colId xmlns="" xmlns:a16="http://schemas.microsoft.com/office/drawing/2014/main" val="4233602516"/>
                    </a:ext>
                  </a:extLst>
                </a:gridCol>
                <a:gridCol w="3050194">
                  <a:extLst>
                    <a:ext uri="{9D8B030D-6E8A-4147-A177-3AD203B41FA5}">
                      <a16:colId xmlns="" xmlns:a16="http://schemas.microsoft.com/office/drawing/2014/main" val="2999905477"/>
                    </a:ext>
                  </a:extLst>
                </a:gridCol>
                <a:gridCol w="914461">
                  <a:extLst>
                    <a:ext uri="{9D8B030D-6E8A-4147-A177-3AD203B41FA5}">
                      <a16:colId xmlns="" xmlns:a16="http://schemas.microsoft.com/office/drawing/2014/main" val="754050078"/>
                    </a:ext>
                  </a:extLst>
                </a:gridCol>
                <a:gridCol w="1020487">
                  <a:extLst>
                    <a:ext uri="{9D8B030D-6E8A-4147-A177-3AD203B41FA5}">
                      <a16:colId xmlns="" xmlns:a16="http://schemas.microsoft.com/office/drawing/2014/main" val="2883296896"/>
                    </a:ext>
                  </a:extLst>
                </a:gridCol>
              </a:tblGrid>
              <a:tr h="36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Stato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Fondo SIE: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N° 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TITOLO 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N° Intervento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TITOLO Intervento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Attuazione: (B/RD)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 Importo: (€)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extLst>
                  <a:ext uri="{0D108BD9-81ED-4DB2-BD59-A6C34878D82A}">
                    <a16:rowId xmlns="" xmlns:a16="http://schemas.microsoft.com/office/drawing/2014/main" val="16480524"/>
                  </a:ext>
                </a:extLst>
              </a:tr>
              <a:tr h="75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solidFill>
                            <a:schemeClr val="tx1"/>
                          </a:solidFill>
                          <a:effectLst/>
                        </a:rPr>
                        <a:t>Pubblicato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MARE E MONTI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solidFill>
                            <a:schemeClr val="tx1"/>
                          </a:solidFill>
                          <a:effectLst/>
                        </a:rPr>
                        <a:t>Elaborazione di piani di gestione locali delle attività connesse alla pesca e all’acquacoltura in siti natura 2000 e in zone soggette a misure di protezione speciale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 € 250.000,00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32769"/>
                  </a:ext>
                </a:extLst>
              </a:tr>
              <a:tr h="407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Work in Progress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MARE E MONTI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Intervento integrato di informazione management ambientale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Regia Diretta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€ 50.000,00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303710"/>
                  </a:ext>
                </a:extLst>
              </a:tr>
              <a:tr h="379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ATTIVO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MARE E MONTI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L’anello mancante: un piano d’azione garganico per l’economia circolare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Bando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€ 1.500.000,00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168174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solidFill>
                            <a:schemeClr val="tx1"/>
                          </a:solidFill>
                          <a:effectLst/>
                        </a:rPr>
                        <a:t>Chiuso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IMPATTO ZERO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S.O.S. Gargano – servizi organizzati specifici per le imprese, centro multifunzionale dei prodotti degli ambienti vallivi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€ 750.000,00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561493"/>
                  </a:ext>
                </a:extLst>
              </a:tr>
              <a:tr h="771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ATTIVO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IMPATTO ZERO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Promuovere la diversificazione e nuove forme di reddito nel settore della pesca e acquacoltura: Interventi per la vendita, la conservazione e commercializzazione dei prodotti ittici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€ 450.000,00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10706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solidFill>
                            <a:schemeClr val="tx1"/>
                          </a:solidFill>
                          <a:effectLst/>
                        </a:rPr>
                        <a:t>In attuazione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FEAMP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IMPATTO ZERO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Interventi per una commercializzazione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Regia Diretta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€ 200.000,00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068660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Work in progress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IMPATTO ZERO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Identità territoriale e internazionalizzazione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Regia diretta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2652793"/>
                  </a:ext>
                </a:extLst>
              </a:tr>
              <a:tr h="379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solidFill>
                            <a:schemeClr val="tx1"/>
                          </a:solidFill>
                          <a:effectLst/>
                        </a:rPr>
                        <a:t>Chiuso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FEASR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IMPATTO ZERO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Sviluppo Locale e Reti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€ 200.000,00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1981595"/>
                  </a:ext>
                </a:extLst>
              </a:tr>
              <a:tr h="379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ATTIVO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IMPATTO ZERO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Sentieri di incontro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Bando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€ 1.050.000,00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8161417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Work in progress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RAFFORZAMENTODELLE </a:t>
                      </a:r>
                      <a:r>
                        <a:rPr lang="it-IT" sz="1050" dirty="0">
                          <a:effectLst/>
                        </a:rPr>
                        <a:t>FILIERE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 alla cultura d’impresa </a:t>
                      </a: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Regia Diretta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€ 150.000,00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371573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it-IT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in Progress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RAFFORZAMENTO </a:t>
                      </a:r>
                      <a:r>
                        <a:rPr lang="it-IT" sz="1050" dirty="0">
                          <a:effectLst/>
                        </a:rPr>
                        <a:t>DELLE FILIERE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Creazione di start-up extra agricole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Bando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€ 1.600.000,00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2220916"/>
                  </a:ext>
                </a:extLst>
              </a:tr>
              <a:tr h="405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Work in Progress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RAFFORZAMENTO </a:t>
                      </a:r>
                      <a:r>
                        <a:rPr lang="it-IT" sz="1050" dirty="0">
                          <a:effectLst/>
                        </a:rPr>
                        <a:t>DELLE FILIERE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Sostegno alla Commercializzazione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Bando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€ 700.000,00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91750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5C59CE8C-426E-4E83-873D-C74005581042}"/>
              </a:ext>
            </a:extLst>
          </p:cNvPr>
          <p:cNvSpPr txBox="1"/>
          <p:nvPr/>
        </p:nvSpPr>
        <p:spPr>
          <a:xfrm>
            <a:off x="386615" y="226548"/>
            <a:ext cx="830018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Gli Interventi del Piano di Azione Locale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2824" cy="47120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78154"/>
            <a:ext cx="9144000" cy="8463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it-IT" sz="1400" b="1" dirty="0" smtClean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BANDI ATTIVI</a:t>
            </a:r>
            <a:endParaRPr lang="it-IT" sz="1000" b="1" dirty="0" smtClean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600" b="1" dirty="0" smtClean="0">
              <a:solidFill>
                <a:schemeClr val="bg1"/>
              </a:solidFill>
              <a:latin typeface="MuseoSlabW01-9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-1" y="26422"/>
            <a:ext cx="9144000" cy="768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156258"/>
            <a:ext cx="897466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1.3</a:t>
            </a:r>
            <a:r>
              <a:rPr lang="it-IT" sz="16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: 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L’anello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mancante: un piano d’azione garganico per l’economia </a:t>
            </a:r>
            <a:endParaRPr lang="it-IT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circolare –FEASR </a:t>
            </a:r>
            <a:r>
              <a:rPr lang="it-IT" sz="16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– termine per la presentazione delle </a:t>
            </a:r>
            <a:r>
              <a:rPr lang="it-IT" sz="16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DDS </a:t>
            </a:r>
            <a:r>
              <a:rPr lang="it-IT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26/09/2019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40FA2A03-FBFC-4A44-97C4-5120E4590D77}"/>
              </a:ext>
            </a:extLst>
          </p:cNvPr>
          <p:cNvSpPr/>
          <p:nvPr/>
        </p:nvSpPr>
        <p:spPr>
          <a:xfrm>
            <a:off x="85150" y="953315"/>
            <a:ext cx="90588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latin typeface="Avenir LT 65 Medium" panose="02000603020000020003" pitchFamily="2" charset="0"/>
            </a:endParaRPr>
          </a:p>
          <a:p>
            <a:r>
              <a:rPr lang="it-IT" sz="2000" b="1" dirty="0" smtClean="0">
                <a:latin typeface="Avenir LT 65 Medium" panose="02000603020000020003" pitchFamily="2" charset="0"/>
              </a:rPr>
              <a:t>L’intervento è finalizzato a sostenere </a:t>
            </a:r>
            <a:r>
              <a:rPr lang="it-IT" sz="2000" b="1" dirty="0">
                <a:latin typeface="Avenir LT 65 Medium" panose="02000603020000020003" pitchFamily="2" charset="0"/>
              </a:rPr>
              <a:t>la transizione delle imprese artigianali ed industriali verso un'economia efficiente in termini di risorse, promuovere la crescita verde, l'ecoinnovazione e la gestione delle prestazioni ambientali nel privato.</a:t>
            </a:r>
          </a:p>
          <a:p>
            <a:endParaRPr lang="it-IT" sz="2000" dirty="0">
              <a:latin typeface="Avenir LT 65 Medium" panose="02000603020000020003" pitchFamily="2" charset="0"/>
            </a:endParaRPr>
          </a:p>
          <a:p>
            <a:endParaRPr lang="it-IT" sz="2000" b="1" dirty="0">
              <a:latin typeface="Avenir LT 65 Medium" panose="02000603020000020003" pitchFamily="2" charset="0"/>
            </a:endParaRPr>
          </a:p>
          <a:p>
            <a:r>
              <a:rPr lang="it-IT" sz="2000" b="1" dirty="0" smtClean="0">
                <a:latin typeface="Avenir LT 65 Medium" panose="02000603020000020003" pitchFamily="2" charset="0"/>
              </a:rPr>
              <a:t>Dotazione Finanziaria : </a:t>
            </a:r>
            <a:r>
              <a:rPr lang="it-IT" sz="2400" b="1" dirty="0">
                <a:latin typeface="Avenir LT 65 Medium" panose="02000603020000020003" pitchFamily="2" charset="0"/>
              </a:rPr>
              <a:t>€ </a:t>
            </a:r>
            <a:r>
              <a:rPr lang="it-IT" sz="2400" b="1" dirty="0" smtClean="0">
                <a:latin typeface="Avenir LT 65 Medium" panose="02000603020000020003" pitchFamily="2" charset="0"/>
              </a:rPr>
              <a:t>1.500.000,00 </a:t>
            </a:r>
            <a:r>
              <a:rPr lang="it-IT" sz="2000" b="1" dirty="0" smtClean="0">
                <a:latin typeface="Avenir LT 65 Medium" panose="02000603020000020003" pitchFamily="2" charset="0"/>
              </a:rPr>
              <a:t>– Aliquota di sostegno </a:t>
            </a:r>
            <a:r>
              <a:rPr lang="it-IT" sz="2400" b="1" dirty="0" smtClean="0">
                <a:latin typeface="Avenir LT 65 Medium" panose="02000603020000020003" pitchFamily="2" charset="0"/>
              </a:rPr>
              <a:t>50% -</a:t>
            </a:r>
            <a:r>
              <a:rPr lang="it-IT" sz="2000" b="1" dirty="0" smtClean="0">
                <a:latin typeface="Avenir LT 65 Medium" panose="02000603020000020003" pitchFamily="2" charset="0"/>
              </a:rPr>
              <a:t>Investimento massimo </a:t>
            </a:r>
            <a:r>
              <a:rPr lang="it-IT" sz="2000" b="1" dirty="0">
                <a:latin typeface="Avenir LT 65 Medium" panose="02000603020000020003" pitchFamily="2" charset="0"/>
              </a:rPr>
              <a:t>ammissibile € 70.000,00 </a:t>
            </a:r>
            <a:r>
              <a:rPr lang="it-IT" sz="2400" b="1" dirty="0" smtClean="0">
                <a:latin typeface="Avenir LT 65 Medium" panose="02000603020000020003" pitchFamily="2" charset="0"/>
              </a:rPr>
              <a:t>contributo a fondo </a:t>
            </a:r>
            <a:r>
              <a:rPr lang="it-IT" sz="2400" b="1" dirty="0">
                <a:latin typeface="Avenir LT 65 Medium" panose="02000603020000020003" pitchFamily="2" charset="0"/>
              </a:rPr>
              <a:t>perduto € 35.000,00</a:t>
            </a:r>
          </a:p>
          <a:p>
            <a:endParaRPr lang="it-IT" sz="2000" b="1" dirty="0" smtClean="0">
              <a:latin typeface="Avenir LT 65 Medium" panose="02000603020000020003" pitchFamily="2" charset="0"/>
            </a:endParaRPr>
          </a:p>
          <a:p>
            <a:r>
              <a:rPr lang="it-IT" sz="2000" b="1" dirty="0" smtClean="0">
                <a:latin typeface="Avenir LT 65 Medium" panose="02000603020000020003" pitchFamily="2" charset="0"/>
              </a:rPr>
              <a:t>Localizzazione</a:t>
            </a:r>
            <a:r>
              <a:rPr lang="it-IT" sz="2000" b="1" dirty="0">
                <a:latin typeface="Avenir LT 65 Medium" panose="02000603020000020003" pitchFamily="2" charset="0"/>
              </a:rPr>
              <a:t>: Comuni area GAL</a:t>
            </a:r>
          </a:p>
          <a:p>
            <a:endParaRPr lang="it-IT" sz="2000" b="1" dirty="0">
              <a:latin typeface="Avenir LT 65 Medium" panose="02000603020000020003" pitchFamily="2" charset="0"/>
            </a:endParaRPr>
          </a:p>
          <a:p>
            <a:r>
              <a:rPr lang="it-IT" sz="2000" b="1" dirty="0">
                <a:latin typeface="Avenir LT 65 Medium" panose="02000603020000020003" pitchFamily="2" charset="0"/>
              </a:rPr>
              <a:t>Beneficiari: Soggetti privati che intendono avviare un’impresa </a:t>
            </a:r>
            <a:r>
              <a:rPr lang="it-IT" sz="2000" b="1" dirty="0" smtClean="0">
                <a:latin typeface="Avenir LT 65 Medium" panose="02000603020000020003" pitchFamily="2" charset="0"/>
              </a:rPr>
              <a:t>extra-agricola, </a:t>
            </a:r>
            <a:r>
              <a:rPr lang="it-IT" sz="2000" b="1" dirty="0">
                <a:latin typeface="Avenir LT 65 Medium" panose="02000603020000020003" pitchFamily="2" charset="0"/>
              </a:rPr>
              <a:t>PMI e imprese non agricole già costituite come società di persone o società di capitali.</a:t>
            </a:r>
          </a:p>
          <a:p>
            <a:endParaRPr lang="it-IT" sz="20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5123462"/>
            <a:ext cx="2311400" cy="173453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0"/>
            <a:ext cx="9144000" cy="768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250993"/>
            <a:ext cx="8974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1.3</a:t>
            </a:r>
            <a:r>
              <a:rPr lang="it-IT" sz="16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– AZIONI 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40FA2A03-FBFC-4A44-97C4-5120E4590D77}"/>
              </a:ext>
            </a:extLst>
          </p:cNvPr>
          <p:cNvSpPr/>
          <p:nvPr/>
        </p:nvSpPr>
        <p:spPr>
          <a:xfrm>
            <a:off x="85151" y="901987"/>
            <a:ext cx="905884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venir LT 65 Medium" panose="02000603020000020003" pitchFamily="2" charset="0"/>
              </a:rPr>
              <a:t>Aiuti all’avviamento di imprese extra-agricole che utilizzano sottoprodotti di produzione o materiale riciclabile in una o più fasi di produzione</a:t>
            </a:r>
            <a:r>
              <a:rPr lang="it-IT" sz="2000" b="1" dirty="0" smtClean="0">
                <a:latin typeface="Avenir LT 65 Medium" panose="02000603020000020003" pitchFamily="2" charset="0"/>
              </a:rPr>
              <a:t>;</a:t>
            </a:r>
          </a:p>
          <a:p>
            <a:pPr>
              <a:defRPr/>
            </a:pPr>
            <a:endParaRPr lang="it-IT" sz="2000" b="1" dirty="0"/>
          </a:p>
          <a:p>
            <a:pPr algn="just">
              <a:defRPr/>
            </a:pPr>
            <a:r>
              <a:rPr lang="it-IT" sz="1400" b="1" u="sng" dirty="0"/>
              <a:t>sottoprodotto"</a:t>
            </a:r>
            <a:r>
              <a:rPr lang="it-IT" sz="1400" dirty="0"/>
              <a:t>: </a:t>
            </a:r>
            <a:r>
              <a:rPr lang="it-IT" sz="1400" i="1" dirty="0"/>
              <a:t>qualsiasi sostanza od oggetto che soddisfa le condizioni di cui all’articolo 184-bis, comma 1, o che rispetta i criteri stabiliti in base all’articolo 184-bis, comma 2</a:t>
            </a:r>
            <a:r>
              <a:rPr lang="it-IT" sz="1400" dirty="0"/>
              <a:t> del D. </a:t>
            </a:r>
            <a:r>
              <a:rPr lang="it-IT" sz="1400" dirty="0" err="1"/>
              <a:t>Lgs</a:t>
            </a:r>
            <a:r>
              <a:rPr lang="it-IT" sz="1400" dirty="0"/>
              <a:t> 205/2010 </a:t>
            </a:r>
            <a:r>
              <a:rPr lang="it-IT" sz="1400" i="1" dirty="0"/>
              <a:t> </a:t>
            </a:r>
          </a:p>
          <a:p>
            <a:endParaRPr lang="it-IT" sz="2000" dirty="0" smtClean="0">
              <a:latin typeface="Avenir LT 65 Medium" panose="02000603020000020003" pitchFamily="2" charset="0"/>
            </a:endParaRPr>
          </a:p>
          <a:p>
            <a:endParaRPr lang="it-IT" sz="2000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venir LT 65 Medium" panose="02000603020000020003" pitchFamily="2" charset="0"/>
              </a:rPr>
              <a:t>Sostegno per le imprese che intendono introdurre azioni volte al miglioramento dell’efficienza energetica</a:t>
            </a:r>
            <a:r>
              <a:rPr lang="it-IT" sz="2000" b="1" dirty="0" smtClean="0">
                <a:latin typeface="Avenir LT 65 Medium" panose="02000603020000020003" pitchFamily="2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0" b="1" dirty="0" smtClean="0">
              <a:latin typeface="Avenir LT 65 Medium" panose="02000603020000020003" pitchFamily="2" charset="0"/>
            </a:endParaRPr>
          </a:p>
          <a:p>
            <a:endParaRPr lang="it-IT" sz="2000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venir LT 65 Medium" panose="02000603020000020003" pitchFamily="2" charset="0"/>
              </a:rPr>
              <a:t>Sostegno alla realizzazione di piani aziendali volti a ridurre il 30% degli scarti aziendali</a:t>
            </a:r>
            <a:r>
              <a:rPr lang="it-IT" sz="2000" b="1" dirty="0" smtClean="0">
                <a:latin typeface="Avenir LT 65 Medium" panose="02000603020000020003" pitchFamily="2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0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-1" y="-12209"/>
            <a:ext cx="9144000" cy="768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250993"/>
            <a:ext cx="8974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INTERVENTO 1.3</a:t>
            </a:r>
            <a:r>
              <a:rPr lang="it-IT" sz="16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: AZIONI 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40FA2A03-FBFC-4A44-97C4-5120E4590D77}"/>
              </a:ext>
            </a:extLst>
          </p:cNvPr>
          <p:cNvSpPr/>
          <p:nvPr/>
        </p:nvSpPr>
        <p:spPr>
          <a:xfrm>
            <a:off x="85150" y="953315"/>
            <a:ext cx="90588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venir LT 65 Medium" panose="02000603020000020003" pitchFamily="2" charset="0"/>
              </a:rPr>
              <a:t>Sostegno alle imprese che intendono attivare sistemi di controllo per il monitoraggio dell’impatto ambientale attraverso il Life </a:t>
            </a:r>
            <a:r>
              <a:rPr lang="it-IT" sz="2000" b="1" dirty="0" err="1" smtClean="0">
                <a:latin typeface="Avenir LT 65 Medium" panose="02000603020000020003" pitchFamily="2" charset="0"/>
              </a:rPr>
              <a:t>Cycle</a:t>
            </a:r>
            <a:r>
              <a:rPr lang="it-IT" sz="2000" b="1" dirty="0" smtClean="0">
                <a:latin typeface="Avenir LT 65 Medium" panose="02000603020000020003" pitchFamily="2" charset="0"/>
              </a:rPr>
              <a:t> </a:t>
            </a:r>
            <a:r>
              <a:rPr lang="it-IT" sz="2000" b="1" dirty="0" err="1" smtClean="0">
                <a:latin typeface="Avenir LT 65 Medium" panose="02000603020000020003" pitchFamily="2" charset="0"/>
              </a:rPr>
              <a:t>Assessment</a:t>
            </a:r>
            <a:r>
              <a:rPr lang="it-IT" sz="2000" b="1" dirty="0" smtClean="0">
                <a:latin typeface="Avenir LT 65 Medium" panose="02000603020000020003" pitchFamily="2" charset="0"/>
              </a:rPr>
              <a:t> (LCA) e Carbon </a:t>
            </a:r>
            <a:r>
              <a:rPr lang="it-IT" sz="2000" b="1" dirty="0" err="1" smtClean="0">
                <a:latin typeface="Avenir LT 65 Medium" panose="02000603020000020003" pitchFamily="2" charset="0"/>
              </a:rPr>
              <a:t>Footprint</a:t>
            </a:r>
            <a:r>
              <a:rPr lang="it-IT" sz="2000" b="1" dirty="0" smtClean="0">
                <a:latin typeface="Avenir LT 65 Medium" panose="02000603020000020003" pitchFamily="2" charset="0"/>
              </a:rPr>
              <a:t>, impegnandosi a ridurre l’impatto della propria attività del 20% in cinque anni;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0" b="1" dirty="0" smtClean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venir LT 65 Medium" panose="02000603020000020003" pitchFamily="2" charset="0"/>
              </a:rPr>
              <a:t>Sostegno alle imprese di agro-artigianato che utilizzano sottoprodotti dell’agricoltura per produrre beni e servizi diversi da quelli agricoli</a:t>
            </a:r>
            <a:r>
              <a:rPr lang="it-IT" sz="2000" dirty="0" smtClean="0">
                <a:latin typeface="Avenir LT 65 Medium" panose="02000603020000020003" pitchFamily="2" charset="0"/>
              </a:rPr>
              <a:t>.</a:t>
            </a:r>
          </a:p>
          <a:p>
            <a:endParaRPr lang="it-IT" sz="2000" dirty="0">
              <a:latin typeface="Avenir LT 65 Medium" panose="02000603020000020003" pitchFamily="2" charset="0"/>
            </a:endParaRPr>
          </a:p>
          <a:p>
            <a:endParaRPr lang="it-IT" sz="2000" dirty="0">
              <a:latin typeface="Avenir LT 65 Medium" panose="02000603020000020003" pitchFamily="2" charset="0"/>
            </a:endParaRPr>
          </a:p>
        </p:txBody>
      </p:sp>
      <p:pic>
        <p:nvPicPr>
          <p:cNvPr id="6" name="Segnaposto contenuto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5" y="4086204"/>
            <a:ext cx="1828800" cy="274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93" y="4662901"/>
            <a:ext cx="2596269" cy="14729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34" y="4615856"/>
            <a:ext cx="2268650" cy="15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1804</Words>
  <Application>Microsoft Office PowerPoint</Application>
  <PresentationFormat>Presentazione su schermo (4:3)</PresentationFormat>
  <Paragraphs>285</Paragraphs>
  <Slides>18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Avenir LT 65 Medium</vt:lpstr>
      <vt:lpstr>Berlin Sans FB</vt:lpstr>
      <vt:lpstr>Calibri</vt:lpstr>
      <vt:lpstr>Calibri Light</vt:lpstr>
      <vt:lpstr>Constantia</vt:lpstr>
      <vt:lpstr>Museo 700</vt:lpstr>
      <vt:lpstr>MuseoSlabW01-900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S. Antonacci</dc:creator>
  <cp:lastModifiedBy>RAF</cp:lastModifiedBy>
  <cp:revision>681</cp:revision>
  <cp:lastPrinted>2019-07-09T09:13:19Z</cp:lastPrinted>
  <dcterms:created xsi:type="dcterms:W3CDTF">2016-05-11T08:26:32Z</dcterms:created>
  <dcterms:modified xsi:type="dcterms:W3CDTF">2019-07-11T15:27:34Z</dcterms:modified>
</cp:coreProperties>
</file>