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70" r:id="rId5"/>
    <p:sldId id="257" r:id="rId6"/>
    <p:sldId id="273" r:id="rId7"/>
    <p:sldId id="274" r:id="rId8"/>
    <p:sldId id="275" r:id="rId9"/>
    <p:sldId id="276" r:id="rId10"/>
    <p:sldId id="258" r:id="rId11"/>
    <p:sldId id="277" r:id="rId12"/>
    <p:sldId id="259" r:id="rId13"/>
    <p:sldId id="260" r:id="rId14"/>
    <p:sldId id="261" r:id="rId15"/>
    <p:sldId id="262" r:id="rId16"/>
    <p:sldId id="263" r:id="rId17"/>
    <p:sldId id="264" r:id="rId18"/>
    <p:sldId id="271" r:id="rId19"/>
    <p:sldId id="268" r:id="rId20"/>
    <p:sldId id="269" r:id="rId21"/>
    <p:sldId id="272"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3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374A542-211B-4D63-AD05-F4B548CFC30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989FFE2-799A-4D9A-9F58-192E6FE40E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0B638CA-9913-4512-B5E7-0D9AA92EA58E}"/>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5" name="Segnaposto piè di pagina 4">
            <a:extLst>
              <a:ext uri="{FF2B5EF4-FFF2-40B4-BE49-F238E27FC236}">
                <a16:creationId xmlns:a16="http://schemas.microsoft.com/office/drawing/2014/main" xmlns="" id="{AFA044DA-6DD4-44CB-823C-9CEB66CBC4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80E962C-7D5A-42C9-AAC7-A9B1CEF98A7F}"/>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1283739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29A2823-21DF-4715-B57D-4D2C6BC608A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C6BA6AD1-7A02-4339-9054-CE9508666E5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9B5089C-AAAA-401B-AA3A-55A4DE7EC9D6}"/>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5" name="Segnaposto piè di pagina 4">
            <a:extLst>
              <a:ext uri="{FF2B5EF4-FFF2-40B4-BE49-F238E27FC236}">
                <a16:creationId xmlns:a16="http://schemas.microsoft.com/office/drawing/2014/main" xmlns="" id="{FACFA70F-34BF-4CEE-9D92-02267146F2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C0B4A36-69BC-45FA-AD56-370FFB5B8FEF}"/>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117359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4A0FBD4F-02C6-4A3B-823F-51B8F7AFB1D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21C86BB-2755-4E4E-813E-48CAB153984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3AC6E1E-9CA9-4B27-B85A-1EA244537864}"/>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5" name="Segnaposto piè di pagina 4">
            <a:extLst>
              <a:ext uri="{FF2B5EF4-FFF2-40B4-BE49-F238E27FC236}">
                <a16:creationId xmlns:a16="http://schemas.microsoft.com/office/drawing/2014/main" xmlns="" id="{38921153-D69B-4AA9-A04B-8D1AADE7F76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6A5DD89-B945-457C-AABB-D543792C2A12}"/>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146575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9B1B136-C62D-481C-BB63-BD903BE3637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DA615A1-FF75-42D0-8C1B-546E3118F73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E1E841B-B741-43CB-B517-D1D9404D4666}"/>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5" name="Segnaposto piè di pagina 4">
            <a:extLst>
              <a:ext uri="{FF2B5EF4-FFF2-40B4-BE49-F238E27FC236}">
                <a16:creationId xmlns:a16="http://schemas.microsoft.com/office/drawing/2014/main" xmlns="" id="{FB01F7E3-461D-406A-86E1-3238F395AB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410AAF94-694F-4F9F-8F74-718D4C56CDCD}"/>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333606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A0AE705-55D0-46BC-8EF4-4BCD7ECBC16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EE0410F5-94B9-4374-9F4A-5B94261F3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7EB71A0B-75F7-4F5A-965B-9BBF820B95F7}"/>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5" name="Segnaposto piè di pagina 4">
            <a:extLst>
              <a:ext uri="{FF2B5EF4-FFF2-40B4-BE49-F238E27FC236}">
                <a16:creationId xmlns:a16="http://schemas.microsoft.com/office/drawing/2014/main" xmlns="" id="{8D338F8B-A1AE-433C-9D53-C2F6508BA0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66B4003-F4F9-4C85-AEBA-EBB76F00CD69}"/>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423245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B4607BD-4481-45C6-B934-B34D82ABE49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BDA51C0-C287-43BA-AC09-9E666702C4D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72612D6A-3216-4BFF-A960-D2A67FFFF07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1948681B-B05A-4640-B04B-57CC08617161}"/>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6" name="Segnaposto piè di pagina 5">
            <a:extLst>
              <a:ext uri="{FF2B5EF4-FFF2-40B4-BE49-F238E27FC236}">
                <a16:creationId xmlns:a16="http://schemas.microsoft.com/office/drawing/2014/main" xmlns="" id="{CAB33D1F-E798-4CC7-93A6-D2959821A6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D6D81E1A-CA4B-4994-8E24-7DE5FC5348CF}"/>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11323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2BB8CC-3B3D-4E46-8405-963F40A53F5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1AC0D69-E02B-4929-8DB0-D7D703A097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6B35BA3-C5EA-401C-AC3B-FCEF042F1C3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4B9216A5-A38F-4208-A374-4D40F00414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310D742A-CF3F-4042-9F3D-FE7171EC644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41A032-64BF-418B-AC7D-5AF0A77FAC08}"/>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8" name="Segnaposto piè di pagina 7">
            <a:extLst>
              <a:ext uri="{FF2B5EF4-FFF2-40B4-BE49-F238E27FC236}">
                <a16:creationId xmlns:a16="http://schemas.microsoft.com/office/drawing/2014/main" xmlns="" id="{42781DD4-AC6E-4FE7-BE12-1676DD0EE60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2CED06F4-8E8D-4D95-B192-DC8E8194BE94}"/>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286025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382907D-1958-43FD-B42A-2809FF06162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99E4C439-62D0-4F6A-974E-FD33BD9D4B63}"/>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4" name="Segnaposto piè di pagina 3">
            <a:extLst>
              <a:ext uri="{FF2B5EF4-FFF2-40B4-BE49-F238E27FC236}">
                <a16:creationId xmlns:a16="http://schemas.microsoft.com/office/drawing/2014/main" xmlns="" id="{EFA3E6F9-4C12-497D-A171-EB3272533C2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9B9C3CDE-8C85-4A16-82D2-DC6680CE684F}"/>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216215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11F7148E-8D3B-47CC-A2C4-83BB694CCE29}"/>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3" name="Segnaposto piè di pagina 2">
            <a:extLst>
              <a:ext uri="{FF2B5EF4-FFF2-40B4-BE49-F238E27FC236}">
                <a16:creationId xmlns:a16="http://schemas.microsoft.com/office/drawing/2014/main" xmlns="" id="{A080787C-E824-4B2B-945C-5942F2975D9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465EC253-CDA1-472C-BD87-B01F27C813DB}"/>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333734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81B0B17-8EB7-4CFB-9F83-1C137F85407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5F8D520-DCBF-4F86-A9A2-CD700FAF16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BA132E2E-3DFB-4E9F-97E8-593EC092F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4D867F86-F868-4F22-83B5-222D935D5F17}"/>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6" name="Segnaposto piè di pagina 5">
            <a:extLst>
              <a:ext uri="{FF2B5EF4-FFF2-40B4-BE49-F238E27FC236}">
                <a16:creationId xmlns:a16="http://schemas.microsoft.com/office/drawing/2014/main" xmlns="" id="{26CCC735-B35D-408C-ABB9-18A7742281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9A36F89A-7C21-4191-A234-443661AAE916}"/>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293898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5C9370D-19DF-430B-9A64-130DF06807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F09DBD59-B201-4E7E-8A32-95186DFB53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0622E54-B3A8-4F24-AE9D-1C7479528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8CB0C5C5-29E3-43D9-BC9A-B571AE89E5F1}"/>
              </a:ext>
            </a:extLst>
          </p:cNvPr>
          <p:cNvSpPr>
            <a:spLocks noGrp="1"/>
          </p:cNvSpPr>
          <p:nvPr>
            <p:ph type="dt" sz="half" idx="10"/>
          </p:nvPr>
        </p:nvSpPr>
        <p:spPr/>
        <p:txBody>
          <a:bodyPr/>
          <a:lstStyle/>
          <a:p>
            <a:fld id="{957B4C40-65C6-4582-8ECA-F4F966F5A85A}" type="datetimeFigureOut">
              <a:rPr lang="it-IT" smtClean="0"/>
              <a:t>26/09/2019</a:t>
            </a:fld>
            <a:endParaRPr lang="it-IT"/>
          </a:p>
        </p:txBody>
      </p:sp>
      <p:sp>
        <p:nvSpPr>
          <p:cNvPr id="6" name="Segnaposto piè di pagina 5">
            <a:extLst>
              <a:ext uri="{FF2B5EF4-FFF2-40B4-BE49-F238E27FC236}">
                <a16:creationId xmlns:a16="http://schemas.microsoft.com/office/drawing/2014/main" xmlns="" id="{81AA3805-873A-4ACC-8D6E-673C4E4F40D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27727F0E-93B1-4D9C-9800-1CD620ED1E63}"/>
              </a:ext>
            </a:extLst>
          </p:cNvPr>
          <p:cNvSpPr>
            <a:spLocks noGrp="1"/>
          </p:cNvSpPr>
          <p:nvPr>
            <p:ph type="sldNum" sz="quarter" idx="12"/>
          </p:nvPr>
        </p:nvSpPr>
        <p:spPr/>
        <p:txBody>
          <a:bodyPr/>
          <a:lstStyle/>
          <a:p>
            <a:fld id="{A117AD6E-6C48-4133-944A-1C41241F7A2F}" type="slidenum">
              <a:rPr lang="it-IT" smtClean="0"/>
              <a:t>‹N›</a:t>
            </a:fld>
            <a:endParaRPr lang="it-IT"/>
          </a:p>
        </p:txBody>
      </p:sp>
    </p:spTree>
    <p:extLst>
      <p:ext uri="{BB962C8B-B14F-4D97-AF65-F5344CB8AC3E}">
        <p14:creationId xmlns:p14="http://schemas.microsoft.com/office/powerpoint/2010/main" val="343301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34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1BFFA1FA-0A74-4D09-B156-43D66294C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003FFDCA-2696-4D40-96A5-3EB3BDF83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36E49E7-98A0-4745-ABAE-1B6CE2735E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B4C40-65C6-4582-8ECA-F4F966F5A85A}" type="datetimeFigureOut">
              <a:rPr lang="it-IT" smtClean="0"/>
              <a:t>26/09/2019</a:t>
            </a:fld>
            <a:endParaRPr lang="it-IT"/>
          </a:p>
        </p:txBody>
      </p:sp>
      <p:sp>
        <p:nvSpPr>
          <p:cNvPr id="5" name="Segnaposto piè di pagina 4">
            <a:extLst>
              <a:ext uri="{FF2B5EF4-FFF2-40B4-BE49-F238E27FC236}">
                <a16:creationId xmlns:a16="http://schemas.microsoft.com/office/drawing/2014/main" xmlns="" id="{EA9BEC10-771F-4C6E-AF83-90D50C8A3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2A0F9C95-FBE1-4812-B12E-DB8D27B16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7AD6E-6C48-4133-944A-1C41241F7A2F}" type="slidenum">
              <a:rPr lang="it-IT" smtClean="0"/>
              <a:t>‹N›</a:t>
            </a:fld>
            <a:endParaRPr lang="it-IT"/>
          </a:p>
        </p:txBody>
      </p:sp>
    </p:spTree>
    <p:extLst>
      <p:ext uri="{BB962C8B-B14F-4D97-AF65-F5344CB8AC3E}">
        <p14:creationId xmlns:p14="http://schemas.microsoft.com/office/powerpoint/2010/main" val="1727712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lgargano.com/"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www.coopmare.com/"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B7046AC2-9432-44BA-80E4-B91C3B96A34C}"/>
              </a:ext>
            </a:extLst>
          </p:cNvPr>
          <p:cNvSpPr/>
          <p:nvPr/>
        </p:nvSpPr>
        <p:spPr>
          <a:xfrm>
            <a:off x="2262872" y="721474"/>
            <a:ext cx="9517566" cy="5940088"/>
          </a:xfrm>
          <a:prstGeom prst="rect">
            <a:avLst/>
          </a:prstGeom>
        </p:spPr>
        <p:txBody>
          <a:bodyPr wrap="square">
            <a:spAutoFit/>
          </a:bodyPr>
          <a:lstStyle/>
          <a:p>
            <a:pPr algn="ctr"/>
            <a:r>
              <a:rPr lang="it-IT" sz="3200" b="1" dirty="0">
                <a:latin typeface="Calibri" panose="020F0502020204030204" pitchFamily="34" charset="0"/>
                <a:ea typeface="Times New Roman" panose="02020603050405020304" pitchFamily="18" charset="0"/>
                <a:cs typeface="Times New Roman" panose="02020603050405020304" pitchFamily="18" charset="0"/>
              </a:rPr>
              <a:t>GAL GARGANO </a:t>
            </a:r>
          </a:p>
          <a:p>
            <a:pPr algn="ctr"/>
            <a:r>
              <a:rPr lang="it-IT" sz="3200" b="1" i="1" dirty="0">
                <a:latin typeface="Calibri" panose="020F0502020204030204" pitchFamily="34" charset="0"/>
                <a:ea typeface="Times New Roman" panose="02020603050405020304" pitchFamily="18" charset="0"/>
                <a:cs typeface="Times New Roman" panose="02020603050405020304" pitchFamily="18" charset="0"/>
              </a:rPr>
              <a:t>Marine </a:t>
            </a:r>
            <a:r>
              <a:rPr lang="it-IT" sz="3200" b="1" i="1" dirty="0" err="1">
                <a:latin typeface="Calibri" panose="020F0502020204030204" pitchFamily="34" charset="0"/>
                <a:ea typeface="Times New Roman" panose="02020603050405020304" pitchFamily="18" charset="0"/>
                <a:cs typeface="Times New Roman" panose="02020603050405020304" pitchFamily="18" charset="0"/>
              </a:rPr>
              <a:t>Litter</a:t>
            </a:r>
            <a:r>
              <a:rPr lang="it-IT" sz="3200" b="1" i="1" dirty="0">
                <a:latin typeface="Calibri" panose="020F0502020204030204" pitchFamily="34" charset="0"/>
                <a:ea typeface="Times New Roman" panose="02020603050405020304" pitchFamily="18" charset="0"/>
                <a:cs typeface="Times New Roman" panose="02020603050405020304" pitchFamily="18" charset="0"/>
              </a:rPr>
              <a:t> e nuove tecnologie e pratiche per ridurre la produzione di rifiuti marini derivanti dalle attività di pesca e acquacoltura</a:t>
            </a:r>
          </a:p>
          <a:p>
            <a:pPr algn="ctr"/>
            <a:endParaRPr lang="it-IT" sz="3200" b="1"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it-IT" sz="1200" b="1" dirty="0">
                <a:latin typeface="Calibri" panose="020F0502020204030204" pitchFamily="34" charset="0"/>
                <a:ea typeface="Times New Roman" panose="02020603050405020304" pitchFamily="18" charset="0"/>
                <a:cs typeface="Times New Roman" panose="02020603050405020304" pitchFamily="18" charset="0"/>
              </a:rPr>
              <a:t>  </a:t>
            </a:r>
          </a:p>
          <a:p>
            <a:pPr algn="ctr"/>
            <a:r>
              <a:rPr lang="it-IT" sz="3200" b="1" dirty="0">
                <a:latin typeface="Calibri" panose="020F0502020204030204" pitchFamily="34" charset="0"/>
                <a:ea typeface="Times New Roman" panose="02020603050405020304" pitchFamily="18" charset="0"/>
                <a:cs typeface="Times New Roman" panose="02020603050405020304" pitchFamily="18" charset="0"/>
              </a:rPr>
              <a:t>«Gestione e recupero dei rifiuti derivanti dall’attività di pesca e acquacoltura»</a:t>
            </a:r>
          </a:p>
          <a:p>
            <a:pPr algn="ctr"/>
            <a:endParaRPr lang="it-IT" sz="3200" b="1" dirty="0">
              <a:latin typeface="Calibri" panose="020F0502020204030204" pitchFamily="34" charset="0"/>
              <a:ea typeface="Times New Roman" panose="02020603050405020304" pitchFamily="18" charset="0"/>
              <a:cs typeface="Times New Roman" panose="02020603050405020304" pitchFamily="18" charset="0"/>
            </a:endParaRPr>
          </a:p>
          <a:p>
            <a:pPr algn="ctr"/>
            <a:endParaRPr lang="it-IT" sz="3200" b="1"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it-IT" sz="3200" b="1" dirty="0">
                <a:latin typeface="Calibri" panose="020F0502020204030204" pitchFamily="34" charset="0"/>
                <a:ea typeface="Times New Roman" panose="02020603050405020304" pitchFamily="18" charset="0"/>
                <a:cs typeface="Times New Roman" panose="02020603050405020304" pitchFamily="18" charset="0"/>
              </a:rPr>
              <a:t>27 settembre 2019</a:t>
            </a:r>
          </a:p>
          <a:p>
            <a:pPr algn="ctr"/>
            <a:endParaRPr lang="it-IT" sz="1200" b="1" dirty="0">
              <a:latin typeface="Calibri" panose="020F0502020204030204" pitchFamily="34" charset="0"/>
              <a:ea typeface="Times New Roman" panose="02020603050405020304" pitchFamily="18" charset="0"/>
              <a:cs typeface="Times New Roman" panose="02020603050405020304" pitchFamily="18" charset="0"/>
            </a:endParaRPr>
          </a:p>
          <a:p>
            <a:pPr algn="ctr"/>
            <a:endParaRPr lang="it-IT" sz="1200" b="1"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it-IT" sz="2400" b="1" dirty="0">
                <a:latin typeface="Calibri" panose="020F0502020204030204" pitchFamily="34" charset="0"/>
                <a:ea typeface="Times New Roman" panose="02020603050405020304" pitchFamily="18" charset="0"/>
                <a:cs typeface="Times New Roman" panose="02020603050405020304" pitchFamily="18" charset="0"/>
              </a:rPr>
              <a:t>Museo del territorio – Bagno di Varano (Cagnano Varano)</a:t>
            </a:r>
          </a:p>
        </p:txBody>
      </p:sp>
      <p:pic>
        <p:nvPicPr>
          <p:cNvPr id="5" name="Immagine 4">
            <a:extLst>
              <a:ext uri="{FF2B5EF4-FFF2-40B4-BE49-F238E27FC236}">
                <a16:creationId xmlns:a16="http://schemas.microsoft.com/office/drawing/2014/main" xmlns="" id="{5D221A28-D1BC-4788-8214-2D06DAC0BECC}"/>
              </a:ext>
            </a:extLst>
          </p:cNvPr>
          <p:cNvPicPr/>
          <p:nvPr/>
        </p:nvPicPr>
        <p:blipFill>
          <a:blip r:embed="rId2"/>
          <a:stretch>
            <a:fillRect/>
          </a:stretch>
        </p:blipFill>
        <p:spPr>
          <a:xfrm>
            <a:off x="10605980" y="73376"/>
            <a:ext cx="1174458" cy="742425"/>
          </a:xfrm>
          <a:prstGeom prst="rect">
            <a:avLst/>
          </a:prstGeom>
        </p:spPr>
      </p:pic>
      <p:pic>
        <p:nvPicPr>
          <p:cNvPr id="1026" name="Picture 2" descr="Gal Gargano">
            <a:hlinkClick r:id="rId3"/>
            <a:extLst>
              <a:ext uri="{FF2B5EF4-FFF2-40B4-BE49-F238E27FC236}">
                <a16:creationId xmlns:a16="http://schemas.microsoft.com/office/drawing/2014/main" xmlns="" id="{934B0616-C0AD-4277-876C-E8196A3A3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22399"/>
            <a:ext cx="16954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5">
            <a:extLst>
              <a:ext uri="{28A0092B-C50C-407E-A947-70E740481C1C}">
                <a14:useLocalDpi xmlns:a14="http://schemas.microsoft.com/office/drawing/2010/main" val="0"/>
              </a:ext>
            </a:extLst>
          </a:blip>
          <a:srcRect r="71619"/>
          <a:stretch/>
        </p:blipFill>
        <p:spPr>
          <a:xfrm>
            <a:off x="0" y="1379285"/>
            <a:ext cx="2199201" cy="5478715"/>
          </a:xfrm>
          <a:prstGeom prst="rect">
            <a:avLst/>
          </a:prstGeom>
        </p:spPr>
      </p:pic>
    </p:spTree>
    <p:extLst>
      <p:ext uri="{BB962C8B-B14F-4D97-AF65-F5344CB8AC3E}">
        <p14:creationId xmlns:p14="http://schemas.microsoft.com/office/powerpoint/2010/main" val="1457728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9">
            <a:extLst>
              <a:ext uri="{FF2B5EF4-FFF2-40B4-BE49-F238E27FC236}">
                <a16:creationId xmlns:a16="http://schemas.microsoft.com/office/drawing/2014/main" xmlns="" id="{EBB1E238-91D8-4143-9C05-37F64B91FE2A}"/>
              </a:ext>
            </a:extLst>
          </p:cNvPr>
          <p:cNvSpPr txBox="1"/>
          <p:nvPr/>
        </p:nvSpPr>
        <p:spPr>
          <a:xfrm>
            <a:off x="1118269" y="2172584"/>
            <a:ext cx="9920409" cy="2167260"/>
          </a:xfrm>
          <a:prstGeom prst="rect">
            <a:avLst/>
          </a:prstGeom>
        </p:spPr>
        <p:txBody>
          <a:bodyPr vert="horz" wrap="square" lIns="0" tIns="12700" rIns="0" bIns="0" rtlCol="0">
            <a:spAutoFit/>
          </a:bodyPr>
          <a:lstStyle/>
          <a:p>
            <a:pPr marL="12700" marR="5715" algn="just">
              <a:spcBef>
                <a:spcPts val="100"/>
              </a:spcBef>
            </a:pPr>
            <a:r>
              <a:rPr sz="2000" spc="-35" dirty="0">
                <a:solidFill>
                  <a:srgbClr val="4C4C4C"/>
                </a:solidFill>
                <a:cs typeface="Calibri"/>
              </a:rPr>
              <a:t>L’assenza </a:t>
            </a:r>
            <a:r>
              <a:rPr sz="2000" dirty="0">
                <a:solidFill>
                  <a:srgbClr val="4C4C4C"/>
                </a:solidFill>
                <a:cs typeface="Calibri"/>
              </a:rPr>
              <a:t>di un </a:t>
            </a:r>
            <a:r>
              <a:rPr sz="2000" spc="-10" dirty="0">
                <a:solidFill>
                  <a:srgbClr val="4C4C4C"/>
                </a:solidFill>
                <a:cs typeface="Calibri"/>
              </a:rPr>
              <a:t>affidamento ufficiale </a:t>
            </a:r>
            <a:r>
              <a:rPr sz="2000" dirty="0">
                <a:solidFill>
                  <a:srgbClr val="4C4C4C"/>
                </a:solidFill>
                <a:cs typeface="Calibri"/>
              </a:rPr>
              <a:t>e quindi </a:t>
            </a:r>
            <a:r>
              <a:rPr sz="2000" spc="5" dirty="0">
                <a:solidFill>
                  <a:srgbClr val="4C4C4C"/>
                </a:solidFill>
                <a:cs typeface="Calibri"/>
              </a:rPr>
              <a:t>di </a:t>
            </a:r>
            <a:r>
              <a:rPr sz="2000" dirty="0">
                <a:solidFill>
                  <a:srgbClr val="4C4C4C"/>
                </a:solidFill>
                <a:cs typeface="Calibri"/>
              </a:rPr>
              <a:t>un </a:t>
            </a:r>
            <a:r>
              <a:rPr sz="2000" spc="-10" dirty="0">
                <a:solidFill>
                  <a:srgbClr val="4C4C4C"/>
                </a:solidFill>
                <a:cs typeface="Calibri"/>
              </a:rPr>
              <a:t>sistema </a:t>
            </a:r>
            <a:r>
              <a:rPr sz="2000" spc="-15" dirty="0">
                <a:solidFill>
                  <a:srgbClr val="4C4C4C"/>
                </a:solidFill>
                <a:cs typeface="Calibri"/>
              </a:rPr>
              <a:t>strutturato </a:t>
            </a:r>
            <a:r>
              <a:rPr sz="2000" dirty="0">
                <a:solidFill>
                  <a:srgbClr val="4C4C4C"/>
                </a:solidFill>
                <a:cs typeface="Calibri"/>
              </a:rPr>
              <a:t>per </a:t>
            </a:r>
            <a:r>
              <a:rPr sz="2000" spc="-5" dirty="0">
                <a:solidFill>
                  <a:srgbClr val="4C4C4C"/>
                </a:solidFill>
                <a:cs typeface="Calibri"/>
              </a:rPr>
              <a:t>la  </a:t>
            </a:r>
            <a:r>
              <a:rPr sz="2000" spc="-15" dirty="0">
                <a:solidFill>
                  <a:srgbClr val="4C4C4C"/>
                </a:solidFill>
                <a:cs typeface="Calibri"/>
              </a:rPr>
              <a:t>raccolta </a:t>
            </a:r>
            <a:r>
              <a:rPr sz="2000" dirty="0">
                <a:solidFill>
                  <a:srgbClr val="4C4C4C"/>
                </a:solidFill>
                <a:cs typeface="Calibri"/>
              </a:rPr>
              <a:t>e </a:t>
            </a:r>
            <a:r>
              <a:rPr sz="2000" spc="-5" dirty="0">
                <a:solidFill>
                  <a:srgbClr val="4C4C4C"/>
                </a:solidFill>
                <a:cs typeface="Calibri"/>
              </a:rPr>
              <a:t>la </a:t>
            </a:r>
            <a:r>
              <a:rPr sz="2000" spc="-10" dirty="0">
                <a:solidFill>
                  <a:srgbClr val="4C4C4C"/>
                </a:solidFill>
                <a:cs typeface="Calibri"/>
              </a:rPr>
              <a:t>gestione </a:t>
            </a:r>
            <a:r>
              <a:rPr sz="2000" spc="5" dirty="0">
                <a:solidFill>
                  <a:srgbClr val="4C4C4C"/>
                </a:solidFill>
                <a:cs typeface="Calibri"/>
              </a:rPr>
              <a:t>dei </a:t>
            </a:r>
            <a:r>
              <a:rPr sz="2000" spc="-5" dirty="0">
                <a:solidFill>
                  <a:srgbClr val="4C4C4C"/>
                </a:solidFill>
                <a:cs typeface="Calibri"/>
              </a:rPr>
              <a:t>«rifiuti delle </a:t>
            </a:r>
            <a:r>
              <a:rPr sz="2000" spc="-10" dirty="0">
                <a:solidFill>
                  <a:srgbClr val="4C4C4C"/>
                </a:solidFill>
                <a:cs typeface="Calibri"/>
              </a:rPr>
              <a:t>navi» </a:t>
            </a:r>
            <a:r>
              <a:rPr sz="2000" dirty="0">
                <a:solidFill>
                  <a:srgbClr val="4C4C4C"/>
                </a:solidFill>
                <a:cs typeface="Calibri"/>
              </a:rPr>
              <a:t>induce </a:t>
            </a:r>
            <a:r>
              <a:rPr sz="2000" spc="-5" dirty="0">
                <a:solidFill>
                  <a:srgbClr val="4C4C4C"/>
                </a:solidFill>
                <a:cs typeface="Calibri"/>
              </a:rPr>
              <a:t>la necessità </a:t>
            </a:r>
            <a:r>
              <a:rPr sz="2000" dirty="0">
                <a:solidFill>
                  <a:srgbClr val="4C4C4C"/>
                </a:solidFill>
                <a:cs typeface="Calibri"/>
              </a:rPr>
              <a:t>di </a:t>
            </a:r>
            <a:r>
              <a:rPr sz="2000" spc="-5" dirty="0">
                <a:solidFill>
                  <a:srgbClr val="4C4C4C"/>
                </a:solidFill>
                <a:cs typeface="Calibri"/>
              </a:rPr>
              <a:t>individuare  strumenti </a:t>
            </a:r>
            <a:r>
              <a:rPr sz="2000" spc="-10" dirty="0">
                <a:solidFill>
                  <a:srgbClr val="4C4C4C"/>
                </a:solidFill>
                <a:cs typeface="Calibri"/>
              </a:rPr>
              <a:t>alternativi </a:t>
            </a:r>
            <a:r>
              <a:rPr sz="2000" spc="-5" dirty="0">
                <a:solidFill>
                  <a:srgbClr val="4C4C4C"/>
                </a:solidFill>
                <a:cs typeface="Calibri"/>
              </a:rPr>
              <a:t>che </a:t>
            </a:r>
            <a:r>
              <a:rPr sz="2000" dirty="0">
                <a:solidFill>
                  <a:srgbClr val="4C4C4C"/>
                </a:solidFill>
                <a:cs typeface="Calibri"/>
              </a:rPr>
              <a:t>non possono </a:t>
            </a:r>
            <a:r>
              <a:rPr sz="2000" spc="-10" dirty="0">
                <a:solidFill>
                  <a:srgbClr val="4C4C4C"/>
                </a:solidFill>
                <a:cs typeface="Calibri"/>
              </a:rPr>
              <a:t>includere </a:t>
            </a:r>
            <a:r>
              <a:rPr sz="2000" spc="-15" dirty="0" err="1">
                <a:solidFill>
                  <a:srgbClr val="4C4C4C"/>
                </a:solidFill>
                <a:cs typeface="Calibri"/>
              </a:rPr>
              <a:t>l’utilizzo</a:t>
            </a:r>
            <a:r>
              <a:rPr sz="2000" spc="-15" dirty="0">
                <a:solidFill>
                  <a:srgbClr val="4C4C4C"/>
                </a:solidFill>
                <a:cs typeface="Calibri"/>
              </a:rPr>
              <a:t> </a:t>
            </a:r>
            <a:r>
              <a:rPr sz="2000" dirty="0">
                <a:solidFill>
                  <a:srgbClr val="4C4C4C"/>
                </a:solidFill>
                <a:cs typeface="Calibri"/>
              </a:rPr>
              <a:t>del </a:t>
            </a:r>
            <a:r>
              <a:rPr sz="2000" spc="-5" dirty="0">
                <a:solidFill>
                  <a:srgbClr val="4C4C4C"/>
                </a:solidFill>
                <a:cs typeface="Calibri"/>
              </a:rPr>
              <a:t>servizio </a:t>
            </a:r>
            <a:r>
              <a:rPr sz="2000" spc="5" dirty="0">
                <a:solidFill>
                  <a:srgbClr val="4C4C4C"/>
                </a:solidFill>
                <a:cs typeface="Calibri"/>
              </a:rPr>
              <a:t>di </a:t>
            </a:r>
            <a:r>
              <a:rPr sz="2000" spc="-10" dirty="0">
                <a:solidFill>
                  <a:srgbClr val="4C4C4C"/>
                </a:solidFill>
                <a:cs typeface="Calibri"/>
              </a:rPr>
              <a:t>gestione </a:t>
            </a:r>
            <a:r>
              <a:rPr sz="2000" spc="-15" dirty="0">
                <a:solidFill>
                  <a:srgbClr val="4C4C4C"/>
                </a:solidFill>
                <a:cs typeface="Calibri"/>
              </a:rPr>
              <a:t>integrata </a:t>
            </a:r>
            <a:r>
              <a:rPr sz="2000" dirty="0">
                <a:solidFill>
                  <a:srgbClr val="4C4C4C"/>
                </a:solidFill>
                <a:cs typeface="Calibri"/>
              </a:rPr>
              <a:t>dei </a:t>
            </a:r>
            <a:r>
              <a:rPr sz="2000" spc="-5" dirty="0">
                <a:solidFill>
                  <a:srgbClr val="4C4C4C"/>
                </a:solidFill>
                <a:cs typeface="Calibri"/>
              </a:rPr>
              <a:t>rifiuti </a:t>
            </a:r>
            <a:r>
              <a:rPr sz="2000" spc="-10" dirty="0">
                <a:solidFill>
                  <a:srgbClr val="4C4C4C"/>
                </a:solidFill>
                <a:cs typeface="Calibri"/>
              </a:rPr>
              <a:t>predisposto </a:t>
            </a:r>
            <a:r>
              <a:rPr sz="2000" dirty="0">
                <a:solidFill>
                  <a:srgbClr val="4C4C4C"/>
                </a:solidFill>
                <a:cs typeface="Calibri"/>
              </a:rPr>
              <a:t>dal Comune  </a:t>
            </a:r>
            <a:r>
              <a:rPr sz="2000" spc="-10" dirty="0">
                <a:solidFill>
                  <a:srgbClr val="4C4C4C"/>
                </a:solidFill>
                <a:cs typeface="Calibri"/>
              </a:rPr>
              <a:t>territorialmente</a:t>
            </a:r>
            <a:r>
              <a:rPr sz="2000" spc="25" dirty="0">
                <a:solidFill>
                  <a:srgbClr val="4C4C4C"/>
                </a:solidFill>
                <a:cs typeface="Calibri"/>
              </a:rPr>
              <a:t> </a:t>
            </a:r>
            <a:r>
              <a:rPr sz="2000" spc="-10" dirty="0">
                <a:solidFill>
                  <a:srgbClr val="4C4C4C"/>
                </a:solidFill>
                <a:cs typeface="Calibri"/>
              </a:rPr>
              <a:t>competente.</a:t>
            </a:r>
            <a:endParaRPr sz="2000" dirty="0">
              <a:solidFill>
                <a:prstClr val="black"/>
              </a:solidFill>
              <a:cs typeface="Calibri"/>
            </a:endParaRPr>
          </a:p>
          <a:p>
            <a:pPr>
              <a:spcBef>
                <a:spcPts val="30"/>
              </a:spcBef>
            </a:pPr>
            <a:endParaRPr sz="2000" dirty="0">
              <a:solidFill>
                <a:prstClr val="black"/>
              </a:solidFill>
              <a:latin typeface="Times New Roman"/>
              <a:cs typeface="Times New Roman"/>
            </a:endParaRPr>
          </a:p>
          <a:p>
            <a:pPr marL="12700" marR="5080" algn="just"/>
            <a:r>
              <a:rPr sz="2000" spc="-5" dirty="0">
                <a:solidFill>
                  <a:srgbClr val="4C4C4C"/>
                </a:solidFill>
                <a:cs typeface="Calibri"/>
              </a:rPr>
              <a:t>Ogni </a:t>
            </a:r>
            <a:r>
              <a:rPr sz="2000" spc="-15" dirty="0">
                <a:solidFill>
                  <a:srgbClr val="4C4C4C"/>
                </a:solidFill>
                <a:cs typeface="Calibri"/>
              </a:rPr>
              <a:t>operatore </a:t>
            </a:r>
            <a:r>
              <a:rPr sz="2000" dirty="0">
                <a:solidFill>
                  <a:srgbClr val="4C4C4C"/>
                </a:solidFill>
                <a:cs typeface="Calibri"/>
              </a:rPr>
              <a:t>è quindi </a:t>
            </a:r>
            <a:r>
              <a:rPr sz="2000" spc="-5" dirty="0">
                <a:solidFill>
                  <a:srgbClr val="4C4C4C"/>
                </a:solidFill>
                <a:cs typeface="Calibri"/>
              </a:rPr>
              <a:t>tenuto </a:t>
            </a:r>
            <a:r>
              <a:rPr sz="2000" dirty="0">
                <a:solidFill>
                  <a:srgbClr val="4C4C4C"/>
                </a:solidFill>
                <a:cs typeface="Calibri"/>
              </a:rPr>
              <a:t>a </a:t>
            </a:r>
            <a:r>
              <a:rPr sz="2000" spc="-15" dirty="0">
                <a:solidFill>
                  <a:srgbClr val="4C4C4C"/>
                </a:solidFill>
                <a:cs typeface="Calibri"/>
              </a:rPr>
              <a:t>dotarsi </a:t>
            </a:r>
            <a:r>
              <a:rPr sz="2000" spc="5" dirty="0">
                <a:solidFill>
                  <a:srgbClr val="4C4C4C"/>
                </a:solidFill>
                <a:cs typeface="Calibri"/>
              </a:rPr>
              <a:t>di </a:t>
            </a:r>
            <a:r>
              <a:rPr sz="2000" spc="-5" dirty="0">
                <a:solidFill>
                  <a:srgbClr val="4C4C4C"/>
                </a:solidFill>
                <a:cs typeface="Calibri"/>
              </a:rPr>
              <a:t>adeguati servizi </a:t>
            </a:r>
            <a:r>
              <a:rPr sz="2000" spc="-10" dirty="0">
                <a:solidFill>
                  <a:srgbClr val="4C4C4C"/>
                </a:solidFill>
                <a:cs typeface="Calibri"/>
              </a:rPr>
              <a:t>con operatori  commerciali </a:t>
            </a:r>
            <a:r>
              <a:rPr sz="2000" dirty="0">
                <a:solidFill>
                  <a:srgbClr val="4C4C4C"/>
                </a:solidFill>
                <a:cs typeface="Calibri"/>
              </a:rPr>
              <a:t>ed </a:t>
            </a:r>
            <a:r>
              <a:rPr sz="2000" spc="-5" dirty="0">
                <a:solidFill>
                  <a:srgbClr val="4C4C4C"/>
                </a:solidFill>
                <a:cs typeface="Calibri"/>
              </a:rPr>
              <a:t>adempiere individualmente alle </a:t>
            </a:r>
            <a:r>
              <a:rPr sz="2000" spc="-15" dirty="0">
                <a:solidFill>
                  <a:srgbClr val="4C4C4C"/>
                </a:solidFill>
                <a:cs typeface="Calibri"/>
              </a:rPr>
              <a:t>formalità </a:t>
            </a:r>
            <a:r>
              <a:rPr sz="2000" spc="-5" dirty="0">
                <a:solidFill>
                  <a:srgbClr val="4C4C4C"/>
                </a:solidFill>
                <a:cs typeface="Calibri"/>
              </a:rPr>
              <a:t>conseguenti </a:t>
            </a:r>
            <a:r>
              <a:rPr sz="2000" dirty="0">
                <a:solidFill>
                  <a:srgbClr val="4C4C4C"/>
                </a:solidFill>
                <a:cs typeface="Calibri"/>
              </a:rPr>
              <a:t>la  </a:t>
            </a:r>
            <a:r>
              <a:rPr sz="2000" spc="-10" dirty="0">
                <a:solidFill>
                  <a:srgbClr val="4C4C4C"/>
                </a:solidFill>
                <a:cs typeface="Calibri"/>
              </a:rPr>
              <a:t>gestione </a:t>
            </a:r>
            <a:r>
              <a:rPr sz="2000" dirty="0">
                <a:solidFill>
                  <a:srgbClr val="4C4C4C"/>
                </a:solidFill>
                <a:cs typeface="Calibri"/>
              </a:rPr>
              <a:t>dei </a:t>
            </a:r>
            <a:r>
              <a:rPr sz="2000" spc="-5" dirty="0">
                <a:solidFill>
                  <a:srgbClr val="4C4C4C"/>
                </a:solidFill>
                <a:cs typeface="Calibri"/>
              </a:rPr>
              <a:t>«rifiuti</a:t>
            </a:r>
            <a:r>
              <a:rPr sz="2000" spc="30" dirty="0">
                <a:solidFill>
                  <a:srgbClr val="4C4C4C"/>
                </a:solidFill>
                <a:cs typeface="Calibri"/>
              </a:rPr>
              <a:t> </a:t>
            </a:r>
            <a:r>
              <a:rPr sz="2000" spc="-5" dirty="0">
                <a:solidFill>
                  <a:srgbClr val="4C4C4C"/>
                </a:solidFill>
                <a:cs typeface="Calibri"/>
              </a:rPr>
              <a:t>speciali».</a:t>
            </a:r>
            <a:endParaRPr sz="2000" dirty="0">
              <a:solidFill>
                <a:prstClr val="black"/>
              </a:solidFill>
              <a:cs typeface="Calibri"/>
            </a:endParaRPr>
          </a:p>
        </p:txBody>
      </p:sp>
      <p:sp>
        <p:nvSpPr>
          <p:cNvPr id="8" name="object 8">
            <a:extLst>
              <a:ext uri="{FF2B5EF4-FFF2-40B4-BE49-F238E27FC236}">
                <a16:creationId xmlns:a16="http://schemas.microsoft.com/office/drawing/2014/main" xmlns="" id="{86F32F47-521A-4B0F-B00E-9EE36C4BB760}"/>
              </a:ext>
            </a:extLst>
          </p:cNvPr>
          <p:cNvSpPr/>
          <p:nvPr/>
        </p:nvSpPr>
        <p:spPr>
          <a:xfrm>
            <a:off x="998101" y="2001010"/>
            <a:ext cx="10160746" cy="2517202"/>
          </a:xfrm>
          <a:custGeom>
            <a:avLst/>
            <a:gdLst/>
            <a:ahLst/>
            <a:cxnLst/>
            <a:rect l="l" t="t" r="r" b="b"/>
            <a:pathLst>
              <a:path w="7569834" h="3695700">
                <a:moveTo>
                  <a:pt x="7569705" y="3692652"/>
                </a:moveTo>
                <a:lnTo>
                  <a:pt x="7569705" y="3048"/>
                </a:lnTo>
                <a:lnTo>
                  <a:pt x="7566657" y="0"/>
                </a:lnTo>
                <a:lnTo>
                  <a:pt x="3048" y="0"/>
                </a:lnTo>
                <a:lnTo>
                  <a:pt x="0" y="3048"/>
                </a:lnTo>
                <a:lnTo>
                  <a:pt x="0" y="3692652"/>
                </a:lnTo>
                <a:lnTo>
                  <a:pt x="3048" y="3695700"/>
                </a:lnTo>
                <a:lnTo>
                  <a:pt x="6096" y="3695700"/>
                </a:lnTo>
                <a:lnTo>
                  <a:pt x="6096" y="12192"/>
                </a:lnTo>
                <a:lnTo>
                  <a:pt x="12192" y="6096"/>
                </a:lnTo>
                <a:lnTo>
                  <a:pt x="12192" y="12192"/>
                </a:lnTo>
                <a:lnTo>
                  <a:pt x="7557513" y="12192"/>
                </a:lnTo>
                <a:lnTo>
                  <a:pt x="7557513" y="6096"/>
                </a:lnTo>
                <a:lnTo>
                  <a:pt x="7563609" y="12192"/>
                </a:lnTo>
                <a:lnTo>
                  <a:pt x="7563609" y="3695700"/>
                </a:lnTo>
                <a:lnTo>
                  <a:pt x="7566657" y="3695700"/>
                </a:lnTo>
                <a:lnTo>
                  <a:pt x="7569705" y="3692652"/>
                </a:lnTo>
                <a:close/>
              </a:path>
              <a:path w="7569834" h="3695700">
                <a:moveTo>
                  <a:pt x="12192" y="12192"/>
                </a:moveTo>
                <a:lnTo>
                  <a:pt x="12192" y="6096"/>
                </a:lnTo>
                <a:lnTo>
                  <a:pt x="6096" y="12192"/>
                </a:lnTo>
                <a:lnTo>
                  <a:pt x="12192" y="12192"/>
                </a:lnTo>
                <a:close/>
              </a:path>
              <a:path w="7569834" h="3695700">
                <a:moveTo>
                  <a:pt x="12192" y="3681984"/>
                </a:moveTo>
                <a:lnTo>
                  <a:pt x="12192" y="12192"/>
                </a:lnTo>
                <a:lnTo>
                  <a:pt x="6096" y="12192"/>
                </a:lnTo>
                <a:lnTo>
                  <a:pt x="6096" y="3681984"/>
                </a:lnTo>
                <a:lnTo>
                  <a:pt x="12192" y="3681984"/>
                </a:lnTo>
                <a:close/>
              </a:path>
              <a:path w="7569834" h="3695700">
                <a:moveTo>
                  <a:pt x="7563609" y="3681984"/>
                </a:moveTo>
                <a:lnTo>
                  <a:pt x="6096" y="3681984"/>
                </a:lnTo>
                <a:lnTo>
                  <a:pt x="12192" y="3688080"/>
                </a:lnTo>
                <a:lnTo>
                  <a:pt x="12192" y="3695700"/>
                </a:lnTo>
                <a:lnTo>
                  <a:pt x="7557513" y="3695700"/>
                </a:lnTo>
                <a:lnTo>
                  <a:pt x="7557513" y="3688080"/>
                </a:lnTo>
                <a:lnTo>
                  <a:pt x="7563609" y="3681984"/>
                </a:lnTo>
                <a:close/>
              </a:path>
              <a:path w="7569834" h="3695700">
                <a:moveTo>
                  <a:pt x="12192" y="3695700"/>
                </a:moveTo>
                <a:lnTo>
                  <a:pt x="12192" y="3688080"/>
                </a:lnTo>
                <a:lnTo>
                  <a:pt x="6096" y="3681984"/>
                </a:lnTo>
                <a:lnTo>
                  <a:pt x="6096" y="3695700"/>
                </a:lnTo>
                <a:lnTo>
                  <a:pt x="12192" y="3695700"/>
                </a:lnTo>
                <a:close/>
              </a:path>
              <a:path w="7569834" h="3695700">
                <a:moveTo>
                  <a:pt x="7563609" y="12192"/>
                </a:moveTo>
                <a:lnTo>
                  <a:pt x="7557513" y="6096"/>
                </a:lnTo>
                <a:lnTo>
                  <a:pt x="7557513" y="12192"/>
                </a:lnTo>
                <a:lnTo>
                  <a:pt x="7563609" y="12192"/>
                </a:lnTo>
                <a:close/>
              </a:path>
              <a:path w="7569834" h="3695700">
                <a:moveTo>
                  <a:pt x="7563609" y="3681984"/>
                </a:moveTo>
                <a:lnTo>
                  <a:pt x="7563609" y="12192"/>
                </a:lnTo>
                <a:lnTo>
                  <a:pt x="7557513" y="12192"/>
                </a:lnTo>
                <a:lnTo>
                  <a:pt x="7557513" y="3681984"/>
                </a:lnTo>
                <a:lnTo>
                  <a:pt x="7563609" y="3681984"/>
                </a:lnTo>
                <a:close/>
              </a:path>
              <a:path w="7569834" h="3695700">
                <a:moveTo>
                  <a:pt x="7563609" y="3695700"/>
                </a:moveTo>
                <a:lnTo>
                  <a:pt x="7563609" y="3681984"/>
                </a:lnTo>
                <a:lnTo>
                  <a:pt x="7557513" y="3688080"/>
                </a:lnTo>
                <a:lnTo>
                  <a:pt x="7557513" y="3695700"/>
                </a:lnTo>
                <a:lnTo>
                  <a:pt x="7563609" y="369570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1" name="Immagine 10">
            <a:extLst>
              <a:ext uri="{FF2B5EF4-FFF2-40B4-BE49-F238E27FC236}">
                <a16:creationId xmlns:a16="http://schemas.microsoft.com/office/drawing/2014/main" xmlns="" id="{CB2BE6E2-9E2B-4F3E-AFBE-DDCFD0BF86A8}"/>
              </a:ext>
            </a:extLst>
          </p:cNvPr>
          <p:cNvPicPr/>
          <p:nvPr/>
        </p:nvPicPr>
        <p:blipFill>
          <a:blip r:embed="rId2"/>
          <a:stretch>
            <a:fillRect/>
          </a:stretch>
        </p:blipFill>
        <p:spPr>
          <a:xfrm>
            <a:off x="1" y="6336789"/>
            <a:ext cx="986118" cy="521210"/>
          </a:xfrm>
          <a:prstGeom prst="rect">
            <a:avLst/>
          </a:prstGeom>
        </p:spPr>
      </p:pic>
      <p:sp>
        <p:nvSpPr>
          <p:cNvPr id="12" name="Titolo 1">
            <a:extLst>
              <a:ext uri="{FF2B5EF4-FFF2-40B4-BE49-F238E27FC236}">
                <a16:creationId xmlns:a16="http://schemas.microsoft.com/office/drawing/2014/main" xmlns="" id="{BC9CDF15-1CD4-42A0-A999-8F1A473C2680}"/>
              </a:ext>
            </a:extLst>
          </p:cNvPr>
          <p:cNvSpPr txBox="1">
            <a:spLocks/>
          </p:cNvSpPr>
          <p:nvPr/>
        </p:nvSpPr>
        <p:spPr>
          <a:xfrm>
            <a:off x="838200" y="365125"/>
            <a:ext cx="10515600" cy="52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dirty="0">
                <a:latin typeface="+mn-lt"/>
              </a:rPr>
              <a:t>La gestione dei rifiuti nelle aree  portuali… ad oggi</a:t>
            </a:r>
          </a:p>
        </p:txBody>
      </p:sp>
    </p:spTree>
    <p:extLst>
      <p:ext uri="{BB962C8B-B14F-4D97-AF65-F5344CB8AC3E}">
        <p14:creationId xmlns:p14="http://schemas.microsoft.com/office/powerpoint/2010/main" val="82759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xmlns="" id="{61B232BB-B021-4F85-8820-B07FB266B9D1}"/>
              </a:ext>
            </a:extLst>
          </p:cNvPr>
          <p:cNvSpPr/>
          <p:nvPr/>
        </p:nvSpPr>
        <p:spPr>
          <a:xfrm>
            <a:off x="385763" y="1523287"/>
            <a:ext cx="11420475" cy="4696358"/>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object 8">
            <a:extLst>
              <a:ext uri="{FF2B5EF4-FFF2-40B4-BE49-F238E27FC236}">
                <a16:creationId xmlns:a16="http://schemas.microsoft.com/office/drawing/2014/main" xmlns="" id="{ED989DBC-A6D7-4AAC-B327-0381C5E5FCF3}"/>
              </a:ext>
            </a:extLst>
          </p:cNvPr>
          <p:cNvSpPr txBox="1"/>
          <p:nvPr/>
        </p:nvSpPr>
        <p:spPr>
          <a:xfrm>
            <a:off x="532415" y="1557893"/>
            <a:ext cx="11127170" cy="4629472"/>
          </a:xfrm>
          <a:prstGeom prst="rect">
            <a:avLst/>
          </a:prstGeom>
        </p:spPr>
        <p:txBody>
          <a:bodyPr vert="horz" wrap="square" lIns="0" tIns="12700" rIns="0" bIns="0" rtlCol="0">
            <a:spAutoFit/>
          </a:bodyPr>
          <a:lstStyle/>
          <a:p>
            <a:pPr algn="just"/>
            <a:r>
              <a:rPr lang="it-IT" sz="2000" dirty="0"/>
              <a:t>Gli acquacoltori, in qualità di imprenditori agricoli, di cui all’art. 2135 del </a:t>
            </a:r>
            <a:r>
              <a:rPr lang="it-IT" sz="2000" dirty="0" err="1"/>
              <a:t>C.c</a:t>
            </a:r>
            <a:r>
              <a:rPr lang="it-IT" sz="2000" dirty="0"/>
              <a:t>, sono esonerati dall’obbligo di tenuta del registro di carico-scarico dei rifiuti. Tale registro è un documento contiene tutte le informazioni relative alle caratteristiche qualitative e quantitative dei rifiuti prodotti, trasportati, recuperati, smaltiti e oggetto di intermediazioni.</a:t>
            </a:r>
            <a:r>
              <a:rPr lang="it-IT" sz="2000" b="1" i="1" dirty="0"/>
              <a:t> </a:t>
            </a:r>
            <a:endParaRPr lang="it-IT" sz="2000" dirty="0"/>
          </a:p>
          <a:p>
            <a:pPr algn="just"/>
            <a:r>
              <a:rPr lang="it-IT" sz="2000" dirty="0"/>
              <a:t>In base a quanto disposto dall'art.193, del D.lgs. n. 152/2006, gli acquacoltori sono comunque tenuti alla detenzione e compilazione del </a:t>
            </a:r>
            <a:r>
              <a:rPr lang="it-IT" sz="2000" b="1" dirty="0"/>
              <a:t>Formulario di Identificazione del Rifiuto</a:t>
            </a:r>
            <a:r>
              <a:rPr lang="it-IT" sz="2000" dirty="0"/>
              <a:t> (</a:t>
            </a:r>
            <a:r>
              <a:rPr lang="it-IT" sz="2000" b="1" dirty="0"/>
              <a:t>FIR</a:t>
            </a:r>
            <a:r>
              <a:rPr lang="it-IT" sz="2000" dirty="0"/>
              <a:t>), documento che garantisce la tracciabilità del flusso dei rifiuti nelle varie fasi del trasporto, dal produttore o detentore al luogo di destinazione.</a:t>
            </a:r>
          </a:p>
          <a:p>
            <a:pPr algn="just"/>
            <a:r>
              <a:rPr lang="it-IT" sz="2000" dirty="0">
                <a:solidFill>
                  <a:prstClr val="black"/>
                </a:solidFill>
                <a:cs typeface="Calibri"/>
              </a:rPr>
              <a:t>Il FIR può essere emesso sia dal produttore o detentore del rifiuto oggetto di trasporto, sia dal trasportatore ma la </a:t>
            </a:r>
            <a:r>
              <a:rPr lang="it-IT" sz="2000" b="1" dirty="0">
                <a:solidFill>
                  <a:prstClr val="black"/>
                </a:solidFill>
                <a:cs typeface="Calibri"/>
              </a:rPr>
              <a:t>responsabilità di quanto è scritto resta in capo al produttore</a:t>
            </a:r>
            <a:r>
              <a:rPr lang="it-IT" sz="2000" dirty="0">
                <a:solidFill>
                  <a:prstClr val="black"/>
                </a:solidFill>
                <a:cs typeface="Calibri"/>
              </a:rPr>
              <a:t>.</a:t>
            </a:r>
          </a:p>
          <a:p>
            <a:pPr algn="just"/>
            <a:r>
              <a:rPr lang="it-IT" sz="2000" dirty="0">
                <a:solidFill>
                  <a:prstClr val="black"/>
                </a:solidFill>
                <a:cs typeface="Calibri"/>
              </a:rPr>
              <a:t>Per quanto riguarda le possibili sanzioni è opportuno ricordare che chiunque effettua il trasporto dei rifiuti senza il formulario o indica nel formulario dati incompleti o inesatti è punito con la sanzione amministrativa pecuniaria da Euro 1.600,00 a Euro 9.300,00. Tale ultima pena si applica anche a chi, nella predisposizione di un certificato di analisi di rifiuti, fornisce false indicazioni sulla natura, sulla composizione e sulle caratteristiche fisico-chimiche dei rifiuti e a chi fa uso di un certificato falso durante il trasporto.</a:t>
            </a:r>
            <a:endParaRPr sz="2000" dirty="0">
              <a:solidFill>
                <a:prstClr val="black"/>
              </a:solidFill>
              <a:cs typeface="Calibri"/>
            </a:endParaRPr>
          </a:p>
        </p:txBody>
      </p:sp>
      <p:pic>
        <p:nvPicPr>
          <p:cNvPr id="8" name="Immagine 7">
            <a:extLst>
              <a:ext uri="{FF2B5EF4-FFF2-40B4-BE49-F238E27FC236}">
                <a16:creationId xmlns:a16="http://schemas.microsoft.com/office/drawing/2014/main" xmlns="" id="{A206AEA8-0F7D-4511-863F-F24E8C8A799C}"/>
              </a:ext>
            </a:extLst>
          </p:cNvPr>
          <p:cNvPicPr/>
          <p:nvPr/>
        </p:nvPicPr>
        <p:blipFill>
          <a:blip r:embed="rId2"/>
          <a:stretch>
            <a:fillRect/>
          </a:stretch>
        </p:blipFill>
        <p:spPr>
          <a:xfrm>
            <a:off x="1" y="6336789"/>
            <a:ext cx="986118" cy="521210"/>
          </a:xfrm>
          <a:prstGeom prst="rect">
            <a:avLst/>
          </a:prstGeom>
        </p:spPr>
      </p:pic>
      <p:sp>
        <p:nvSpPr>
          <p:cNvPr id="9" name="Titolo 1">
            <a:extLst>
              <a:ext uri="{FF2B5EF4-FFF2-40B4-BE49-F238E27FC236}">
                <a16:creationId xmlns:a16="http://schemas.microsoft.com/office/drawing/2014/main" xmlns="" id="{9CFEE738-0699-4B36-9176-464E4563778C}"/>
              </a:ext>
            </a:extLst>
          </p:cNvPr>
          <p:cNvSpPr txBox="1">
            <a:spLocks/>
          </p:cNvSpPr>
          <p:nvPr/>
        </p:nvSpPr>
        <p:spPr>
          <a:xfrm>
            <a:off x="259976" y="224118"/>
            <a:ext cx="11627224" cy="82475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834">
              <a:spcBef>
                <a:spcPts val="100"/>
              </a:spcBef>
            </a:pPr>
            <a:r>
              <a:rPr lang="it-IT" sz="2800" dirty="0">
                <a:latin typeface="+mn-lt"/>
              </a:rPr>
              <a:t>Adempimenti normativi in merito la gestione dei rifiuti da parte degli acquacoltori</a:t>
            </a:r>
          </a:p>
        </p:txBody>
      </p:sp>
    </p:spTree>
    <p:extLst>
      <p:ext uri="{BB962C8B-B14F-4D97-AF65-F5344CB8AC3E}">
        <p14:creationId xmlns:p14="http://schemas.microsoft.com/office/powerpoint/2010/main" val="29941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xmlns="" id="{E4801066-F461-48F8-B419-0B67D457463F}"/>
              </a:ext>
            </a:extLst>
          </p:cNvPr>
          <p:cNvSpPr/>
          <p:nvPr/>
        </p:nvSpPr>
        <p:spPr>
          <a:xfrm>
            <a:off x="802258" y="1581150"/>
            <a:ext cx="10837292" cy="3695700"/>
          </a:xfrm>
          <a:custGeom>
            <a:avLst/>
            <a:gdLst/>
            <a:ahLst/>
            <a:cxnLst/>
            <a:rect l="l" t="t" r="r" b="b"/>
            <a:pathLst>
              <a:path w="7569834" h="3695700">
                <a:moveTo>
                  <a:pt x="7569705" y="3692652"/>
                </a:moveTo>
                <a:lnTo>
                  <a:pt x="7569705" y="3048"/>
                </a:lnTo>
                <a:lnTo>
                  <a:pt x="7566657" y="0"/>
                </a:lnTo>
                <a:lnTo>
                  <a:pt x="3048" y="0"/>
                </a:lnTo>
                <a:lnTo>
                  <a:pt x="0" y="3048"/>
                </a:lnTo>
                <a:lnTo>
                  <a:pt x="0" y="3692652"/>
                </a:lnTo>
                <a:lnTo>
                  <a:pt x="3048" y="3695700"/>
                </a:lnTo>
                <a:lnTo>
                  <a:pt x="6096" y="3695700"/>
                </a:lnTo>
                <a:lnTo>
                  <a:pt x="6096" y="12192"/>
                </a:lnTo>
                <a:lnTo>
                  <a:pt x="12192" y="6096"/>
                </a:lnTo>
                <a:lnTo>
                  <a:pt x="12192" y="12192"/>
                </a:lnTo>
                <a:lnTo>
                  <a:pt x="7557513" y="12192"/>
                </a:lnTo>
                <a:lnTo>
                  <a:pt x="7557513" y="6096"/>
                </a:lnTo>
                <a:lnTo>
                  <a:pt x="7563609" y="12192"/>
                </a:lnTo>
                <a:lnTo>
                  <a:pt x="7563609" y="3695700"/>
                </a:lnTo>
                <a:lnTo>
                  <a:pt x="7566657" y="3695700"/>
                </a:lnTo>
                <a:lnTo>
                  <a:pt x="7569705" y="3692652"/>
                </a:lnTo>
                <a:close/>
              </a:path>
              <a:path w="7569834" h="3695700">
                <a:moveTo>
                  <a:pt x="12192" y="12192"/>
                </a:moveTo>
                <a:lnTo>
                  <a:pt x="12192" y="6096"/>
                </a:lnTo>
                <a:lnTo>
                  <a:pt x="6096" y="12192"/>
                </a:lnTo>
                <a:lnTo>
                  <a:pt x="12192" y="12192"/>
                </a:lnTo>
                <a:close/>
              </a:path>
              <a:path w="7569834" h="3695700">
                <a:moveTo>
                  <a:pt x="12192" y="3681984"/>
                </a:moveTo>
                <a:lnTo>
                  <a:pt x="12192" y="12192"/>
                </a:lnTo>
                <a:lnTo>
                  <a:pt x="6096" y="12192"/>
                </a:lnTo>
                <a:lnTo>
                  <a:pt x="6096" y="3681984"/>
                </a:lnTo>
                <a:lnTo>
                  <a:pt x="12192" y="3681984"/>
                </a:lnTo>
                <a:close/>
              </a:path>
              <a:path w="7569834" h="3695700">
                <a:moveTo>
                  <a:pt x="7563609" y="3681984"/>
                </a:moveTo>
                <a:lnTo>
                  <a:pt x="6096" y="3681984"/>
                </a:lnTo>
                <a:lnTo>
                  <a:pt x="12192" y="3689604"/>
                </a:lnTo>
                <a:lnTo>
                  <a:pt x="12192" y="3695700"/>
                </a:lnTo>
                <a:lnTo>
                  <a:pt x="7557513" y="3695700"/>
                </a:lnTo>
                <a:lnTo>
                  <a:pt x="7557513" y="3689604"/>
                </a:lnTo>
                <a:lnTo>
                  <a:pt x="7563609" y="3681984"/>
                </a:lnTo>
                <a:close/>
              </a:path>
              <a:path w="7569834" h="3695700">
                <a:moveTo>
                  <a:pt x="12192" y="3695700"/>
                </a:moveTo>
                <a:lnTo>
                  <a:pt x="12192" y="3689604"/>
                </a:lnTo>
                <a:lnTo>
                  <a:pt x="6096" y="3681984"/>
                </a:lnTo>
                <a:lnTo>
                  <a:pt x="6096" y="3695700"/>
                </a:lnTo>
                <a:lnTo>
                  <a:pt x="12192" y="3695700"/>
                </a:lnTo>
                <a:close/>
              </a:path>
              <a:path w="7569834" h="3695700">
                <a:moveTo>
                  <a:pt x="7563609" y="12192"/>
                </a:moveTo>
                <a:lnTo>
                  <a:pt x="7557513" y="6096"/>
                </a:lnTo>
                <a:lnTo>
                  <a:pt x="7557513" y="12192"/>
                </a:lnTo>
                <a:lnTo>
                  <a:pt x="7563609" y="12192"/>
                </a:lnTo>
                <a:close/>
              </a:path>
              <a:path w="7569834" h="3695700">
                <a:moveTo>
                  <a:pt x="7563609" y="3681984"/>
                </a:moveTo>
                <a:lnTo>
                  <a:pt x="7563609" y="12192"/>
                </a:lnTo>
                <a:lnTo>
                  <a:pt x="7557513" y="12192"/>
                </a:lnTo>
                <a:lnTo>
                  <a:pt x="7557513" y="3681984"/>
                </a:lnTo>
                <a:lnTo>
                  <a:pt x="7563609" y="3681984"/>
                </a:lnTo>
                <a:close/>
              </a:path>
              <a:path w="7569834" h="3695700">
                <a:moveTo>
                  <a:pt x="7563609" y="3695700"/>
                </a:moveTo>
                <a:lnTo>
                  <a:pt x="7563609" y="3681984"/>
                </a:lnTo>
                <a:lnTo>
                  <a:pt x="7557513" y="3689604"/>
                </a:lnTo>
                <a:lnTo>
                  <a:pt x="7557513" y="3695700"/>
                </a:lnTo>
                <a:lnTo>
                  <a:pt x="7563609" y="3695700"/>
                </a:lnTo>
                <a:close/>
              </a:path>
            </a:pathLst>
          </a:custGeom>
          <a:solidFill>
            <a:srgbClr val="A4CD00"/>
          </a:solidFill>
        </p:spPr>
        <p:txBody>
          <a:bodyPr wrap="square" lIns="0" tIns="0" rIns="0" bIns="0" rtlCol="0"/>
          <a:lstStyle/>
          <a:p>
            <a:endParaRPr/>
          </a:p>
        </p:txBody>
      </p:sp>
      <p:sp>
        <p:nvSpPr>
          <p:cNvPr id="7" name="object 8">
            <a:extLst>
              <a:ext uri="{FF2B5EF4-FFF2-40B4-BE49-F238E27FC236}">
                <a16:creationId xmlns:a16="http://schemas.microsoft.com/office/drawing/2014/main" xmlns="" id="{E728CCC3-3E47-4496-AECE-C70B9A63C3EF}"/>
              </a:ext>
            </a:extLst>
          </p:cNvPr>
          <p:cNvSpPr txBox="1"/>
          <p:nvPr/>
        </p:nvSpPr>
        <p:spPr>
          <a:xfrm>
            <a:off x="1040518" y="1702830"/>
            <a:ext cx="10349224" cy="3090590"/>
          </a:xfrm>
          <a:prstGeom prst="rect">
            <a:avLst/>
          </a:prstGeom>
        </p:spPr>
        <p:txBody>
          <a:bodyPr vert="horz" wrap="square" lIns="0" tIns="12700" rIns="0" bIns="0" rtlCol="0">
            <a:spAutoFit/>
          </a:bodyPr>
          <a:lstStyle/>
          <a:p>
            <a:pPr marL="12700" marR="5080" algn="just">
              <a:spcBef>
                <a:spcPts val="1505"/>
              </a:spcBef>
            </a:pPr>
            <a:r>
              <a:rPr sz="2000" spc="-40" dirty="0" err="1">
                <a:solidFill>
                  <a:srgbClr val="4C4C4C"/>
                </a:solidFill>
                <a:cs typeface="Calibri"/>
              </a:rPr>
              <a:t>L’attività</a:t>
            </a:r>
            <a:r>
              <a:rPr sz="2000" spc="-40" dirty="0">
                <a:solidFill>
                  <a:srgbClr val="4C4C4C"/>
                </a:solidFill>
                <a:cs typeface="Calibri"/>
              </a:rPr>
              <a:t> </a:t>
            </a:r>
            <a:r>
              <a:rPr sz="2000" spc="5" dirty="0">
                <a:solidFill>
                  <a:srgbClr val="4C4C4C"/>
                </a:solidFill>
                <a:cs typeface="Calibri"/>
              </a:rPr>
              <a:t>di </a:t>
            </a:r>
            <a:r>
              <a:rPr sz="2000" spc="-10" dirty="0">
                <a:solidFill>
                  <a:srgbClr val="4C4C4C"/>
                </a:solidFill>
                <a:cs typeface="Calibri"/>
              </a:rPr>
              <a:t>mitilicoltura </a:t>
            </a:r>
            <a:r>
              <a:rPr sz="2000" spc="-5" dirty="0">
                <a:solidFill>
                  <a:srgbClr val="4C4C4C"/>
                </a:solidFill>
                <a:cs typeface="Calibri"/>
              </a:rPr>
              <a:t>definita </a:t>
            </a:r>
            <a:r>
              <a:rPr sz="2000" spc="-10" dirty="0">
                <a:solidFill>
                  <a:srgbClr val="4C4C4C"/>
                </a:solidFill>
                <a:cs typeface="Calibri"/>
              </a:rPr>
              <a:t>come </a:t>
            </a:r>
            <a:r>
              <a:rPr sz="2000" spc="-5" dirty="0">
                <a:solidFill>
                  <a:srgbClr val="4C4C4C"/>
                </a:solidFill>
                <a:cs typeface="Calibri"/>
              </a:rPr>
              <a:t>l'insieme delle </a:t>
            </a:r>
            <a:r>
              <a:rPr sz="2000" spc="-10" dirty="0">
                <a:solidFill>
                  <a:srgbClr val="4C4C4C"/>
                </a:solidFill>
                <a:cs typeface="Calibri"/>
              </a:rPr>
              <a:t>pratiche </a:t>
            </a:r>
            <a:r>
              <a:rPr sz="2000" spc="-15" dirty="0">
                <a:solidFill>
                  <a:srgbClr val="4C4C4C"/>
                </a:solidFill>
                <a:cs typeface="Calibri"/>
              </a:rPr>
              <a:t>volte </a:t>
            </a:r>
            <a:r>
              <a:rPr sz="2000" spc="-5" dirty="0">
                <a:solidFill>
                  <a:srgbClr val="4C4C4C"/>
                </a:solidFill>
                <a:cs typeface="Calibri"/>
              </a:rPr>
              <a:t>alla  </a:t>
            </a:r>
            <a:r>
              <a:rPr sz="2000" spc="-10" dirty="0">
                <a:solidFill>
                  <a:srgbClr val="4C4C4C"/>
                </a:solidFill>
                <a:cs typeface="Calibri"/>
              </a:rPr>
              <a:t>produzione </a:t>
            </a:r>
            <a:r>
              <a:rPr sz="2000" dirty="0">
                <a:solidFill>
                  <a:srgbClr val="4C4C4C"/>
                </a:solidFill>
                <a:cs typeface="Calibri"/>
              </a:rPr>
              <a:t>di </a:t>
            </a:r>
            <a:r>
              <a:rPr sz="2000" spc="-10" dirty="0">
                <a:solidFill>
                  <a:srgbClr val="4C4C4C"/>
                </a:solidFill>
                <a:cs typeface="Calibri"/>
              </a:rPr>
              <a:t>proteine </a:t>
            </a:r>
            <a:r>
              <a:rPr sz="2000" spc="-5" dirty="0">
                <a:solidFill>
                  <a:srgbClr val="4C4C4C"/>
                </a:solidFill>
                <a:cs typeface="Calibri"/>
              </a:rPr>
              <a:t>animali in </a:t>
            </a:r>
            <a:r>
              <a:rPr sz="2000" spc="-10" dirty="0">
                <a:solidFill>
                  <a:srgbClr val="4C4C4C"/>
                </a:solidFill>
                <a:cs typeface="Calibri"/>
              </a:rPr>
              <a:t>ambiente </a:t>
            </a:r>
            <a:r>
              <a:rPr sz="2000" spc="-5" dirty="0">
                <a:solidFill>
                  <a:srgbClr val="4C4C4C"/>
                </a:solidFill>
                <a:cs typeface="Calibri"/>
              </a:rPr>
              <a:t>acquatico mediante il </a:t>
            </a:r>
            <a:r>
              <a:rPr sz="2000" spc="-15" dirty="0">
                <a:solidFill>
                  <a:srgbClr val="4C4C4C"/>
                </a:solidFill>
                <a:cs typeface="Calibri"/>
              </a:rPr>
              <a:t>controllo,  </a:t>
            </a:r>
            <a:r>
              <a:rPr sz="2000" spc="-5" dirty="0">
                <a:solidFill>
                  <a:srgbClr val="4C4C4C"/>
                </a:solidFill>
                <a:cs typeface="Calibri"/>
              </a:rPr>
              <a:t>parziale </a:t>
            </a:r>
            <a:r>
              <a:rPr sz="2000" dirty="0">
                <a:solidFill>
                  <a:srgbClr val="4C4C4C"/>
                </a:solidFill>
                <a:cs typeface="Calibri"/>
              </a:rPr>
              <a:t>o </a:t>
            </a:r>
            <a:r>
              <a:rPr sz="2000" spc="-10" dirty="0">
                <a:solidFill>
                  <a:srgbClr val="4C4C4C"/>
                </a:solidFill>
                <a:cs typeface="Calibri"/>
              </a:rPr>
              <a:t>totale, </a:t>
            </a:r>
            <a:r>
              <a:rPr sz="2000" spc="-15" dirty="0">
                <a:solidFill>
                  <a:srgbClr val="4C4C4C"/>
                </a:solidFill>
                <a:cs typeface="Calibri"/>
              </a:rPr>
              <a:t>diretto </a:t>
            </a:r>
            <a:r>
              <a:rPr sz="2000" dirty="0">
                <a:solidFill>
                  <a:srgbClr val="4C4C4C"/>
                </a:solidFill>
                <a:cs typeface="Calibri"/>
              </a:rPr>
              <a:t>o </a:t>
            </a:r>
            <a:r>
              <a:rPr sz="2000" spc="-15" dirty="0">
                <a:solidFill>
                  <a:srgbClr val="4C4C4C"/>
                </a:solidFill>
                <a:cs typeface="Calibri"/>
              </a:rPr>
              <a:t>indiretto, </a:t>
            </a:r>
            <a:r>
              <a:rPr sz="2000" spc="5" dirty="0">
                <a:solidFill>
                  <a:srgbClr val="4C4C4C"/>
                </a:solidFill>
                <a:cs typeface="Calibri"/>
              </a:rPr>
              <a:t>del </a:t>
            </a:r>
            <a:r>
              <a:rPr sz="2000" spc="-5" dirty="0">
                <a:solidFill>
                  <a:srgbClr val="4C4C4C"/>
                </a:solidFill>
                <a:cs typeface="Calibri"/>
              </a:rPr>
              <a:t>ciclo </a:t>
            </a:r>
            <a:r>
              <a:rPr sz="2000" dirty="0">
                <a:solidFill>
                  <a:srgbClr val="4C4C4C"/>
                </a:solidFill>
                <a:cs typeface="Calibri"/>
              </a:rPr>
              <a:t>di </a:t>
            </a:r>
            <a:r>
              <a:rPr sz="2000" spc="-5" dirty="0">
                <a:solidFill>
                  <a:srgbClr val="4C4C4C"/>
                </a:solidFill>
                <a:cs typeface="Calibri"/>
              </a:rPr>
              <a:t>sviluppo </a:t>
            </a:r>
            <a:r>
              <a:rPr sz="2000" dirty="0">
                <a:solidFill>
                  <a:srgbClr val="4C4C4C"/>
                </a:solidFill>
                <a:cs typeface="Calibri"/>
              </a:rPr>
              <a:t>degli </a:t>
            </a:r>
            <a:r>
              <a:rPr sz="2000" spc="-10" dirty="0">
                <a:solidFill>
                  <a:srgbClr val="4C4C4C"/>
                </a:solidFill>
                <a:cs typeface="Calibri"/>
              </a:rPr>
              <a:t>organismi  </a:t>
            </a:r>
            <a:r>
              <a:rPr sz="2000" spc="-5" dirty="0">
                <a:solidFill>
                  <a:srgbClr val="4C4C4C"/>
                </a:solidFill>
                <a:cs typeface="Calibri"/>
              </a:rPr>
              <a:t>acquatici </a:t>
            </a:r>
            <a:r>
              <a:rPr sz="2000" dirty="0">
                <a:solidFill>
                  <a:srgbClr val="4C4C4C"/>
                </a:solidFill>
                <a:cs typeface="Calibri"/>
              </a:rPr>
              <a:t>è </a:t>
            </a:r>
            <a:r>
              <a:rPr sz="2000" spc="-15" dirty="0">
                <a:solidFill>
                  <a:srgbClr val="4C4C4C"/>
                </a:solidFill>
                <a:cs typeface="Calibri"/>
              </a:rPr>
              <a:t>attività </a:t>
            </a:r>
            <a:r>
              <a:rPr sz="2000" spc="-10" dirty="0">
                <a:solidFill>
                  <a:srgbClr val="4C4C4C"/>
                </a:solidFill>
                <a:cs typeface="Calibri"/>
              </a:rPr>
              <a:t>assimilata </a:t>
            </a:r>
            <a:r>
              <a:rPr sz="2000" spc="-15" dirty="0">
                <a:solidFill>
                  <a:srgbClr val="4C4C4C"/>
                </a:solidFill>
                <a:cs typeface="Calibri"/>
              </a:rPr>
              <a:t>all’allevamento tanto </a:t>
            </a:r>
            <a:r>
              <a:rPr sz="2000" spc="-5" dirty="0">
                <a:solidFill>
                  <a:srgbClr val="4C4C4C"/>
                </a:solidFill>
                <a:cs typeface="Calibri"/>
              </a:rPr>
              <a:t>che </a:t>
            </a:r>
            <a:r>
              <a:rPr sz="2000" dirty="0">
                <a:solidFill>
                  <a:srgbClr val="4C4C4C"/>
                </a:solidFill>
                <a:cs typeface="Calibri"/>
              </a:rPr>
              <a:t>gli </a:t>
            </a:r>
            <a:r>
              <a:rPr sz="2000" spc="-10" dirty="0">
                <a:solidFill>
                  <a:srgbClr val="4C4C4C"/>
                </a:solidFill>
                <a:cs typeface="Calibri"/>
              </a:rPr>
              <a:t>operatori </a:t>
            </a:r>
            <a:r>
              <a:rPr sz="2000" dirty="0">
                <a:solidFill>
                  <a:srgbClr val="4C4C4C"/>
                </a:solidFill>
                <a:cs typeface="Calibri"/>
              </a:rPr>
              <a:t>del </a:t>
            </a:r>
            <a:r>
              <a:rPr sz="2000" spc="-15" dirty="0">
                <a:solidFill>
                  <a:srgbClr val="4C4C4C"/>
                </a:solidFill>
                <a:cs typeface="Calibri"/>
              </a:rPr>
              <a:t>settore  </a:t>
            </a:r>
            <a:r>
              <a:rPr sz="2000" spc="-5" dirty="0">
                <a:solidFill>
                  <a:srgbClr val="4C4C4C"/>
                </a:solidFill>
                <a:cs typeface="Calibri"/>
              </a:rPr>
              <a:t>assumono la qualifica </a:t>
            </a:r>
            <a:r>
              <a:rPr sz="2000" spc="5" dirty="0">
                <a:solidFill>
                  <a:srgbClr val="4C4C4C"/>
                </a:solidFill>
                <a:cs typeface="Calibri"/>
              </a:rPr>
              <a:t>di </a:t>
            </a:r>
            <a:r>
              <a:rPr sz="2000" spc="-10" dirty="0">
                <a:solidFill>
                  <a:srgbClr val="4C4C4C"/>
                </a:solidFill>
                <a:cs typeface="Calibri"/>
              </a:rPr>
              <a:t>IMPRENDITORI AGRICOLI </a:t>
            </a:r>
            <a:r>
              <a:rPr sz="2000" dirty="0">
                <a:solidFill>
                  <a:srgbClr val="4C4C4C"/>
                </a:solidFill>
                <a:cs typeface="Calibri"/>
              </a:rPr>
              <a:t>ai sensi </a:t>
            </a:r>
            <a:r>
              <a:rPr sz="2000" spc="-20" dirty="0">
                <a:solidFill>
                  <a:srgbClr val="4C4C4C"/>
                </a:solidFill>
                <a:cs typeface="Calibri"/>
              </a:rPr>
              <a:t>dell’art. </a:t>
            </a:r>
            <a:r>
              <a:rPr sz="2000" spc="-5" dirty="0">
                <a:solidFill>
                  <a:srgbClr val="4C4C4C"/>
                </a:solidFill>
                <a:cs typeface="Calibri"/>
              </a:rPr>
              <a:t>2135 </a:t>
            </a:r>
            <a:r>
              <a:rPr sz="2000" spc="-15" dirty="0">
                <a:solidFill>
                  <a:srgbClr val="4C4C4C"/>
                </a:solidFill>
                <a:cs typeface="Calibri"/>
              </a:rPr>
              <a:t>C.C. </a:t>
            </a:r>
            <a:r>
              <a:rPr sz="2000" dirty="0">
                <a:solidFill>
                  <a:srgbClr val="4C4C4C"/>
                </a:solidFill>
                <a:cs typeface="Calibri"/>
              </a:rPr>
              <a:t>e  </a:t>
            </a:r>
            <a:r>
              <a:rPr sz="2000" spc="-10" dirty="0">
                <a:solidFill>
                  <a:srgbClr val="4C4C4C"/>
                </a:solidFill>
                <a:cs typeface="Calibri"/>
              </a:rPr>
              <a:t>come tali </a:t>
            </a:r>
            <a:r>
              <a:rPr sz="2000" spc="-5" dirty="0">
                <a:solidFill>
                  <a:srgbClr val="4C4C4C"/>
                </a:solidFill>
                <a:cs typeface="Calibri"/>
              </a:rPr>
              <a:t>sono </a:t>
            </a:r>
            <a:r>
              <a:rPr sz="2000" spc="-10" dirty="0">
                <a:solidFill>
                  <a:srgbClr val="4C4C4C"/>
                </a:solidFill>
                <a:cs typeface="Calibri"/>
              </a:rPr>
              <a:t>tenuti </a:t>
            </a:r>
            <a:r>
              <a:rPr sz="2000" dirty="0">
                <a:solidFill>
                  <a:srgbClr val="4C4C4C"/>
                </a:solidFill>
                <a:cs typeface="Calibri"/>
              </a:rPr>
              <a:t>ad </a:t>
            </a:r>
            <a:r>
              <a:rPr sz="2000" spc="-10" dirty="0">
                <a:solidFill>
                  <a:srgbClr val="4C4C4C"/>
                </a:solidFill>
                <a:cs typeface="Calibri"/>
              </a:rPr>
              <a:t>iscriversi </a:t>
            </a:r>
            <a:r>
              <a:rPr sz="2000" spc="-5" dirty="0">
                <a:solidFill>
                  <a:srgbClr val="4C4C4C"/>
                </a:solidFill>
                <a:cs typeface="Calibri"/>
              </a:rPr>
              <a:t>nella Sezione Speciale </a:t>
            </a:r>
            <a:r>
              <a:rPr sz="2000" dirty="0">
                <a:solidFill>
                  <a:srgbClr val="4C4C4C"/>
                </a:solidFill>
                <a:cs typeface="Calibri"/>
              </a:rPr>
              <a:t>del </a:t>
            </a:r>
            <a:r>
              <a:rPr sz="2000" spc="-15" dirty="0">
                <a:solidFill>
                  <a:srgbClr val="4C4C4C"/>
                </a:solidFill>
                <a:cs typeface="Calibri"/>
              </a:rPr>
              <a:t>Registro </a:t>
            </a:r>
            <a:r>
              <a:rPr sz="2000" spc="-5" dirty="0">
                <a:solidFill>
                  <a:srgbClr val="4C4C4C"/>
                </a:solidFill>
                <a:cs typeface="Calibri"/>
              </a:rPr>
              <a:t>delle  Imprese.</a:t>
            </a:r>
            <a:endParaRPr sz="2000" dirty="0">
              <a:solidFill>
                <a:prstClr val="black"/>
              </a:solidFill>
              <a:cs typeface="Calibri"/>
            </a:endParaRPr>
          </a:p>
          <a:p>
            <a:pPr marL="12700" algn="just"/>
            <a:r>
              <a:rPr sz="2000" spc="-5" dirty="0">
                <a:solidFill>
                  <a:srgbClr val="4C4C4C"/>
                </a:solidFill>
                <a:cs typeface="Calibri"/>
              </a:rPr>
              <a:t>La </a:t>
            </a:r>
            <a:r>
              <a:rPr sz="2000" spc="-10" dirty="0">
                <a:solidFill>
                  <a:srgbClr val="4C4C4C"/>
                </a:solidFill>
                <a:cs typeface="Calibri"/>
              </a:rPr>
              <a:t>consapevolezza </a:t>
            </a:r>
            <a:r>
              <a:rPr sz="2000" dirty="0">
                <a:solidFill>
                  <a:srgbClr val="4C4C4C"/>
                </a:solidFill>
                <a:cs typeface="Calibri"/>
              </a:rPr>
              <a:t>di </a:t>
            </a:r>
            <a:r>
              <a:rPr sz="2000" spc="-10" dirty="0">
                <a:solidFill>
                  <a:srgbClr val="4C4C4C"/>
                </a:solidFill>
                <a:cs typeface="Calibri"/>
              </a:rPr>
              <a:t>questa identità introduce </a:t>
            </a:r>
            <a:r>
              <a:rPr sz="2000" dirty="0">
                <a:solidFill>
                  <a:srgbClr val="4C4C4C"/>
                </a:solidFill>
                <a:cs typeface="Calibri"/>
              </a:rPr>
              <a:t>due </a:t>
            </a:r>
            <a:r>
              <a:rPr sz="2000" spc="-5" dirty="0">
                <a:solidFill>
                  <a:srgbClr val="4C4C4C"/>
                </a:solidFill>
                <a:cs typeface="Calibri"/>
              </a:rPr>
              <a:t>possibili</a:t>
            </a:r>
            <a:r>
              <a:rPr sz="2000" spc="105" dirty="0">
                <a:solidFill>
                  <a:srgbClr val="4C4C4C"/>
                </a:solidFill>
                <a:cs typeface="Calibri"/>
              </a:rPr>
              <a:t> </a:t>
            </a:r>
            <a:r>
              <a:rPr sz="2000" spc="-5" dirty="0">
                <a:solidFill>
                  <a:srgbClr val="4C4C4C"/>
                </a:solidFill>
                <a:cs typeface="Calibri"/>
              </a:rPr>
              <a:t>scenari:</a:t>
            </a:r>
            <a:endParaRPr sz="2000" dirty="0">
              <a:solidFill>
                <a:prstClr val="black"/>
              </a:solidFill>
              <a:cs typeface="Calibri"/>
            </a:endParaRPr>
          </a:p>
          <a:p>
            <a:pPr marL="299085" marR="6350" indent="-287020" algn="just">
              <a:buFont typeface="Arial"/>
              <a:buChar char="•"/>
              <a:tabLst>
                <a:tab pos="299720" algn="l"/>
              </a:tabLst>
            </a:pPr>
            <a:r>
              <a:rPr sz="2000" spc="-10" dirty="0">
                <a:solidFill>
                  <a:srgbClr val="4C4C4C"/>
                </a:solidFill>
                <a:cs typeface="Calibri"/>
              </a:rPr>
              <a:t>approfondimenti </a:t>
            </a:r>
            <a:r>
              <a:rPr sz="2000" spc="-15" dirty="0">
                <a:solidFill>
                  <a:srgbClr val="4C4C4C"/>
                </a:solidFill>
                <a:cs typeface="Calibri"/>
              </a:rPr>
              <a:t>circa l’applicabilità </a:t>
            </a:r>
            <a:r>
              <a:rPr sz="2000" dirty="0">
                <a:solidFill>
                  <a:srgbClr val="4C4C4C"/>
                </a:solidFill>
                <a:cs typeface="Calibri"/>
              </a:rPr>
              <a:t>o meno </a:t>
            </a:r>
            <a:r>
              <a:rPr sz="2000" spc="-5" dirty="0">
                <a:solidFill>
                  <a:srgbClr val="4C4C4C"/>
                </a:solidFill>
                <a:cs typeface="Calibri"/>
              </a:rPr>
              <a:t>delle </a:t>
            </a:r>
            <a:r>
              <a:rPr sz="2000" dirty="0">
                <a:solidFill>
                  <a:srgbClr val="4C4C4C"/>
                </a:solidFill>
                <a:cs typeface="Calibri"/>
              </a:rPr>
              <a:t>norme sui </a:t>
            </a:r>
            <a:r>
              <a:rPr sz="2000" spc="-5" dirty="0">
                <a:solidFill>
                  <a:srgbClr val="4C4C4C"/>
                </a:solidFill>
                <a:cs typeface="Calibri"/>
              </a:rPr>
              <a:t>rifiuti delle  </a:t>
            </a:r>
            <a:r>
              <a:rPr sz="2000" spc="-10" dirty="0">
                <a:solidFill>
                  <a:srgbClr val="4C4C4C"/>
                </a:solidFill>
                <a:cs typeface="Calibri"/>
              </a:rPr>
              <a:t>navi, </a:t>
            </a:r>
            <a:r>
              <a:rPr sz="2000" spc="-15" dirty="0">
                <a:solidFill>
                  <a:srgbClr val="4C4C4C"/>
                </a:solidFill>
                <a:cs typeface="Calibri"/>
              </a:rPr>
              <a:t>stante </a:t>
            </a:r>
            <a:r>
              <a:rPr sz="2000" spc="-5" dirty="0">
                <a:solidFill>
                  <a:srgbClr val="4C4C4C"/>
                </a:solidFill>
                <a:cs typeface="Calibri"/>
              </a:rPr>
              <a:t>il </a:t>
            </a:r>
            <a:r>
              <a:rPr sz="2000" spc="-15" dirty="0">
                <a:solidFill>
                  <a:srgbClr val="4C4C4C"/>
                </a:solidFill>
                <a:cs typeface="Calibri"/>
              </a:rPr>
              <a:t>differente </a:t>
            </a:r>
            <a:r>
              <a:rPr sz="2000" dirty="0">
                <a:solidFill>
                  <a:srgbClr val="4C4C4C"/>
                </a:solidFill>
                <a:cs typeface="Calibri"/>
              </a:rPr>
              <a:t>e </a:t>
            </a:r>
            <a:r>
              <a:rPr sz="2000" spc="-10" dirty="0">
                <a:solidFill>
                  <a:srgbClr val="4C4C4C"/>
                </a:solidFill>
                <a:cs typeface="Calibri"/>
              </a:rPr>
              <a:t>peculiare </a:t>
            </a:r>
            <a:r>
              <a:rPr sz="2000" spc="-15" dirty="0">
                <a:solidFill>
                  <a:srgbClr val="4C4C4C"/>
                </a:solidFill>
                <a:cs typeface="Calibri"/>
              </a:rPr>
              <a:t>contesto </a:t>
            </a:r>
            <a:r>
              <a:rPr sz="2000" spc="-5" dirty="0">
                <a:solidFill>
                  <a:srgbClr val="4C4C4C"/>
                </a:solidFill>
                <a:cs typeface="Calibri"/>
              </a:rPr>
              <a:t>in cui </a:t>
            </a:r>
            <a:r>
              <a:rPr sz="2000" dirty="0">
                <a:solidFill>
                  <a:srgbClr val="4C4C4C"/>
                </a:solidFill>
                <a:cs typeface="Calibri"/>
              </a:rPr>
              <a:t>i </a:t>
            </a:r>
            <a:r>
              <a:rPr sz="2000" spc="-5" dirty="0">
                <a:solidFill>
                  <a:srgbClr val="4C4C4C"/>
                </a:solidFill>
                <a:cs typeface="Calibri"/>
              </a:rPr>
              <a:t>rifiuti </a:t>
            </a:r>
            <a:r>
              <a:rPr sz="2000" spc="-10" dirty="0">
                <a:solidFill>
                  <a:srgbClr val="4C4C4C"/>
                </a:solidFill>
                <a:cs typeface="Calibri"/>
              </a:rPr>
              <a:t>stessi </a:t>
            </a:r>
            <a:r>
              <a:rPr sz="2000" dirty="0">
                <a:solidFill>
                  <a:srgbClr val="4C4C4C"/>
                </a:solidFill>
                <a:cs typeface="Calibri"/>
              </a:rPr>
              <a:t>si</a:t>
            </a:r>
            <a:r>
              <a:rPr sz="2000" spc="200" dirty="0">
                <a:solidFill>
                  <a:srgbClr val="4C4C4C"/>
                </a:solidFill>
                <a:cs typeface="Calibri"/>
              </a:rPr>
              <a:t> </a:t>
            </a:r>
            <a:r>
              <a:rPr sz="2000" spc="-10" dirty="0">
                <a:solidFill>
                  <a:srgbClr val="4C4C4C"/>
                </a:solidFill>
                <a:cs typeface="Calibri"/>
              </a:rPr>
              <a:t>formano;</a:t>
            </a:r>
            <a:endParaRPr sz="2000" dirty="0">
              <a:solidFill>
                <a:prstClr val="black"/>
              </a:solidFill>
              <a:cs typeface="Calibri"/>
            </a:endParaRPr>
          </a:p>
          <a:p>
            <a:pPr marL="299085" marR="5715" indent="-287020" algn="just">
              <a:buFont typeface="Arial"/>
              <a:buChar char="•"/>
              <a:tabLst>
                <a:tab pos="299720" algn="l"/>
              </a:tabLst>
            </a:pPr>
            <a:r>
              <a:rPr sz="2000" spc="-5" dirty="0">
                <a:solidFill>
                  <a:srgbClr val="4C4C4C"/>
                </a:solidFill>
                <a:cs typeface="Calibri"/>
              </a:rPr>
              <a:t>opportunità </a:t>
            </a:r>
            <a:r>
              <a:rPr sz="2000" dirty="0">
                <a:solidFill>
                  <a:srgbClr val="4C4C4C"/>
                </a:solidFill>
                <a:cs typeface="Calibri"/>
              </a:rPr>
              <a:t>di </a:t>
            </a:r>
            <a:r>
              <a:rPr sz="2000" spc="-5" dirty="0">
                <a:solidFill>
                  <a:srgbClr val="4C4C4C"/>
                </a:solidFill>
                <a:cs typeface="Calibri"/>
              </a:rPr>
              <a:t>applicazione </a:t>
            </a:r>
            <a:r>
              <a:rPr sz="2000" dirty="0">
                <a:solidFill>
                  <a:srgbClr val="4C4C4C"/>
                </a:solidFill>
                <a:cs typeface="Calibri"/>
              </a:rPr>
              <a:t>di </a:t>
            </a:r>
            <a:r>
              <a:rPr sz="2000" spc="-5" dirty="0">
                <a:solidFill>
                  <a:srgbClr val="4C4C4C"/>
                </a:solidFill>
                <a:cs typeface="Calibri"/>
              </a:rPr>
              <a:t>taluni </a:t>
            </a:r>
            <a:r>
              <a:rPr sz="2000" dirty="0">
                <a:solidFill>
                  <a:srgbClr val="4C4C4C"/>
                </a:solidFill>
                <a:cs typeface="Calibri"/>
              </a:rPr>
              <a:t>non </a:t>
            </a:r>
            <a:r>
              <a:rPr sz="2000" spc="-10" dirty="0">
                <a:solidFill>
                  <a:srgbClr val="4C4C4C"/>
                </a:solidFill>
                <a:cs typeface="Calibri"/>
              </a:rPr>
              <a:t>irrilevanti </a:t>
            </a:r>
            <a:r>
              <a:rPr sz="2000" spc="-5" dirty="0">
                <a:solidFill>
                  <a:srgbClr val="4C4C4C"/>
                </a:solidFill>
                <a:cs typeface="Calibri"/>
              </a:rPr>
              <a:t>benefici </a:t>
            </a:r>
            <a:r>
              <a:rPr sz="2000" spc="-10" dirty="0">
                <a:solidFill>
                  <a:srgbClr val="4C4C4C"/>
                </a:solidFill>
                <a:cs typeface="Calibri"/>
              </a:rPr>
              <a:t>previsti  </a:t>
            </a:r>
            <a:r>
              <a:rPr sz="2000" spc="-15" dirty="0">
                <a:solidFill>
                  <a:srgbClr val="4C4C4C"/>
                </a:solidFill>
                <a:cs typeface="Calibri"/>
              </a:rPr>
              <a:t>dall’ordinamento </a:t>
            </a:r>
            <a:r>
              <a:rPr sz="2000" dirty="0">
                <a:solidFill>
                  <a:srgbClr val="4C4C4C"/>
                </a:solidFill>
                <a:cs typeface="Calibri"/>
              </a:rPr>
              <a:t>per </a:t>
            </a:r>
            <a:r>
              <a:rPr sz="2000" spc="-5" dirty="0">
                <a:solidFill>
                  <a:srgbClr val="4C4C4C"/>
                </a:solidFill>
                <a:cs typeface="Calibri"/>
              </a:rPr>
              <a:t>gli </a:t>
            </a:r>
            <a:r>
              <a:rPr sz="2000" spc="-10" dirty="0">
                <a:solidFill>
                  <a:srgbClr val="4C4C4C"/>
                </a:solidFill>
                <a:cs typeface="Calibri"/>
              </a:rPr>
              <a:t>imprenditori</a:t>
            </a:r>
            <a:r>
              <a:rPr sz="2000" spc="55" dirty="0">
                <a:solidFill>
                  <a:srgbClr val="4C4C4C"/>
                </a:solidFill>
                <a:cs typeface="Calibri"/>
              </a:rPr>
              <a:t> </a:t>
            </a:r>
            <a:r>
              <a:rPr sz="2000" spc="-10" dirty="0" err="1">
                <a:solidFill>
                  <a:srgbClr val="4C4C4C"/>
                </a:solidFill>
                <a:cs typeface="Calibri"/>
              </a:rPr>
              <a:t>agricoli</a:t>
            </a:r>
            <a:r>
              <a:rPr sz="2000" spc="-10" dirty="0">
                <a:solidFill>
                  <a:srgbClr val="4C4C4C"/>
                </a:solidFill>
                <a:cs typeface="Calibri"/>
              </a:rPr>
              <a:t>.</a:t>
            </a:r>
            <a:endParaRPr sz="2000" dirty="0">
              <a:solidFill>
                <a:prstClr val="black"/>
              </a:solidFill>
              <a:cs typeface="Calibri"/>
            </a:endParaRPr>
          </a:p>
        </p:txBody>
      </p:sp>
      <p:pic>
        <p:nvPicPr>
          <p:cNvPr id="8" name="Immagine 7">
            <a:extLst>
              <a:ext uri="{FF2B5EF4-FFF2-40B4-BE49-F238E27FC236}">
                <a16:creationId xmlns:a16="http://schemas.microsoft.com/office/drawing/2014/main" xmlns="" id="{6AE62F29-3392-4FDB-AFB6-0E72C2C65925}"/>
              </a:ext>
            </a:extLst>
          </p:cNvPr>
          <p:cNvPicPr/>
          <p:nvPr/>
        </p:nvPicPr>
        <p:blipFill>
          <a:blip r:embed="rId2"/>
          <a:stretch>
            <a:fillRect/>
          </a:stretch>
        </p:blipFill>
        <p:spPr>
          <a:xfrm>
            <a:off x="1" y="6336789"/>
            <a:ext cx="986118" cy="521210"/>
          </a:xfrm>
          <a:prstGeom prst="rect">
            <a:avLst/>
          </a:prstGeom>
        </p:spPr>
      </p:pic>
      <p:sp>
        <p:nvSpPr>
          <p:cNvPr id="9" name="Titolo 1">
            <a:extLst>
              <a:ext uri="{FF2B5EF4-FFF2-40B4-BE49-F238E27FC236}">
                <a16:creationId xmlns:a16="http://schemas.microsoft.com/office/drawing/2014/main" xmlns="" id="{154767F1-0636-4B39-9B80-D6BBBFC34A82}"/>
              </a:ext>
            </a:extLst>
          </p:cNvPr>
          <p:cNvSpPr txBox="1">
            <a:spLocks/>
          </p:cNvSpPr>
          <p:nvPr/>
        </p:nvSpPr>
        <p:spPr>
          <a:xfrm>
            <a:off x="802258" y="351026"/>
            <a:ext cx="10515600" cy="50062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dirty="0">
                <a:latin typeface="+mn-lt"/>
              </a:rPr>
              <a:t>La particolarità delle attività  di mitilicoltura</a:t>
            </a:r>
          </a:p>
        </p:txBody>
      </p:sp>
    </p:spTree>
    <p:extLst>
      <p:ext uri="{BB962C8B-B14F-4D97-AF65-F5344CB8AC3E}">
        <p14:creationId xmlns:p14="http://schemas.microsoft.com/office/powerpoint/2010/main" val="413417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1">
            <a:extLst>
              <a:ext uri="{FF2B5EF4-FFF2-40B4-BE49-F238E27FC236}">
                <a16:creationId xmlns:a16="http://schemas.microsoft.com/office/drawing/2014/main" xmlns="" id="{FE1D339D-0B7D-4DA2-A13D-B99F40C5E08E}"/>
              </a:ext>
            </a:extLst>
          </p:cNvPr>
          <p:cNvSpPr txBox="1"/>
          <p:nvPr/>
        </p:nvSpPr>
        <p:spPr>
          <a:xfrm>
            <a:off x="1104900" y="1555114"/>
            <a:ext cx="9898445" cy="3380413"/>
          </a:xfrm>
          <a:prstGeom prst="rect">
            <a:avLst/>
          </a:prstGeom>
        </p:spPr>
        <p:txBody>
          <a:bodyPr vert="horz" wrap="square" lIns="0" tIns="12700" rIns="0" bIns="0" rtlCol="0">
            <a:spAutoFit/>
          </a:bodyPr>
          <a:lstStyle/>
          <a:p>
            <a:pPr marL="457834" marR="1894205" indent="-628015" algn="ctr">
              <a:spcBef>
                <a:spcPts val="100"/>
              </a:spcBef>
            </a:pPr>
            <a:r>
              <a:rPr lang="it-IT" sz="2800" dirty="0"/>
              <a:t>                   </a:t>
            </a:r>
          </a:p>
          <a:p>
            <a:pPr marL="12700" marR="5080" algn="just">
              <a:spcBef>
                <a:spcPts val="1340"/>
              </a:spcBef>
            </a:pPr>
            <a:r>
              <a:rPr lang="it-IT" sz="2000" spc="-25" dirty="0">
                <a:solidFill>
                  <a:srgbClr val="4C4C4C"/>
                </a:solidFill>
                <a:cs typeface="Calibri"/>
              </a:rPr>
              <a:t>L’applicabilità </a:t>
            </a:r>
            <a:r>
              <a:rPr lang="it-IT" sz="2000" dirty="0">
                <a:solidFill>
                  <a:srgbClr val="4C4C4C"/>
                </a:solidFill>
                <a:cs typeface="Calibri"/>
              </a:rPr>
              <a:t>o meno </a:t>
            </a:r>
            <a:r>
              <a:rPr lang="it-IT" sz="2000" spc="-5" dirty="0">
                <a:solidFill>
                  <a:srgbClr val="4C4C4C"/>
                </a:solidFill>
                <a:cs typeface="Calibri"/>
              </a:rPr>
              <a:t>delle </a:t>
            </a:r>
            <a:r>
              <a:rPr lang="it-IT" sz="2000" dirty="0">
                <a:solidFill>
                  <a:srgbClr val="4C4C4C"/>
                </a:solidFill>
                <a:cs typeface="Calibri"/>
              </a:rPr>
              <a:t>norme sui </a:t>
            </a:r>
            <a:r>
              <a:rPr lang="it-IT" sz="2000" spc="-5" dirty="0">
                <a:solidFill>
                  <a:srgbClr val="4C4C4C"/>
                </a:solidFill>
                <a:cs typeface="Calibri"/>
              </a:rPr>
              <a:t>rifiuti delle </a:t>
            </a:r>
            <a:r>
              <a:rPr lang="it-IT" sz="2000" spc="-10" dirty="0">
                <a:solidFill>
                  <a:srgbClr val="4C4C4C"/>
                </a:solidFill>
                <a:cs typeface="Calibri"/>
              </a:rPr>
              <a:t>navi </a:t>
            </a:r>
            <a:r>
              <a:rPr lang="it-IT" sz="2000" dirty="0">
                <a:solidFill>
                  <a:srgbClr val="4C4C4C"/>
                </a:solidFill>
                <a:cs typeface="Calibri"/>
              </a:rPr>
              <a:t>è un tema ancora in discussione e oggetto di verifica con il  </a:t>
            </a:r>
            <a:r>
              <a:rPr lang="it-IT" sz="2000" spc="-15" dirty="0">
                <a:solidFill>
                  <a:srgbClr val="4C4C4C"/>
                </a:solidFill>
                <a:cs typeface="Calibri"/>
              </a:rPr>
              <a:t>competente </a:t>
            </a:r>
            <a:r>
              <a:rPr lang="it-IT" sz="2000" spc="-5" dirty="0">
                <a:solidFill>
                  <a:srgbClr val="4C4C4C"/>
                </a:solidFill>
                <a:cs typeface="Calibri"/>
              </a:rPr>
              <a:t>DG </a:t>
            </a:r>
            <a:r>
              <a:rPr lang="it-IT" sz="2000" spc="-10" dirty="0">
                <a:solidFill>
                  <a:srgbClr val="4C4C4C"/>
                </a:solidFill>
                <a:cs typeface="Calibri"/>
              </a:rPr>
              <a:t>MOVE (</a:t>
            </a:r>
            <a:r>
              <a:rPr lang="it-IT" sz="2000" spc="-10" dirty="0" err="1">
                <a:solidFill>
                  <a:srgbClr val="4C4C4C"/>
                </a:solidFill>
                <a:cs typeface="Calibri"/>
              </a:rPr>
              <a:t>Directorate</a:t>
            </a:r>
            <a:r>
              <a:rPr lang="it-IT" sz="2000" spc="-10" dirty="0">
                <a:solidFill>
                  <a:srgbClr val="4C4C4C"/>
                </a:solidFill>
                <a:cs typeface="Calibri"/>
              </a:rPr>
              <a:t>-General </a:t>
            </a:r>
            <a:r>
              <a:rPr lang="it-IT" sz="2000" spc="-15" dirty="0">
                <a:solidFill>
                  <a:srgbClr val="4C4C4C"/>
                </a:solidFill>
                <a:cs typeface="Calibri"/>
              </a:rPr>
              <a:t>for </a:t>
            </a:r>
            <a:r>
              <a:rPr lang="it-IT" sz="2000" spc="-5" dirty="0" err="1">
                <a:solidFill>
                  <a:srgbClr val="4C4C4C"/>
                </a:solidFill>
                <a:cs typeface="Calibri"/>
              </a:rPr>
              <a:t>Mobility</a:t>
            </a:r>
            <a:r>
              <a:rPr lang="it-IT" sz="2000" spc="-5" dirty="0">
                <a:solidFill>
                  <a:srgbClr val="4C4C4C"/>
                </a:solidFill>
                <a:cs typeface="Calibri"/>
              </a:rPr>
              <a:t> </a:t>
            </a:r>
            <a:r>
              <a:rPr lang="it-IT" sz="2000" dirty="0">
                <a:solidFill>
                  <a:srgbClr val="4C4C4C"/>
                </a:solidFill>
                <a:cs typeface="Calibri"/>
              </a:rPr>
              <a:t>and </a:t>
            </a:r>
            <a:r>
              <a:rPr lang="it-IT" sz="2000" spc="-20" dirty="0" err="1">
                <a:solidFill>
                  <a:srgbClr val="4C4C4C"/>
                </a:solidFill>
                <a:cs typeface="Calibri"/>
              </a:rPr>
              <a:t>Transport</a:t>
            </a:r>
            <a:r>
              <a:rPr lang="it-IT" sz="2000" spc="-20" dirty="0">
                <a:solidFill>
                  <a:srgbClr val="4C4C4C"/>
                </a:solidFill>
                <a:cs typeface="Calibri"/>
              </a:rPr>
              <a:t>)  </a:t>
            </a:r>
            <a:r>
              <a:rPr lang="it-IT" sz="2000" spc="-5" dirty="0">
                <a:solidFill>
                  <a:srgbClr val="4C4C4C"/>
                </a:solidFill>
                <a:cs typeface="Calibri"/>
              </a:rPr>
              <a:t>in  </a:t>
            </a:r>
            <a:r>
              <a:rPr lang="it-IT" sz="2000" spc="-10" dirty="0">
                <a:solidFill>
                  <a:srgbClr val="4C4C4C"/>
                </a:solidFill>
                <a:cs typeface="Calibri"/>
              </a:rPr>
              <a:t>qualità </a:t>
            </a:r>
            <a:r>
              <a:rPr lang="it-IT" sz="2000" spc="5" dirty="0">
                <a:solidFill>
                  <a:srgbClr val="4C4C4C"/>
                </a:solidFill>
                <a:cs typeface="Calibri"/>
              </a:rPr>
              <a:t>di </a:t>
            </a:r>
            <a:r>
              <a:rPr lang="it-IT" sz="2000" spc="-10" dirty="0">
                <a:solidFill>
                  <a:srgbClr val="4C4C4C"/>
                </a:solidFill>
                <a:cs typeface="Calibri"/>
              </a:rPr>
              <a:t>promotore </a:t>
            </a:r>
            <a:r>
              <a:rPr lang="it-IT" sz="2000" spc="-5" dirty="0">
                <a:solidFill>
                  <a:srgbClr val="4C4C4C"/>
                </a:solidFill>
                <a:cs typeface="Calibri"/>
              </a:rPr>
              <a:t>della </a:t>
            </a:r>
            <a:r>
              <a:rPr lang="it-IT" sz="2000" spc="-10" dirty="0">
                <a:solidFill>
                  <a:srgbClr val="4C4C4C"/>
                </a:solidFill>
                <a:cs typeface="Calibri"/>
              </a:rPr>
              <a:t>Port Reception Facilities </a:t>
            </a:r>
            <a:r>
              <a:rPr lang="it-IT" sz="2000" spc="-15" dirty="0">
                <a:solidFill>
                  <a:srgbClr val="4C4C4C"/>
                </a:solidFill>
                <a:cs typeface="Calibri"/>
              </a:rPr>
              <a:t>for </a:t>
            </a:r>
            <a:r>
              <a:rPr lang="it-IT" sz="2000" spc="-10" dirty="0" err="1">
                <a:solidFill>
                  <a:srgbClr val="4C4C4C"/>
                </a:solidFill>
                <a:cs typeface="Calibri"/>
              </a:rPr>
              <a:t>Ship-generated</a:t>
            </a:r>
            <a:r>
              <a:rPr lang="it-IT" sz="2000" spc="-10" dirty="0">
                <a:solidFill>
                  <a:srgbClr val="4C4C4C"/>
                </a:solidFill>
                <a:cs typeface="Calibri"/>
              </a:rPr>
              <a:t> </a:t>
            </a:r>
            <a:r>
              <a:rPr lang="it-IT" sz="2000" spc="-25" dirty="0">
                <a:solidFill>
                  <a:srgbClr val="4C4C4C"/>
                </a:solidFill>
                <a:cs typeface="Calibri"/>
              </a:rPr>
              <a:t>Waste  </a:t>
            </a:r>
            <a:r>
              <a:rPr lang="it-IT" sz="2000" dirty="0">
                <a:solidFill>
                  <a:srgbClr val="4C4C4C"/>
                </a:solidFill>
                <a:cs typeface="Calibri"/>
              </a:rPr>
              <a:t>and </a:t>
            </a:r>
            <a:r>
              <a:rPr lang="it-IT" sz="2000" spc="-10" dirty="0">
                <a:solidFill>
                  <a:srgbClr val="4C4C4C"/>
                </a:solidFill>
                <a:cs typeface="Calibri"/>
              </a:rPr>
              <a:t>Cargo </a:t>
            </a:r>
            <a:r>
              <a:rPr lang="it-IT" sz="2000" spc="-10" dirty="0" err="1">
                <a:solidFill>
                  <a:srgbClr val="4C4C4C"/>
                </a:solidFill>
                <a:cs typeface="Calibri"/>
              </a:rPr>
              <a:t>Residues</a:t>
            </a:r>
            <a:r>
              <a:rPr lang="it-IT" sz="2000" spc="-10" dirty="0">
                <a:solidFill>
                  <a:srgbClr val="4C4C4C"/>
                </a:solidFill>
                <a:cs typeface="Calibri"/>
              </a:rPr>
              <a:t> (PRF Directive, </a:t>
            </a:r>
            <a:r>
              <a:rPr lang="it-IT" sz="2000" spc="-5" dirty="0">
                <a:solidFill>
                  <a:srgbClr val="4C4C4C"/>
                </a:solidFill>
                <a:cs typeface="Calibri"/>
              </a:rPr>
              <a:t>la </a:t>
            </a:r>
            <a:r>
              <a:rPr lang="it-IT" sz="2000" spc="-10" dirty="0" err="1">
                <a:solidFill>
                  <a:srgbClr val="4C4C4C"/>
                </a:solidFill>
                <a:cs typeface="Calibri"/>
              </a:rPr>
              <a:t>pre</a:t>
            </a:r>
            <a:r>
              <a:rPr lang="it-IT" sz="2000" spc="-10" dirty="0">
                <a:solidFill>
                  <a:srgbClr val="4C4C4C"/>
                </a:solidFill>
                <a:cs typeface="Calibri"/>
              </a:rPr>
              <a:t>-vigente </a:t>
            </a:r>
            <a:r>
              <a:rPr lang="it-IT" sz="2000" spc="-15" dirty="0">
                <a:solidFill>
                  <a:srgbClr val="4C4C4C"/>
                </a:solidFill>
                <a:cs typeface="Calibri"/>
              </a:rPr>
              <a:t>Direttiva</a:t>
            </a:r>
            <a:r>
              <a:rPr lang="it-IT" sz="2000" spc="140" dirty="0">
                <a:solidFill>
                  <a:srgbClr val="4C4C4C"/>
                </a:solidFill>
                <a:cs typeface="Calibri"/>
              </a:rPr>
              <a:t> </a:t>
            </a:r>
            <a:r>
              <a:rPr lang="it-IT" sz="2000" spc="-5" dirty="0">
                <a:solidFill>
                  <a:srgbClr val="4C4C4C"/>
                </a:solidFill>
                <a:cs typeface="Calibri"/>
              </a:rPr>
              <a:t>2000/59/CE).</a:t>
            </a:r>
            <a:endParaRPr lang="it-IT" sz="2000" dirty="0">
              <a:solidFill>
                <a:prstClr val="black"/>
              </a:solidFill>
              <a:cs typeface="Calibri"/>
            </a:endParaRPr>
          </a:p>
          <a:p>
            <a:pPr>
              <a:spcBef>
                <a:spcPts val="35"/>
              </a:spcBef>
            </a:pPr>
            <a:endParaRPr sz="2000" dirty="0">
              <a:solidFill>
                <a:prstClr val="black"/>
              </a:solidFill>
              <a:latin typeface="Times New Roman"/>
              <a:cs typeface="Times New Roman"/>
            </a:endParaRPr>
          </a:p>
          <a:p>
            <a:pPr marL="12700" marR="5080" algn="just"/>
            <a:r>
              <a:rPr sz="2000" spc="-5" dirty="0">
                <a:solidFill>
                  <a:srgbClr val="4C4C4C"/>
                </a:solidFill>
                <a:cs typeface="Calibri"/>
              </a:rPr>
              <a:t>Quanto </a:t>
            </a:r>
            <a:r>
              <a:rPr sz="2000" spc="-10" dirty="0">
                <a:solidFill>
                  <a:srgbClr val="4C4C4C"/>
                </a:solidFill>
                <a:cs typeface="Calibri"/>
              </a:rPr>
              <a:t>invece </a:t>
            </a:r>
            <a:r>
              <a:rPr sz="2000" dirty="0">
                <a:solidFill>
                  <a:srgbClr val="4C4C4C"/>
                </a:solidFill>
                <a:cs typeface="Calibri"/>
              </a:rPr>
              <a:t>ai </a:t>
            </a:r>
            <a:r>
              <a:rPr sz="2000" spc="-5" dirty="0">
                <a:solidFill>
                  <a:srgbClr val="4C4C4C"/>
                </a:solidFill>
                <a:cs typeface="Calibri"/>
              </a:rPr>
              <a:t>benefici </a:t>
            </a:r>
            <a:r>
              <a:rPr sz="2000" spc="-10" dirty="0">
                <a:solidFill>
                  <a:srgbClr val="4C4C4C"/>
                </a:solidFill>
                <a:cs typeface="Calibri"/>
              </a:rPr>
              <a:t>previsti </a:t>
            </a:r>
            <a:r>
              <a:rPr sz="2000" dirty="0">
                <a:solidFill>
                  <a:srgbClr val="4C4C4C"/>
                </a:solidFill>
                <a:cs typeface="Calibri"/>
              </a:rPr>
              <a:t>a </a:t>
            </a:r>
            <a:r>
              <a:rPr sz="2000" spc="-20" dirty="0">
                <a:solidFill>
                  <a:srgbClr val="4C4C4C"/>
                </a:solidFill>
                <a:cs typeface="Calibri"/>
              </a:rPr>
              <a:t>favore</a:t>
            </a:r>
            <a:r>
              <a:rPr sz="2000" spc="365" dirty="0">
                <a:solidFill>
                  <a:srgbClr val="4C4C4C"/>
                </a:solidFill>
                <a:cs typeface="Calibri"/>
              </a:rPr>
              <a:t> </a:t>
            </a:r>
            <a:r>
              <a:rPr sz="2000" spc="-5" dirty="0">
                <a:solidFill>
                  <a:srgbClr val="4C4C4C"/>
                </a:solidFill>
                <a:cs typeface="Calibri"/>
              </a:rPr>
              <a:t>degli imprenditori agricoli </a:t>
            </a:r>
            <a:r>
              <a:rPr sz="2000" dirty="0">
                <a:solidFill>
                  <a:srgbClr val="4C4C4C"/>
                </a:solidFill>
                <a:cs typeface="Calibri"/>
              </a:rPr>
              <a:t>il  </a:t>
            </a:r>
            <a:r>
              <a:rPr sz="2000" spc="-10" dirty="0">
                <a:solidFill>
                  <a:srgbClr val="4C4C4C"/>
                </a:solidFill>
                <a:cs typeface="Calibri"/>
              </a:rPr>
              <a:t>riferimento </a:t>
            </a:r>
            <a:r>
              <a:rPr sz="2000" dirty="0">
                <a:solidFill>
                  <a:srgbClr val="4C4C4C"/>
                </a:solidFill>
                <a:cs typeface="Calibri"/>
              </a:rPr>
              <a:t>è </a:t>
            </a:r>
            <a:r>
              <a:rPr sz="2000" spc="-20" dirty="0">
                <a:solidFill>
                  <a:srgbClr val="4C4C4C"/>
                </a:solidFill>
                <a:cs typeface="Calibri"/>
              </a:rPr>
              <a:t>all’articolo </a:t>
            </a:r>
            <a:r>
              <a:rPr sz="2000" spc="-5" dirty="0">
                <a:solidFill>
                  <a:srgbClr val="4C4C4C"/>
                </a:solidFill>
                <a:cs typeface="Calibri"/>
              </a:rPr>
              <a:t>183 comma </a:t>
            </a:r>
            <a:r>
              <a:rPr sz="2000" dirty="0">
                <a:solidFill>
                  <a:srgbClr val="4C4C4C"/>
                </a:solidFill>
                <a:cs typeface="Calibri"/>
              </a:rPr>
              <a:t>1 </a:t>
            </a:r>
            <a:r>
              <a:rPr sz="2000" spc="-15" dirty="0">
                <a:solidFill>
                  <a:srgbClr val="4C4C4C"/>
                </a:solidFill>
                <a:cs typeface="Calibri"/>
              </a:rPr>
              <a:t>lett. </a:t>
            </a:r>
            <a:r>
              <a:rPr sz="2000" dirty="0">
                <a:solidFill>
                  <a:srgbClr val="4C4C4C"/>
                </a:solidFill>
                <a:cs typeface="Calibri"/>
              </a:rPr>
              <a:t>pp) </a:t>
            </a:r>
            <a:r>
              <a:rPr sz="2000" spc="5" dirty="0">
                <a:solidFill>
                  <a:srgbClr val="4C4C4C"/>
                </a:solidFill>
                <a:cs typeface="Calibri"/>
              </a:rPr>
              <a:t>del </a:t>
            </a:r>
            <a:r>
              <a:rPr sz="2000" spc="-20" dirty="0">
                <a:solidFill>
                  <a:srgbClr val="4C4C4C"/>
                </a:solidFill>
                <a:cs typeface="Calibri"/>
              </a:rPr>
              <a:t>D. </a:t>
            </a:r>
            <a:r>
              <a:rPr sz="2000" spc="-5" dirty="0">
                <a:solidFill>
                  <a:srgbClr val="4C4C4C"/>
                </a:solidFill>
                <a:cs typeface="Calibri"/>
              </a:rPr>
              <a:t>Lgs. 152/06 che </a:t>
            </a:r>
            <a:r>
              <a:rPr sz="2000" spc="-10" dirty="0">
                <a:solidFill>
                  <a:srgbClr val="4C4C4C"/>
                </a:solidFill>
                <a:cs typeface="Calibri"/>
              </a:rPr>
              <a:t>introduce  </a:t>
            </a:r>
            <a:r>
              <a:rPr sz="2000" spc="-5" dirty="0">
                <a:solidFill>
                  <a:srgbClr val="4C4C4C"/>
                </a:solidFill>
                <a:cs typeface="Calibri"/>
              </a:rPr>
              <a:t>il </a:t>
            </a:r>
            <a:r>
              <a:rPr sz="2000" spc="-10" dirty="0">
                <a:solidFill>
                  <a:srgbClr val="4C4C4C"/>
                </a:solidFill>
                <a:cs typeface="Calibri"/>
              </a:rPr>
              <a:t>«</a:t>
            </a:r>
            <a:r>
              <a:rPr sz="2000" u="heavy" spc="-10" dirty="0">
                <a:solidFill>
                  <a:srgbClr val="4C4C4C"/>
                </a:solidFill>
                <a:uFill>
                  <a:solidFill>
                    <a:srgbClr val="4D4D4D"/>
                  </a:solidFill>
                </a:uFill>
                <a:cs typeface="Calibri"/>
              </a:rPr>
              <a:t>circuito </a:t>
            </a:r>
            <a:r>
              <a:rPr sz="2000" u="heavy" spc="-15" dirty="0">
                <a:solidFill>
                  <a:srgbClr val="4C4C4C"/>
                </a:solidFill>
                <a:uFill>
                  <a:solidFill>
                    <a:srgbClr val="4D4D4D"/>
                  </a:solidFill>
                </a:uFill>
                <a:cs typeface="Calibri"/>
              </a:rPr>
              <a:t>organizzato </a:t>
            </a:r>
            <a:r>
              <a:rPr sz="2000" u="heavy" dirty="0">
                <a:solidFill>
                  <a:srgbClr val="4C4C4C"/>
                </a:solidFill>
                <a:uFill>
                  <a:solidFill>
                    <a:srgbClr val="4D4D4D"/>
                  </a:solidFill>
                </a:uFill>
                <a:cs typeface="Calibri"/>
              </a:rPr>
              <a:t>di </a:t>
            </a:r>
            <a:r>
              <a:rPr sz="2000" u="heavy" spc="-10" dirty="0">
                <a:solidFill>
                  <a:srgbClr val="4C4C4C"/>
                </a:solidFill>
                <a:uFill>
                  <a:solidFill>
                    <a:srgbClr val="4D4D4D"/>
                  </a:solidFill>
                </a:uFill>
                <a:cs typeface="Calibri"/>
              </a:rPr>
              <a:t>raccolta</a:t>
            </a:r>
            <a:r>
              <a:rPr sz="2000" spc="-10" dirty="0">
                <a:solidFill>
                  <a:srgbClr val="4C4C4C"/>
                </a:solidFill>
                <a:cs typeface="Calibri"/>
              </a:rPr>
              <a:t>» </a:t>
            </a:r>
            <a:r>
              <a:rPr sz="2000" spc="-5" dirty="0">
                <a:solidFill>
                  <a:srgbClr val="4C4C4C"/>
                </a:solidFill>
                <a:cs typeface="Calibri"/>
              </a:rPr>
              <a:t>definendolo </a:t>
            </a:r>
            <a:r>
              <a:rPr sz="2000" spc="-10" dirty="0">
                <a:solidFill>
                  <a:srgbClr val="4C4C4C"/>
                </a:solidFill>
                <a:cs typeface="Calibri"/>
              </a:rPr>
              <a:t>come </a:t>
            </a:r>
            <a:r>
              <a:rPr sz="2000" spc="-5" dirty="0">
                <a:solidFill>
                  <a:srgbClr val="4C4C4C"/>
                </a:solidFill>
                <a:cs typeface="Calibri"/>
              </a:rPr>
              <a:t>il </a:t>
            </a:r>
            <a:r>
              <a:rPr sz="2000" spc="-10" dirty="0">
                <a:solidFill>
                  <a:srgbClr val="4C4C4C"/>
                </a:solidFill>
                <a:cs typeface="Calibri"/>
              </a:rPr>
              <a:t>sistema </a:t>
            </a:r>
            <a:r>
              <a:rPr sz="2000" dirty="0">
                <a:solidFill>
                  <a:srgbClr val="4C4C4C"/>
                </a:solidFill>
                <a:cs typeface="Calibri"/>
              </a:rPr>
              <a:t>di </a:t>
            </a:r>
            <a:r>
              <a:rPr sz="2000" spc="-15" dirty="0">
                <a:solidFill>
                  <a:srgbClr val="4C4C4C"/>
                </a:solidFill>
                <a:cs typeface="Calibri"/>
              </a:rPr>
              <a:t>raccolta </a:t>
            </a:r>
            <a:r>
              <a:rPr sz="2000" dirty="0">
                <a:solidFill>
                  <a:srgbClr val="4C4C4C"/>
                </a:solidFill>
                <a:cs typeface="Calibri"/>
              </a:rPr>
              <a:t>di  </a:t>
            </a:r>
            <a:r>
              <a:rPr sz="2000" spc="-5" dirty="0">
                <a:solidFill>
                  <a:srgbClr val="4C4C4C"/>
                </a:solidFill>
                <a:cs typeface="Calibri"/>
              </a:rPr>
              <a:t>specifiche tipologie </a:t>
            </a:r>
            <a:r>
              <a:rPr sz="2000" dirty="0">
                <a:solidFill>
                  <a:srgbClr val="4C4C4C"/>
                </a:solidFill>
                <a:cs typeface="Calibri"/>
              </a:rPr>
              <a:t>di </a:t>
            </a:r>
            <a:r>
              <a:rPr sz="2000" spc="-5" dirty="0">
                <a:solidFill>
                  <a:srgbClr val="4C4C4C"/>
                </a:solidFill>
                <a:cs typeface="Calibri"/>
              </a:rPr>
              <a:t>rifiuti </a:t>
            </a:r>
            <a:r>
              <a:rPr sz="2000" spc="-15" dirty="0">
                <a:solidFill>
                  <a:srgbClr val="4C4C4C"/>
                </a:solidFill>
                <a:cs typeface="Calibri"/>
              </a:rPr>
              <a:t>organizzato </a:t>
            </a:r>
            <a:r>
              <a:rPr sz="2000" spc="-5" dirty="0">
                <a:solidFill>
                  <a:srgbClr val="4C4C4C"/>
                </a:solidFill>
                <a:cs typeface="Calibri"/>
              </a:rPr>
              <a:t>(…) sulla </a:t>
            </a:r>
            <a:r>
              <a:rPr sz="2000" dirty="0">
                <a:solidFill>
                  <a:srgbClr val="4C4C4C"/>
                </a:solidFill>
                <a:cs typeface="Calibri"/>
              </a:rPr>
              <a:t>base di un </a:t>
            </a:r>
            <a:r>
              <a:rPr sz="2000" u="heavy" spc="-10" dirty="0" err="1">
                <a:solidFill>
                  <a:srgbClr val="4C4C4C"/>
                </a:solidFill>
                <a:uFill>
                  <a:solidFill>
                    <a:srgbClr val="4D4D4D"/>
                  </a:solidFill>
                </a:uFill>
                <a:cs typeface="Calibri"/>
              </a:rPr>
              <a:t>accordo</a:t>
            </a:r>
            <a:r>
              <a:rPr sz="2000" u="heavy" spc="204" dirty="0">
                <a:solidFill>
                  <a:srgbClr val="4C4C4C"/>
                </a:solidFill>
                <a:uFill>
                  <a:solidFill>
                    <a:srgbClr val="4D4D4D"/>
                  </a:solidFill>
                </a:uFill>
                <a:cs typeface="Calibri"/>
              </a:rPr>
              <a:t> </a:t>
            </a:r>
            <a:r>
              <a:rPr sz="2000" u="heavy" spc="5" dirty="0">
                <a:solidFill>
                  <a:srgbClr val="4C4C4C"/>
                </a:solidFill>
                <a:uFill>
                  <a:solidFill>
                    <a:srgbClr val="4D4D4D"/>
                  </a:solidFill>
                </a:uFill>
                <a:cs typeface="Calibri"/>
              </a:rPr>
              <a:t>di</a:t>
            </a:r>
            <a:r>
              <a:rPr lang="it-IT" sz="2000" u="heavy" spc="5" dirty="0">
                <a:solidFill>
                  <a:srgbClr val="4C4C4C"/>
                </a:solidFill>
                <a:uFill>
                  <a:solidFill>
                    <a:srgbClr val="4D4D4D"/>
                  </a:solidFill>
                </a:uFill>
                <a:cs typeface="Calibri"/>
              </a:rPr>
              <a:t> programma</a:t>
            </a:r>
            <a:endParaRPr sz="2000" dirty="0">
              <a:solidFill>
                <a:prstClr val="black"/>
              </a:solidFill>
              <a:cs typeface="Calibri"/>
            </a:endParaRPr>
          </a:p>
        </p:txBody>
      </p:sp>
      <p:sp>
        <p:nvSpPr>
          <p:cNvPr id="7" name="object 7">
            <a:extLst>
              <a:ext uri="{FF2B5EF4-FFF2-40B4-BE49-F238E27FC236}">
                <a16:creationId xmlns:a16="http://schemas.microsoft.com/office/drawing/2014/main" xmlns="" id="{F742D421-1A15-4FD2-8ECC-E79D7B34469F}"/>
              </a:ext>
            </a:extLst>
          </p:cNvPr>
          <p:cNvSpPr/>
          <p:nvPr/>
        </p:nvSpPr>
        <p:spPr>
          <a:xfrm>
            <a:off x="998101" y="1991868"/>
            <a:ext cx="10422374" cy="3075432"/>
          </a:xfrm>
          <a:custGeom>
            <a:avLst/>
            <a:gdLst/>
            <a:ahLst/>
            <a:cxnLst/>
            <a:rect l="l" t="t" r="r" b="b"/>
            <a:pathLst>
              <a:path w="7569834" h="3695700">
                <a:moveTo>
                  <a:pt x="7569705" y="3692652"/>
                </a:moveTo>
                <a:lnTo>
                  <a:pt x="7569705" y="3048"/>
                </a:lnTo>
                <a:lnTo>
                  <a:pt x="7566657" y="0"/>
                </a:lnTo>
                <a:lnTo>
                  <a:pt x="3048" y="0"/>
                </a:lnTo>
                <a:lnTo>
                  <a:pt x="0" y="3048"/>
                </a:lnTo>
                <a:lnTo>
                  <a:pt x="0" y="3692652"/>
                </a:lnTo>
                <a:lnTo>
                  <a:pt x="3048" y="3695700"/>
                </a:lnTo>
                <a:lnTo>
                  <a:pt x="6096" y="3695700"/>
                </a:lnTo>
                <a:lnTo>
                  <a:pt x="6096" y="13716"/>
                </a:lnTo>
                <a:lnTo>
                  <a:pt x="12192" y="7620"/>
                </a:lnTo>
                <a:lnTo>
                  <a:pt x="12192" y="13716"/>
                </a:lnTo>
                <a:lnTo>
                  <a:pt x="7557513" y="13716"/>
                </a:lnTo>
                <a:lnTo>
                  <a:pt x="7557513" y="7620"/>
                </a:lnTo>
                <a:lnTo>
                  <a:pt x="7563609" y="13716"/>
                </a:lnTo>
                <a:lnTo>
                  <a:pt x="7563609" y="3695700"/>
                </a:lnTo>
                <a:lnTo>
                  <a:pt x="7566657" y="3695700"/>
                </a:lnTo>
                <a:lnTo>
                  <a:pt x="7569705" y="3692652"/>
                </a:lnTo>
                <a:close/>
              </a:path>
              <a:path w="7569834" h="3695700">
                <a:moveTo>
                  <a:pt x="12192" y="13716"/>
                </a:moveTo>
                <a:lnTo>
                  <a:pt x="12192" y="7620"/>
                </a:lnTo>
                <a:lnTo>
                  <a:pt x="6096" y="13716"/>
                </a:lnTo>
                <a:lnTo>
                  <a:pt x="12192" y="13716"/>
                </a:lnTo>
                <a:close/>
              </a:path>
              <a:path w="7569834" h="3695700">
                <a:moveTo>
                  <a:pt x="12192" y="3683508"/>
                </a:moveTo>
                <a:lnTo>
                  <a:pt x="12192" y="13716"/>
                </a:lnTo>
                <a:lnTo>
                  <a:pt x="6096" y="13716"/>
                </a:lnTo>
                <a:lnTo>
                  <a:pt x="6096" y="3683508"/>
                </a:lnTo>
                <a:lnTo>
                  <a:pt x="12192" y="3683508"/>
                </a:lnTo>
                <a:close/>
              </a:path>
              <a:path w="7569834" h="3695700">
                <a:moveTo>
                  <a:pt x="7563609" y="3683508"/>
                </a:moveTo>
                <a:lnTo>
                  <a:pt x="6096" y="3683508"/>
                </a:lnTo>
                <a:lnTo>
                  <a:pt x="12192" y="3689604"/>
                </a:lnTo>
                <a:lnTo>
                  <a:pt x="12192" y="3695700"/>
                </a:lnTo>
                <a:lnTo>
                  <a:pt x="7557513" y="3695700"/>
                </a:lnTo>
                <a:lnTo>
                  <a:pt x="7557513" y="3689604"/>
                </a:lnTo>
                <a:lnTo>
                  <a:pt x="7563609" y="3683508"/>
                </a:lnTo>
                <a:close/>
              </a:path>
              <a:path w="7569834" h="3695700">
                <a:moveTo>
                  <a:pt x="12192" y="3695700"/>
                </a:moveTo>
                <a:lnTo>
                  <a:pt x="12192" y="3689604"/>
                </a:lnTo>
                <a:lnTo>
                  <a:pt x="6096" y="3683508"/>
                </a:lnTo>
                <a:lnTo>
                  <a:pt x="6096" y="3695700"/>
                </a:lnTo>
                <a:lnTo>
                  <a:pt x="12192" y="3695700"/>
                </a:lnTo>
                <a:close/>
              </a:path>
              <a:path w="7569834" h="3695700">
                <a:moveTo>
                  <a:pt x="7563609" y="13716"/>
                </a:moveTo>
                <a:lnTo>
                  <a:pt x="7557513" y="7620"/>
                </a:lnTo>
                <a:lnTo>
                  <a:pt x="7557513" y="13716"/>
                </a:lnTo>
                <a:lnTo>
                  <a:pt x="7563609" y="13716"/>
                </a:lnTo>
                <a:close/>
              </a:path>
              <a:path w="7569834" h="3695700">
                <a:moveTo>
                  <a:pt x="7563609" y="3683508"/>
                </a:moveTo>
                <a:lnTo>
                  <a:pt x="7563609" y="13716"/>
                </a:lnTo>
                <a:lnTo>
                  <a:pt x="7557513" y="13716"/>
                </a:lnTo>
                <a:lnTo>
                  <a:pt x="7557513" y="3683508"/>
                </a:lnTo>
                <a:lnTo>
                  <a:pt x="7563609" y="3683508"/>
                </a:lnTo>
                <a:close/>
              </a:path>
              <a:path w="7569834" h="3695700">
                <a:moveTo>
                  <a:pt x="7563609" y="3695700"/>
                </a:moveTo>
                <a:lnTo>
                  <a:pt x="7563609" y="3683508"/>
                </a:lnTo>
                <a:lnTo>
                  <a:pt x="7557513" y="3689604"/>
                </a:lnTo>
                <a:lnTo>
                  <a:pt x="7557513" y="3695700"/>
                </a:lnTo>
                <a:lnTo>
                  <a:pt x="7563609" y="369570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8" name="Immagine 7">
            <a:extLst>
              <a:ext uri="{FF2B5EF4-FFF2-40B4-BE49-F238E27FC236}">
                <a16:creationId xmlns:a16="http://schemas.microsoft.com/office/drawing/2014/main" xmlns="" id="{153A7D52-07A3-42CA-81ED-46ECF7904661}"/>
              </a:ext>
            </a:extLst>
          </p:cNvPr>
          <p:cNvPicPr/>
          <p:nvPr/>
        </p:nvPicPr>
        <p:blipFill>
          <a:blip r:embed="rId2"/>
          <a:stretch>
            <a:fillRect/>
          </a:stretch>
        </p:blipFill>
        <p:spPr>
          <a:xfrm>
            <a:off x="1" y="6336789"/>
            <a:ext cx="986118" cy="521210"/>
          </a:xfrm>
          <a:prstGeom prst="rect">
            <a:avLst/>
          </a:prstGeom>
        </p:spPr>
      </p:pic>
      <p:sp>
        <p:nvSpPr>
          <p:cNvPr id="9" name="Titolo 1">
            <a:extLst>
              <a:ext uri="{FF2B5EF4-FFF2-40B4-BE49-F238E27FC236}">
                <a16:creationId xmlns:a16="http://schemas.microsoft.com/office/drawing/2014/main" xmlns="" id="{13C654F5-2D2E-4E8B-BAF1-0F153F7ED5A5}"/>
              </a:ext>
            </a:extLst>
          </p:cNvPr>
          <p:cNvSpPr txBox="1">
            <a:spLocks/>
          </p:cNvSpPr>
          <p:nvPr/>
        </p:nvSpPr>
        <p:spPr>
          <a:xfrm>
            <a:off x="802258" y="351026"/>
            <a:ext cx="10515600" cy="52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dirty="0">
                <a:latin typeface="+mn-lt"/>
              </a:rPr>
              <a:t>La particolarità delle attività  di mitilicoltura</a:t>
            </a:r>
          </a:p>
        </p:txBody>
      </p:sp>
    </p:spTree>
    <p:extLst>
      <p:ext uri="{BB962C8B-B14F-4D97-AF65-F5344CB8AC3E}">
        <p14:creationId xmlns:p14="http://schemas.microsoft.com/office/powerpoint/2010/main" val="4113617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a:extLst>
              <a:ext uri="{FF2B5EF4-FFF2-40B4-BE49-F238E27FC236}">
                <a16:creationId xmlns:a16="http://schemas.microsoft.com/office/drawing/2014/main" xmlns="" id="{5A180104-14D2-4A86-9BF3-D60050EC9017}"/>
              </a:ext>
            </a:extLst>
          </p:cNvPr>
          <p:cNvSpPr txBox="1"/>
          <p:nvPr/>
        </p:nvSpPr>
        <p:spPr>
          <a:xfrm>
            <a:off x="1019309" y="1727127"/>
            <a:ext cx="10153381" cy="2782813"/>
          </a:xfrm>
          <a:prstGeom prst="rect">
            <a:avLst/>
          </a:prstGeom>
        </p:spPr>
        <p:txBody>
          <a:bodyPr vert="horz" wrap="square" lIns="0" tIns="12700" rIns="0" bIns="0" rtlCol="0">
            <a:spAutoFit/>
          </a:bodyPr>
          <a:lstStyle/>
          <a:p>
            <a:pPr marL="12700" marR="5080" algn="just"/>
            <a:r>
              <a:rPr sz="2000" spc="-50" dirty="0" err="1">
                <a:solidFill>
                  <a:srgbClr val="4C4C4C"/>
                </a:solidFill>
                <a:cs typeface="Calibri"/>
              </a:rPr>
              <a:t>L’art</a:t>
            </a:r>
            <a:r>
              <a:rPr sz="2000" spc="-50" dirty="0">
                <a:solidFill>
                  <a:srgbClr val="4C4C4C"/>
                </a:solidFill>
                <a:cs typeface="Calibri"/>
              </a:rPr>
              <a:t>. </a:t>
            </a:r>
            <a:r>
              <a:rPr sz="2000" spc="-5" dirty="0">
                <a:solidFill>
                  <a:srgbClr val="4C4C4C"/>
                </a:solidFill>
                <a:cs typeface="Calibri"/>
              </a:rPr>
              <a:t>206 </a:t>
            </a:r>
            <a:r>
              <a:rPr sz="2000" dirty="0">
                <a:solidFill>
                  <a:srgbClr val="4C4C4C"/>
                </a:solidFill>
                <a:cs typeface="Calibri"/>
              </a:rPr>
              <a:t>del </a:t>
            </a:r>
            <a:r>
              <a:rPr sz="2000" spc="-20" dirty="0">
                <a:solidFill>
                  <a:srgbClr val="4C4C4C"/>
                </a:solidFill>
                <a:cs typeface="Calibri"/>
              </a:rPr>
              <a:t>D. </a:t>
            </a:r>
            <a:r>
              <a:rPr sz="2000" spc="-5" dirty="0">
                <a:solidFill>
                  <a:srgbClr val="4C4C4C"/>
                </a:solidFill>
                <a:cs typeface="Calibri"/>
              </a:rPr>
              <a:t>Lgs. 152/06 che </a:t>
            </a:r>
            <a:r>
              <a:rPr sz="2000" spc="-10" dirty="0">
                <a:solidFill>
                  <a:srgbClr val="4C4C4C"/>
                </a:solidFill>
                <a:cs typeface="Calibri"/>
              </a:rPr>
              <a:t>stabilisce </a:t>
            </a:r>
            <a:r>
              <a:rPr sz="2000" dirty="0">
                <a:solidFill>
                  <a:srgbClr val="4C4C4C"/>
                </a:solidFill>
                <a:cs typeface="Calibri"/>
              </a:rPr>
              <a:t>che: “Nel </a:t>
            </a:r>
            <a:r>
              <a:rPr sz="2000" spc="-10" dirty="0">
                <a:solidFill>
                  <a:srgbClr val="4C4C4C"/>
                </a:solidFill>
                <a:cs typeface="Calibri"/>
              </a:rPr>
              <a:t>rispetto </a:t>
            </a:r>
            <a:r>
              <a:rPr sz="2000" dirty="0">
                <a:solidFill>
                  <a:srgbClr val="4C4C4C"/>
                </a:solidFill>
                <a:cs typeface="Calibri"/>
              </a:rPr>
              <a:t>dei </a:t>
            </a:r>
            <a:r>
              <a:rPr sz="2000" spc="-5" dirty="0">
                <a:solidFill>
                  <a:srgbClr val="4C4C4C"/>
                </a:solidFill>
                <a:cs typeface="Calibri"/>
              </a:rPr>
              <a:t>principi </a:t>
            </a:r>
            <a:r>
              <a:rPr sz="2000" dirty="0">
                <a:solidFill>
                  <a:srgbClr val="4C4C4C"/>
                </a:solidFill>
                <a:cs typeface="Calibri"/>
              </a:rPr>
              <a:t>e degli  </a:t>
            </a:r>
            <a:r>
              <a:rPr sz="2000" spc="-10" dirty="0">
                <a:solidFill>
                  <a:srgbClr val="4C4C4C"/>
                </a:solidFill>
                <a:cs typeface="Calibri"/>
              </a:rPr>
              <a:t>obiettivi stabiliti </a:t>
            </a:r>
            <a:r>
              <a:rPr sz="2000" spc="-5" dirty="0">
                <a:solidFill>
                  <a:srgbClr val="4C4C4C"/>
                </a:solidFill>
                <a:cs typeface="Calibri"/>
              </a:rPr>
              <a:t>dalle disposizioni </a:t>
            </a:r>
            <a:r>
              <a:rPr sz="2000" spc="5" dirty="0">
                <a:solidFill>
                  <a:srgbClr val="4C4C4C"/>
                </a:solidFill>
                <a:cs typeface="Calibri"/>
              </a:rPr>
              <a:t>di </a:t>
            </a:r>
            <a:r>
              <a:rPr sz="2000" dirty="0">
                <a:solidFill>
                  <a:srgbClr val="4C4C4C"/>
                </a:solidFill>
                <a:cs typeface="Calibri"/>
              </a:rPr>
              <a:t>cui </a:t>
            </a:r>
            <a:r>
              <a:rPr sz="2000" spc="-5" dirty="0">
                <a:solidFill>
                  <a:srgbClr val="4C4C4C"/>
                </a:solidFill>
                <a:cs typeface="Calibri"/>
              </a:rPr>
              <a:t>alla </a:t>
            </a:r>
            <a:r>
              <a:rPr sz="2000" spc="-10" dirty="0">
                <a:solidFill>
                  <a:srgbClr val="4C4C4C"/>
                </a:solidFill>
                <a:cs typeface="Calibri"/>
              </a:rPr>
              <a:t>parte quarta </a:t>
            </a:r>
            <a:r>
              <a:rPr sz="2000" spc="5" dirty="0">
                <a:solidFill>
                  <a:srgbClr val="4C4C4C"/>
                </a:solidFill>
                <a:cs typeface="Calibri"/>
              </a:rPr>
              <a:t>del </a:t>
            </a:r>
            <a:r>
              <a:rPr sz="2000" spc="-10" dirty="0">
                <a:solidFill>
                  <a:srgbClr val="4C4C4C"/>
                </a:solidFill>
                <a:cs typeface="Calibri"/>
              </a:rPr>
              <a:t>presente decreto </a:t>
            </a:r>
            <a:r>
              <a:rPr sz="2000" spc="5" dirty="0">
                <a:solidFill>
                  <a:srgbClr val="4C4C4C"/>
                </a:solidFill>
                <a:cs typeface="Calibri"/>
              </a:rPr>
              <a:t>al  </a:t>
            </a:r>
            <a:r>
              <a:rPr sz="2000" i="1" u="heavy" spc="-5" dirty="0">
                <a:solidFill>
                  <a:srgbClr val="FF0000"/>
                </a:solidFill>
                <a:uFill>
                  <a:solidFill>
                    <a:srgbClr val="FF0000"/>
                  </a:solidFill>
                </a:uFill>
                <a:cs typeface="Calibri"/>
              </a:rPr>
              <a:t>fine di perseguire la razionalizzazione </a:t>
            </a:r>
            <a:r>
              <a:rPr sz="2000" i="1" u="heavy" dirty="0">
                <a:solidFill>
                  <a:srgbClr val="FF0000"/>
                </a:solidFill>
                <a:uFill>
                  <a:solidFill>
                    <a:srgbClr val="FF0000"/>
                  </a:solidFill>
                </a:uFill>
                <a:cs typeface="Calibri"/>
              </a:rPr>
              <a:t>e </a:t>
            </a:r>
            <a:r>
              <a:rPr sz="2000" i="1" u="heavy" spc="-5" dirty="0">
                <a:solidFill>
                  <a:srgbClr val="FF0000"/>
                </a:solidFill>
                <a:uFill>
                  <a:solidFill>
                    <a:srgbClr val="FF0000"/>
                  </a:solidFill>
                </a:uFill>
                <a:cs typeface="Calibri"/>
              </a:rPr>
              <a:t>la semplificazione delle procedure</a:t>
            </a:r>
            <a:r>
              <a:rPr sz="2000" spc="-5" dirty="0">
                <a:solidFill>
                  <a:srgbClr val="4C4C4C"/>
                </a:solidFill>
                <a:cs typeface="Calibri"/>
              </a:rPr>
              <a:t>, con  </a:t>
            </a:r>
            <a:r>
              <a:rPr sz="2000" spc="-10" dirty="0">
                <a:solidFill>
                  <a:srgbClr val="4C4C4C"/>
                </a:solidFill>
                <a:cs typeface="Calibri"/>
              </a:rPr>
              <a:t>particolare riferimento </a:t>
            </a:r>
            <a:r>
              <a:rPr sz="2000" spc="-5" dirty="0">
                <a:solidFill>
                  <a:srgbClr val="4C4C4C"/>
                </a:solidFill>
                <a:cs typeface="Calibri"/>
              </a:rPr>
              <a:t>alle piccole imprese, il </a:t>
            </a:r>
            <a:r>
              <a:rPr sz="2000" spc="-10" dirty="0">
                <a:solidFill>
                  <a:srgbClr val="4C4C4C"/>
                </a:solidFill>
                <a:cs typeface="Calibri"/>
              </a:rPr>
              <a:t>Ministro </a:t>
            </a:r>
            <a:r>
              <a:rPr sz="2000" spc="-5" dirty="0">
                <a:solidFill>
                  <a:srgbClr val="4C4C4C"/>
                </a:solidFill>
                <a:cs typeface="Calibri"/>
              </a:rPr>
              <a:t>dell'ambiente </a:t>
            </a:r>
            <a:r>
              <a:rPr sz="2000" dirty="0">
                <a:solidFill>
                  <a:srgbClr val="4C4C4C"/>
                </a:solidFill>
                <a:cs typeface="Calibri"/>
              </a:rPr>
              <a:t>e </a:t>
            </a:r>
            <a:r>
              <a:rPr sz="2000" spc="-5" dirty="0">
                <a:solidFill>
                  <a:srgbClr val="4C4C4C"/>
                </a:solidFill>
                <a:cs typeface="Calibri"/>
              </a:rPr>
              <a:t>della  </a:t>
            </a:r>
            <a:r>
              <a:rPr sz="2000" spc="-10" dirty="0">
                <a:solidFill>
                  <a:srgbClr val="4C4C4C"/>
                </a:solidFill>
                <a:cs typeface="Calibri"/>
              </a:rPr>
              <a:t>tutela </a:t>
            </a:r>
            <a:r>
              <a:rPr sz="2000" dirty="0">
                <a:solidFill>
                  <a:srgbClr val="4C4C4C"/>
                </a:solidFill>
                <a:cs typeface="Calibri"/>
              </a:rPr>
              <a:t>del </a:t>
            </a:r>
            <a:r>
              <a:rPr sz="2000" spc="-10" dirty="0">
                <a:solidFill>
                  <a:srgbClr val="4C4C4C"/>
                </a:solidFill>
                <a:cs typeface="Calibri"/>
              </a:rPr>
              <a:t>territorio </a:t>
            </a:r>
            <a:r>
              <a:rPr sz="2000" dirty="0">
                <a:solidFill>
                  <a:srgbClr val="4C4C4C"/>
                </a:solidFill>
                <a:cs typeface="Calibri"/>
              </a:rPr>
              <a:t>e </a:t>
            </a:r>
            <a:r>
              <a:rPr sz="2000" spc="5" dirty="0">
                <a:solidFill>
                  <a:srgbClr val="4C4C4C"/>
                </a:solidFill>
                <a:cs typeface="Calibri"/>
              </a:rPr>
              <a:t>del </a:t>
            </a:r>
            <a:r>
              <a:rPr sz="2000" spc="-10" dirty="0">
                <a:solidFill>
                  <a:srgbClr val="4C4C4C"/>
                </a:solidFill>
                <a:cs typeface="Calibri"/>
              </a:rPr>
              <a:t>mare </a:t>
            </a:r>
            <a:r>
              <a:rPr sz="2000" dirty="0">
                <a:solidFill>
                  <a:srgbClr val="4C4C4C"/>
                </a:solidFill>
                <a:cs typeface="Calibri"/>
              </a:rPr>
              <a:t>e </a:t>
            </a:r>
            <a:r>
              <a:rPr sz="2000" spc="-5" dirty="0">
                <a:solidFill>
                  <a:srgbClr val="4C4C4C"/>
                </a:solidFill>
                <a:cs typeface="Calibri"/>
              </a:rPr>
              <a:t>le </a:t>
            </a:r>
            <a:r>
              <a:rPr sz="2000" spc="-10" dirty="0">
                <a:solidFill>
                  <a:srgbClr val="4C4C4C"/>
                </a:solidFill>
                <a:cs typeface="Calibri"/>
              </a:rPr>
              <a:t>altre autorità competenti </a:t>
            </a:r>
            <a:r>
              <a:rPr sz="2000" dirty="0">
                <a:solidFill>
                  <a:srgbClr val="4C4C4C"/>
                </a:solidFill>
                <a:cs typeface="Calibri"/>
              </a:rPr>
              <a:t>possono </a:t>
            </a:r>
            <a:r>
              <a:rPr sz="2000" spc="-10" dirty="0">
                <a:solidFill>
                  <a:srgbClr val="4C4C4C"/>
                </a:solidFill>
                <a:cs typeface="Calibri"/>
              </a:rPr>
              <a:t>stipulare  </a:t>
            </a:r>
            <a:r>
              <a:rPr sz="2000" spc="-5" dirty="0">
                <a:solidFill>
                  <a:srgbClr val="4C4C4C"/>
                </a:solidFill>
                <a:cs typeface="Calibri"/>
              </a:rPr>
              <a:t>appositi </a:t>
            </a:r>
            <a:r>
              <a:rPr sz="2000" spc="-10" dirty="0">
                <a:solidFill>
                  <a:srgbClr val="4C4C4C"/>
                </a:solidFill>
                <a:cs typeface="Calibri"/>
              </a:rPr>
              <a:t>accordi </a:t>
            </a:r>
            <a:r>
              <a:rPr sz="2000" dirty="0">
                <a:solidFill>
                  <a:srgbClr val="4C4C4C"/>
                </a:solidFill>
                <a:cs typeface="Calibri"/>
              </a:rPr>
              <a:t>e </a:t>
            </a:r>
            <a:r>
              <a:rPr sz="2000" spc="-15" dirty="0">
                <a:solidFill>
                  <a:srgbClr val="4C4C4C"/>
                </a:solidFill>
                <a:cs typeface="Calibri"/>
              </a:rPr>
              <a:t>contratti </a:t>
            </a:r>
            <a:r>
              <a:rPr sz="2000" dirty="0">
                <a:solidFill>
                  <a:srgbClr val="4C4C4C"/>
                </a:solidFill>
                <a:cs typeface="Calibri"/>
              </a:rPr>
              <a:t>di </a:t>
            </a:r>
            <a:r>
              <a:rPr sz="2000" spc="-10" dirty="0">
                <a:solidFill>
                  <a:srgbClr val="4C4C4C"/>
                </a:solidFill>
                <a:cs typeface="Calibri"/>
              </a:rPr>
              <a:t>programma con </a:t>
            </a:r>
            <a:r>
              <a:rPr sz="2000" spc="-5" dirty="0">
                <a:solidFill>
                  <a:srgbClr val="4C4C4C"/>
                </a:solidFill>
                <a:cs typeface="Calibri"/>
              </a:rPr>
              <a:t>enti </a:t>
            </a:r>
            <a:r>
              <a:rPr sz="2000" dirty="0">
                <a:solidFill>
                  <a:srgbClr val="4C4C4C"/>
                </a:solidFill>
                <a:cs typeface="Calibri"/>
              </a:rPr>
              <a:t>pubblici, </a:t>
            </a:r>
            <a:r>
              <a:rPr sz="2000" spc="-10" dirty="0">
                <a:solidFill>
                  <a:srgbClr val="4C4C4C"/>
                </a:solidFill>
                <a:cs typeface="Calibri"/>
              </a:rPr>
              <a:t>con </a:t>
            </a:r>
            <a:r>
              <a:rPr sz="2000" spc="-5" dirty="0">
                <a:solidFill>
                  <a:srgbClr val="4C4C4C"/>
                </a:solidFill>
                <a:cs typeface="Calibri"/>
              </a:rPr>
              <a:t>imprese </a:t>
            </a:r>
            <a:r>
              <a:rPr sz="2000" spc="5" dirty="0">
                <a:solidFill>
                  <a:srgbClr val="4C4C4C"/>
                </a:solidFill>
                <a:cs typeface="Calibri"/>
              </a:rPr>
              <a:t>di  </a:t>
            </a:r>
            <a:r>
              <a:rPr sz="2000" spc="-15" dirty="0">
                <a:solidFill>
                  <a:srgbClr val="4C4C4C"/>
                </a:solidFill>
                <a:cs typeface="Calibri"/>
              </a:rPr>
              <a:t>settore, </a:t>
            </a:r>
            <a:r>
              <a:rPr sz="2000" spc="-10" dirty="0">
                <a:solidFill>
                  <a:srgbClr val="4C4C4C"/>
                </a:solidFill>
                <a:cs typeface="Calibri"/>
              </a:rPr>
              <a:t>soggetti </a:t>
            </a:r>
            <a:r>
              <a:rPr sz="2000" spc="-5" dirty="0">
                <a:solidFill>
                  <a:srgbClr val="4C4C4C"/>
                </a:solidFill>
                <a:cs typeface="Calibri"/>
              </a:rPr>
              <a:t>pubblici </a:t>
            </a:r>
            <a:r>
              <a:rPr sz="2000" dirty="0">
                <a:solidFill>
                  <a:srgbClr val="4C4C4C"/>
                </a:solidFill>
                <a:cs typeface="Calibri"/>
              </a:rPr>
              <a:t>o </a:t>
            </a:r>
            <a:r>
              <a:rPr sz="2000" spc="-10" dirty="0">
                <a:solidFill>
                  <a:srgbClr val="4C4C4C"/>
                </a:solidFill>
                <a:cs typeface="Calibri"/>
              </a:rPr>
              <a:t>privati </a:t>
            </a:r>
            <a:r>
              <a:rPr sz="2000" dirty="0">
                <a:solidFill>
                  <a:srgbClr val="4C4C4C"/>
                </a:solidFill>
                <a:cs typeface="Calibri"/>
              </a:rPr>
              <a:t>ed </a:t>
            </a:r>
            <a:r>
              <a:rPr sz="2000" spc="-5" dirty="0">
                <a:solidFill>
                  <a:srgbClr val="4C4C4C"/>
                </a:solidFill>
                <a:cs typeface="Calibri"/>
              </a:rPr>
              <a:t>associazioni </a:t>
            </a:r>
            <a:r>
              <a:rPr sz="2000" dirty="0">
                <a:solidFill>
                  <a:srgbClr val="4C4C4C"/>
                </a:solidFill>
                <a:cs typeface="Calibri"/>
              </a:rPr>
              <a:t>di</a:t>
            </a:r>
            <a:r>
              <a:rPr sz="2000" spc="85" dirty="0">
                <a:solidFill>
                  <a:srgbClr val="4C4C4C"/>
                </a:solidFill>
                <a:cs typeface="Calibri"/>
              </a:rPr>
              <a:t> </a:t>
            </a:r>
            <a:r>
              <a:rPr sz="2000" spc="-10" dirty="0">
                <a:solidFill>
                  <a:srgbClr val="4C4C4C"/>
                </a:solidFill>
                <a:cs typeface="Calibri"/>
              </a:rPr>
              <a:t>categoria.</a:t>
            </a:r>
            <a:endParaRPr sz="2000" dirty="0">
              <a:solidFill>
                <a:prstClr val="black"/>
              </a:solidFill>
              <a:cs typeface="Calibri"/>
            </a:endParaRPr>
          </a:p>
          <a:p>
            <a:pPr>
              <a:spcBef>
                <a:spcPts val="30"/>
              </a:spcBef>
            </a:pPr>
            <a:endParaRPr sz="2000" dirty="0">
              <a:solidFill>
                <a:prstClr val="black"/>
              </a:solidFill>
              <a:latin typeface="Times New Roman"/>
              <a:cs typeface="Times New Roman"/>
            </a:endParaRPr>
          </a:p>
          <a:p>
            <a:pPr marL="12700" marR="5080" algn="just">
              <a:spcBef>
                <a:spcPts val="5"/>
              </a:spcBef>
            </a:pPr>
            <a:r>
              <a:rPr sz="2000" spc="-20" dirty="0">
                <a:solidFill>
                  <a:srgbClr val="FF0000"/>
                </a:solidFill>
                <a:cs typeface="Calibri"/>
              </a:rPr>
              <a:t>ATTENZIONE </a:t>
            </a:r>
            <a:r>
              <a:rPr sz="2000" spc="-10" dirty="0">
                <a:solidFill>
                  <a:srgbClr val="FF0000"/>
                </a:solidFill>
                <a:cs typeface="Calibri"/>
              </a:rPr>
              <a:t>PERO’</a:t>
            </a:r>
            <a:r>
              <a:rPr sz="2000" spc="-10" dirty="0">
                <a:solidFill>
                  <a:srgbClr val="4C4C4C"/>
                </a:solidFill>
                <a:cs typeface="Calibri"/>
              </a:rPr>
              <a:t>: </a:t>
            </a:r>
            <a:r>
              <a:rPr sz="2000" spc="-15" dirty="0">
                <a:solidFill>
                  <a:srgbClr val="4C4C4C"/>
                </a:solidFill>
                <a:cs typeface="Calibri"/>
              </a:rPr>
              <a:t>“Gli </a:t>
            </a:r>
            <a:r>
              <a:rPr sz="2000" spc="-10" dirty="0">
                <a:solidFill>
                  <a:srgbClr val="4C4C4C"/>
                </a:solidFill>
                <a:cs typeface="Calibri"/>
              </a:rPr>
              <a:t>accordi </a:t>
            </a:r>
            <a:r>
              <a:rPr sz="2000" dirty="0">
                <a:solidFill>
                  <a:srgbClr val="4C4C4C"/>
                </a:solidFill>
                <a:cs typeface="Calibri"/>
              </a:rPr>
              <a:t>e i </a:t>
            </a:r>
            <a:r>
              <a:rPr sz="2000" spc="-15" dirty="0">
                <a:solidFill>
                  <a:srgbClr val="4C4C4C"/>
                </a:solidFill>
                <a:cs typeface="Calibri"/>
              </a:rPr>
              <a:t>contratti </a:t>
            </a:r>
            <a:r>
              <a:rPr sz="2000" dirty="0">
                <a:solidFill>
                  <a:srgbClr val="4C4C4C"/>
                </a:solidFill>
                <a:cs typeface="Calibri"/>
              </a:rPr>
              <a:t>di </a:t>
            </a:r>
            <a:r>
              <a:rPr sz="2000" spc="-10" dirty="0">
                <a:solidFill>
                  <a:srgbClr val="4C4C4C"/>
                </a:solidFill>
                <a:cs typeface="Calibri"/>
              </a:rPr>
              <a:t>programma </a:t>
            </a:r>
            <a:r>
              <a:rPr sz="2000" dirty="0">
                <a:solidFill>
                  <a:srgbClr val="4C4C4C"/>
                </a:solidFill>
                <a:cs typeface="Calibri"/>
              </a:rPr>
              <a:t>di </a:t>
            </a:r>
            <a:r>
              <a:rPr sz="2000" spc="-5" dirty="0">
                <a:solidFill>
                  <a:srgbClr val="4C4C4C"/>
                </a:solidFill>
                <a:cs typeface="Calibri"/>
              </a:rPr>
              <a:t>cui </a:t>
            </a:r>
            <a:r>
              <a:rPr sz="2000" dirty="0">
                <a:solidFill>
                  <a:srgbClr val="4C4C4C"/>
                </a:solidFill>
                <a:cs typeface="Calibri"/>
              </a:rPr>
              <a:t>al </a:t>
            </a:r>
            <a:r>
              <a:rPr sz="2000" spc="-10" dirty="0">
                <a:solidFill>
                  <a:srgbClr val="4C4C4C"/>
                </a:solidFill>
                <a:cs typeface="Calibri"/>
              </a:rPr>
              <a:t>presente  articolo </a:t>
            </a:r>
            <a:r>
              <a:rPr sz="2000" spc="-5" dirty="0">
                <a:solidFill>
                  <a:srgbClr val="4C4C4C"/>
                </a:solidFill>
                <a:cs typeface="Calibri"/>
              </a:rPr>
              <a:t>non </a:t>
            </a:r>
            <a:r>
              <a:rPr sz="2000" dirty="0">
                <a:solidFill>
                  <a:srgbClr val="4C4C4C"/>
                </a:solidFill>
                <a:cs typeface="Calibri"/>
              </a:rPr>
              <a:t>possono </a:t>
            </a:r>
            <a:r>
              <a:rPr sz="2000" spc="-15" dirty="0">
                <a:solidFill>
                  <a:srgbClr val="4C4C4C"/>
                </a:solidFill>
                <a:cs typeface="Calibri"/>
              </a:rPr>
              <a:t>stabilire </a:t>
            </a:r>
            <a:r>
              <a:rPr sz="2000" spc="-5" dirty="0">
                <a:solidFill>
                  <a:srgbClr val="4C4C4C"/>
                </a:solidFill>
                <a:cs typeface="Calibri"/>
              </a:rPr>
              <a:t>deroghe alla </a:t>
            </a:r>
            <a:r>
              <a:rPr sz="2000" spc="-10" dirty="0">
                <a:solidFill>
                  <a:srgbClr val="4C4C4C"/>
                </a:solidFill>
                <a:cs typeface="Calibri"/>
              </a:rPr>
              <a:t>normativa comunitaria </a:t>
            </a:r>
            <a:r>
              <a:rPr sz="2000" dirty="0">
                <a:solidFill>
                  <a:srgbClr val="4C4C4C"/>
                </a:solidFill>
                <a:cs typeface="Calibri"/>
              </a:rPr>
              <a:t>e </a:t>
            </a:r>
            <a:r>
              <a:rPr sz="2000" spc="-5" dirty="0">
                <a:solidFill>
                  <a:srgbClr val="4C4C4C"/>
                </a:solidFill>
                <a:cs typeface="Calibri"/>
              </a:rPr>
              <a:t>possono  </a:t>
            </a:r>
            <a:r>
              <a:rPr sz="2000" spc="-10" dirty="0">
                <a:solidFill>
                  <a:srgbClr val="4C4C4C"/>
                </a:solidFill>
                <a:cs typeface="Calibri"/>
              </a:rPr>
              <a:t>prevedere </a:t>
            </a:r>
            <a:r>
              <a:rPr sz="2000" spc="-5" dirty="0">
                <a:solidFill>
                  <a:srgbClr val="4C4C4C"/>
                </a:solidFill>
                <a:cs typeface="Calibri"/>
              </a:rPr>
              <a:t>semplificazioni</a:t>
            </a:r>
            <a:r>
              <a:rPr sz="2000" spc="40" dirty="0">
                <a:solidFill>
                  <a:srgbClr val="4C4C4C"/>
                </a:solidFill>
                <a:cs typeface="Calibri"/>
              </a:rPr>
              <a:t> </a:t>
            </a:r>
            <a:r>
              <a:rPr sz="2000" spc="-20" dirty="0">
                <a:solidFill>
                  <a:srgbClr val="4C4C4C"/>
                </a:solidFill>
                <a:cs typeface="Calibri"/>
              </a:rPr>
              <a:t>amministrative.”</a:t>
            </a:r>
            <a:endParaRPr sz="2000" dirty="0">
              <a:solidFill>
                <a:prstClr val="black"/>
              </a:solidFill>
              <a:cs typeface="Calibri"/>
            </a:endParaRPr>
          </a:p>
        </p:txBody>
      </p:sp>
      <p:sp>
        <p:nvSpPr>
          <p:cNvPr id="7" name="object 7">
            <a:extLst>
              <a:ext uri="{FF2B5EF4-FFF2-40B4-BE49-F238E27FC236}">
                <a16:creationId xmlns:a16="http://schemas.microsoft.com/office/drawing/2014/main" xmlns="" id="{DF0B55E7-8203-4D8D-ACAD-407C18D05DF2}"/>
              </a:ext>
            </a:extLst>
          </p:cNvPr>
          <p:cNvSpPr/>
          <p:nvPr/>
        </p:nvSpPr>
        <p:spPr>
          <a:xfrm>
            <a:off x="950530" y="1555377"/>
            <a:ext cx="10290940" cy="3297936"/>
          </a:xfrm>
          <a:custGeom>
            <a:avLst/>
            <a:gdLst/>
            <a:ahLst/>
            <a:cxnLst/>
            <a:rect l="l" t="t" r="r" b="b"/>
            <a:pathLst>
              <a:path w="7569834" h="3787140">
                <a:moveTo>
                  <a:pt x="7569705" y="3784092"/>
                </a:moveTo>
                <a:lnTo>
                  <a:pt x="7569705" y="3048"/>
                </a:lnTo>
                <a:lnTo>
                  <a:pt x="7566657" y="0"/>
                </a:lnTo>
                <a:lnTo>
                  <a:pt x="3048" y="0"/>
                </a:lnTo>
                <a:lnTo>
                  <a:pt x="0" y="3048"/>
                </a:lnTo>
                <a:lnTo>
                  <a:pt x="0" y="3784092"/>
                </a:lnTo>
                <a:lnTo>
                  <a:pt x="3048" y="3787140"/>
                </a:lnTo>
                <a:lnTo>
                  <a:pt x="6096" y="3787140"/>
                </a:lnTo>
                <a:lnTo>
                  <a:pt x="6096" y="12192"/>
                </a:lnTo>
                <a:lnTo>
                  <a:pt x="12192" y="6096"/>
                </a:lnTo>
                <a:lnTo>
                  <a:pt x="12192" y="12192"/>
                </a:lnTo>
                <a:lnTo>
                  <a:pt x="7557513" y="12192"/>
                </a:lnTo>
                <a:lnTo>
                  <a:pt x="7557513" y="6096"/>
                </a:lnTo>
                <a:lnTo>
                  <a:pt x="7563609" y="12192"/>
                </a:lnTo>
                <a:lnTo>
                  <a:pt x="7563609" y="3787140"/>
                </a:lnTo>
                <a:lnTo>
                  <a:pt x="7566657" y="3787140"/>
                </a:lnTo>
                <a:lnTo>
                  <a:pt x="7569705" y="3784092"/>
                </a:lnTo>
                <a:close/>
              </a:path>
              <a:path w="7569834" h="3787140">
                <a:moveTo>
                  <a:pt x="12192" y="12192"/>
                </a:moveTo>
                <a:lnTo>
                  <a:pt x="12192" y="6096"/>
                </a:lnTo>
                <a:lnTo>
                  <a:pt x="6096" y="12192"/>
                </a:lnTo>
                <a:lnTo>
                  <a:pt x="12192" y="12192"/>
                </a:lnTo>
                <a:close/>
              </a:path>
              <a:path w="7569834" h="3787140">
                <a:moveTo>
                  <a:pt x="12192" y="3773424"/>
                </a:moveTo>
                <a:lnTo>
                  <a:pt x="12192" y="12192"/>
                </a:lnTo>
                <a:lnTo>
                  <a:pt x="6096" y="12192"/>
                </a:lnTo>
                <a:lnTo>
                  <a:pt x="6096" y="3773424"/>
                </a:lnTo>
                <a:lnTo>
                  <a:pt x="12192" y="3773424"/>
                </a:lnTo>
                <a:close/>
              </a:path>
              <a:path w="7569834" h="3787140">
                <a:moveTo>
                  <a:pt x="7563609" y="3773424"/>
                </a:moveTo>
                <a:lnTo>
                  <a:pt x="6096" y="3773424"/>
                </a:lnTo>
                <a:lnTo>
                  <a:pt x="12192" y="3779520"/>
                </a:lnTo>
                <a:lnTo>
                  <a:pt x="12192" y="3787140"/>
                </a:lnTo>
                <a:lnTo>
                  <a:pt x="7557513" y="3787140"/>
                </a:lnTo>
                <a:lnTo>
                  <a:pt x="7557513" y="3779520"/>
                </a:lnTo>
                <a:lnTo>
                  <a:pt x="7563609" y="3773424"/>
                </a:lnTo>
                <a:close/>
              </a:path>
              <a:path w="7569834" h="3787140">
                <a:moveTo>
                  <a:pt x="12192" y="3787140"/>
                </a:moveTo>
                <a:lnTo>
                  <a:pt x="12192" y="3779520"/>
                </a:lnTo>
                <a:lnTo>
                  <a:pt x="6096" y="3773424"/>
                </a:lnTo>
                <a:lnTo>
                  <a:pt x="6096" y="3787140"/>
                </a:lnTo>
                <a:lnTo>
                  <a:pt x="12192" y="3787140"/>
                </a:lnTo>
                <a:close/>
              </a:path>
              <a:path w="7569834" h="3787140">
                <a:moveTo>
                  <a:pt x="7563609" y="12192"/>
                </a:moveTo>
                <a:lnTo>
                  <a:pt x="7557513" y="6096"/>
                </a:lnTo>
                <a:lnTo>
                  <a:pt x="7557513" y="12192"/>
                </a:lnTo>
                <a:lnTo>
                  <a:pt x="7563609" y="12192"/>
                </a:lnTo>
                <a:close/>
              </a:path>
              <a:path w="7569834" h="3787140">
                <a:moveTo>
                  <a:pt x="7563609" y="3773424"/>
                </a:moveTo>
                <a:lnTo>
                  <a:pt x="7563609" y="12192"/>
                </a:lnTo>
                <a:lnTo>
                  <a:pt x="7557513" y="12192"/>
                </a:lnTo>
                <a:lnTo>
                  <a:pt x="7557513" y="3773424"/>
                </a:lnTo>
                <a:lnTo>
                  <a:pt x="7563609" y="3773424"/>
                </a:lnTo>
                <a:close/>
              </a:path>
              <a:path w="7569834" h="3787140">
                <a:moveTo>
                  <a:pt x="7563609" y="3787140"/>
                </a:moveTo>
                <a:lnTo>
                  <a:pt x="7563609" y="3773424"/>
                </a:lnTo>
                <a:lnTo>
                  <a:pt x="7557513" y="3779520"/>
                </a:lnTo>
                <a:lnTo>
                  <a:pt x="7557513" y="3787140"/>
                </a:lnTo>
                <a:lnTo>
                  <a:pt x="7563609" y="378714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8" name="Immagine 7">
            <a:extLst>
              <a:ext uri="{FF2B5EF4-FFF2-40B4-BE49-F238E27FC236}">
                <a16:creationId xmlns:a16="http://schemas.microsoft.com/office/drawing/2014/main" xmlns="" id="{DD708C1D-1237-4903-8D28-06BC119E049F}"/>
              </a:ext>
            </a:extLst>
          </p:cNvPr>
          <p:cNvPicPr/>
          <p:nvPr/>
        </p:nvPicPr>
        <p:blipFill>
          <a:blip r:embed="rId2"/>
          <a:stretch>
            <a:fillRect/>
          </a:stretch>
        </p:blipFill>
        <p:spPr>
          <a:xfrm>
            <a:off x="1" y="6336789"/>
            <a:ext cx="986118" cy="521210"/>
          </a:xfrm>
          <a:prstGeom prst="rect">
            <a:avLst/>
          </a:prstGeom>
        </p:spPr>
      </p:pic>
      <p:sp>
        <p:nvSpPr>
          <p:cNvPr id="9" name="Titolo 1">
            <a:extLst>
              <a:ext uri="{FF2B5EF4-FFF2-40B4-BE49-F238E27FC236}">
                <a16:creationId xmlns:a16="http://schemas.microsoft.com/office/drawing/2014/main" xmlns="" id="{F55677DB-C7EB-48BB-AED7-80EF7D17D42D}"/>
              </a:ext>
            </a:extLst>
          </p:cNvPr>
          <p:cNvSpPr txBox="1">
            <a:spLocks/>
          </p:cNvSpPr>
          <p:nvPr/>
        </p:nvSpPr>
        <p:spPr>
          <a:xfrm>
            <a:off x="802258" y="351026"/>
            <a:ext cx="10515600" cy="52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dirty="0">
                <a:latin typeface="+mn-lt"/>
              </a:rPr>
              <a:t>L’Accordo di Programma</a:t>
            </a:r>
          </a:p>
        </p:txBody>
      </p:sp>
    </p:spTree>
    <p:extLst>
      <p:ext uri="{BB962C8B-B14F-4D97-AF65-F5344CB8AC3E}">
        <p14:creationId xmlns:p14="http://schemas.microsoft.com/office/powerpoint/2010/main" val="135888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8">
            <a:extLst>
              <a:ext uri="{FF2B5EF4-FFF2-40B4-BE49-F238E27FC236}">
                <a16:creationId xmlns:a16="http://schemas.microsoft.com/office/drawing/2014/main" xmlns="" id="{3FE583B1-EACF-4639-8533-D09D972DC3CE}"/>
              </a:ext>
            </a:extLst>
          </p:cNvPr>
          <p:cNvSpPr txBox="1"/>
          <p:nvPr/>
        </p:nvSpPr>
        <p:spPr>
          <a:xfrm>
            <a:off x="1499506" y="1758841"/>
            <a:ext cx="9508699" cy="1859483"/>
          </a:xfrm>
          <a:prstGeom prst="rect">
            <a:avLst/>
          </a:prstGeom>
        </p:spPr>
        <p:txBody>
          <a:bodyPr vert="horz" wrap="square" lIns="0" tIns="12700" rIns="0" bIns="0" rtlCol="0">
            <a:spAutoFit/>
          </a:bodyPr>
          <a:lstStyle/>
          <a:p>
            <a:pPr marL="12700" algn="just"/>
            <a:r>
              <a:rPr sz="2000" spc="-50" dirty="0" err="1">
                <a:solidFill>
                  <a:srgbClr val="FF0000"/>
                </a:solidFill>
                <a:cs typeface="Calibri"/>
              </a:rPr>
              <a:t>L’Accordo</a:t>
            </a:r>
            <a:r>
              <a:rPr sz="2000" spc="-50" dirty="0">
                <a:solidFill>
                  <a:srgbClr val="FF0000"/>
                </a:solidFill>
                <a:cs typeface="Calibri"/>
              </a:rPr>
              <a:t> </a:t>
            </a:r>
            <a:r>
              <a:rPr sz="2000" dirty="0">
                <a:solidFill>
                  <a:srgbClr val="FF0000"/>
                </a:solidFill>
                <a:cs typeface="Calibri"/>
              </a:rPr>
              <a:t>di </a:t>
            </a:r>
            <a:r>
              <a:rPr sz="2000" spc="-10" dirty="0">
                <a:solidFill>
                  <a:srgbClr val="FF0000"/>
                </a:solidFill>
                <a:cs typeface="Calibri"/>
              </a:rPr>
              <a:t>Programma </a:t>
            </a:r>
            <a:r>
              <a:rPr sz="2000" spc="-5" dirty="0">
                <a:solidFill>
                  <a:srgbClr val="FF0000"/>
                </a:solidFill>
                <a:cs typeface="Calibri"/>
              </a:rPr>
              <a:t>diviene </a:t>
            </a:r>
            <a:r>
              <a:rPr sz="2000" dirty="0">
                <a:solidFill>
                  <a:srgbClr val="FF0000"/>
                </a:solidFill>
                <a:cs typeface="Calibri"/>
              </a:rPr>
              <a:t>dunque uno </a:t>
            </a:r>
            <a:r>
              <a:rPr sz="2000" spc="-10" dirty="0">
                <a:solidFill>
                  <a:srgbClr val="FF0000"/>
                </a:solidFill>
                <a:cs typeface="Calibri"/>
              </a:rPr>
              <a:t>strumento </a:t>
            </a:r>
            <a:r>
              <a:rPr sz="2000" dirty="0">
                <a:solidFill>
                  <a:srgbClr val="FF0000"/>
                </a:solidFill>
                <a:cs typeface="Calibri"/>
              </a:rPr>
              <a:t>di </a:t>
            </a:r>
            <a:r>
              <a:rPr sz="2000" spc="-5" dirty="0">
                <a:solidFill>
                  <a:srgbClr val="FF0000"/>
                </a:solidFill>
                <a:cs typeface="Calibri"/>
              </a:rPr>
              <a:t>semplificazione</a:t>
            </a:r>
            <a:r>
              <a:rPr sz="2000" spc="130" dirty="0">
                <a:solidFill>
                  <a:srgbClr val="FF0000"/>
                </a:solidFill>
                <a:cs typeface="Calibri"/>
              </a:rPr>
              <a:t> </a:t>
            </a:r>
            <a:r>
              <a:rPr sz="2000" spc="-5" dirty="0">
                <a:solidFill>
                  <a:srgbClr val="FF0000"/>
                </a:solidFill>
                <a:cs typeface="Calibri"/>
              </a:rPr>
              <a:t>che:</a:t>
            </a:r>
            <a:endParaRPr sz="2000" dirty="0">
              <a:solidFill>
                <a:prstClr val="black"/>
              </a:solidFill>
              <a:cs typeface="Calibri"/>
            </a:endParaRPr>
          </a:p>
          <a:p>
            <a:pPr marL="299085" marR="5080" indent="-287020" algn="just">
              <a:buFont typeface="Arial"/>
              <a:buChar char="•"/>
              <a:tabLst>
                <a:tab pos="299720" algn="l"/>
              </a:tabLst>
            </a:pPr>
            <a:r>
              <a:rPr sz="2000" spc="-10" dirty="0">
                <a:solidFill>
                  <a:srgbClr val="4C4C4C"/>
                </a:solidFill>
                <a:cs typeface="Calibri"/>
              </a:rPr>
              <a:t>accerta </a:t>
            </a:r>
            <a:r>
              <a:rPr sz="2000" dirty="0">
                <a:solidFill>
                  <a:srgbClr val="4C4C4C"/>
                </a:solidFill>
                <a:cs typeface="Calibri"/>
              </a:rPr>
              <a:t>e </a:t>
            </a:r>
            <a:r>
              <a:rPr sz="2000" spc="-10" dirty="0">
                <a:solidFill>
                  <a:srgbClr val="4C4C4C"/>
                </a:solidFill>
                <a:cs typeface="Calibri"/>
              </a:rPr>
              <a:t>formalizza </a:t>
            </a:r>
            <a:r>
              <a:rPr sz="2000" spc="-5" dirty="0">
                <a:solidFill>
                  <a:srgbClr val="4C4C4C"/>
                </a:solidFill>
                <a:cs typeface="Calibri"/>
              </a:rPr>
              <a:t>la mancanza </a:t>
            </a:r>
            <a:r>
              <a:rPr sz="2000" dirty="0">
                <a:solidFill>
                  <a:srgbClr val="4C4C4C"/>
                </a:solidFill>
                <a:cs typeface="Calibri"/>
              </a:rPr>
              <a:t>di un </a:t>
            </a:r>
            <a:r>
              <a:rPr sz="2000" spc="-10" dirty="0">
                <a:solidFill>
                  <a:srgbClr val="4C4C4C"/>
                </a:solidFill>
                <a:cs typeface="Calibri"/>
              </a:rPr>
              <a:t>Gestore </a:t>
            </a:r>
            <a:r>
              <a:rPr sz="2000" spc="-5" dirty="0">
                <a:solidFill>
                  <a:srgbClr val="4C4C4C"/>
                </a:solidFill>
                <a:cs typeface="Calibri"/>
              </a:rPr>
              <a:t>in virtù </a:t>
            </a:r>
            <a:r>
              <a:rPr sz="2000" spc="-15" dirty="0">
                <a:solidFill>
                  <a:srgbClr val="4C4C4C"/>
                </a:solidFill>
                <a:cs typeface="Calibri"/>
              </a:rPr>
              <a:t>dell’assenza </a:t>
            </a:r>
            <a:r>
              <a:rPr sz="2000" dirty="0">
                <a:solidFill>
                  <a:srgbClr val="4C4C4C"/>
                </a:solidFill>
                <a:cs typeface="Calibri"/>
              </a:rPr>
              <a:t>di  </a:t>
            </a:r>
            <a:r>
              <a:rPr sz="2000" spc="-10" dirty="0">
                <a:solidFill>
                  <a:srgbClr val="4C4C4C"/>
                </a:solidFill>
                <a:cs typeface="Calibri"/>
              </a:rPr>
              <a:t>affidamento</a:t>
            </a:r>
            <a:endParaRPr sz="2000" dirty="0">
              <a:solidFill>
                <a:prstClr val="black"/>
              </a:solidFill>
              <a:cs typeface="Calibri"/>
            </a:endParaRPr>
          </a:p>
          <a:p>
            <a:pPr marL="299085" marR="5080" indent="-287020" algn="just">
              <a:buFont typeface="Arial"/>
              <a:buChar char="•"/>
              <a:tabLst>
                <a:tab pos="299720" algn="l"/>
              </a:tabLst>
            </a:pPr>
            <a:r>
              <a:rPr sz="2000" spc="-5" dirty="0">
                <a:solidFill>
                  <a:srgbClr val="4C4C4C"/>
                </a:solidFill>
                <a:cs typeface="Calibri"/>
              </a:rPr>
              <a:t>nelle </a:t>
            </a:r>
            <a:r>
              <a:rPr sz="2000" b="1" spc="-10" dirty="0">
                <a:solidFill>
                  <a:srgbClr val="4C4C4C"/>
                </a:solidFill>
                <a:cs typeface="Calibri"/>
              </a:rPr>
              <a:t>more </a:t>
            </a:r>
            <a:r>
              <a:rPr sz="2000" b="1" spc="-5" dirty="0">
                <a:solidFill>
                  <a:srgbClr val="4C4C4C"/>
                </a:solidFill>
                <a:cs typeface="Calibri"/>
              </a:rPr>
              <a:t>dello </a:t>
            </a:r>
            <a:r>
              <a:rPr sz="2000" b="1" spc="-10" dirty="0">
                <a:solidFill>
                  <a:srgbClr val="4C4C4C"/>
                </a:solidFill>
                <a:cs typeface="Calibri"/>
              </a:rPr>
              <a:t>svolgimento </a:t>
            </a:r>
            <a:r>
              <a:rPr sz="2000" b="1" dirty="0">
                <a:solidFill>
                  <a:srgbClr val="4C4C4C"/>
                </a:solidFill>
                <a:cs typeface="Calibri"/>
              </a:rPr>
              <a:t>dei </a:t>
            </a:r>
            <a:r>
              <a:rPr sz="2000" b="1" spc="-10" dirty="0">
                <a:solidFill>
                  <a:srgbClr val="4C4C4C"/>
                </a:solidFill>
                <a:cs typeface="Calibri"/>
              </a:rPr>
              <a:t>legittimi </a:t>
            </a:r>
            <a:r>
              <a:rPr sz="2000" b="1" spc="-5" dirty="0">
                <a:solidFill>
                  <a:srgbClr val="4C4C4C"/>
                </a:solidFill>
                <a:cs typeface="Calibri"/>
              </a:rPr>
              <a:t>procedimenti</a:t>
            </a:r>
            <a:r>
              <a:rPr sz="2000" spc="-5" dirty="0">
                <a:solidFill>
                  <a:srgbClr val="4C4C4C"/>
                </a:solidFill>
                <a:cs typeface="Calibri"/>
              </a:rPr>
              <a:t> </a:t>
            </a:r>
            <a:r>
              <a:rPr sz="2000" spc="-10" dirty="0">
                <a:solidFill>
                  <a:srgbClr val="4C4C4C"/>
                </a:solidFill>
                <a:cs typeface="Calibri"/>
              </a:rPr>
              <a:t>stabilisce </a:t>
            </a:r>
            <a:r>
              <a:rPr sz="2000" dirty="0">
                <a:solidFill>
                  <a:srgbClr val="4C4C4C"/>
                </a:solidFill>
                <a:cs typeface="Calibri"/>
              </a:rPr>
              <a:t>e </a:t>
            </a:r>
            <a:r>
              <a:rPr sz="2000" spc="-5" dirty="0">
                <a:solidFill>
                  <a:srgbClr val="4C4C4C"/>
                </a:solidFill>
                <a:cs typeface="Calibri"/>
              </a:rPr>
              <a:t>dispone  </a:t>
            </a:r>
            <a:r>
              <a:rPr sz="2000" dirty="0">
                <a:solidFill>
                  <a:srgbClr val="4C4C4C"/>
                </a:solidFill>
                <a:cs typeface="Calibri"/>
              </a:rPr>
              <a:t>una </a:t>
            </a:r>
            <a:r>
              <a:rPr sz="2000" spc="-5" dirty="0">
                <a:solidFill>
                  <a:srgbClr val="4C4C4C"/>
                </a:solidFill>
                <a:cs typeface="Calibri"/>
              </a:rPr>
              <a:t>semplificazione idonea </a:t>
            </a:r>
            <a:r>
              <a:rPr sz="2000" dirty="0">
                <a:solidFill>
                  <a:srgbClr val="4C4C4C"/>
                </a:solidFill>
                <a:cs typeface="Calibri"/>
              </a:rPr>
              <a:t>a </a:t>
            </a:r>
            <a:r>
              <a:rPr sz="2000" spc="-10" dirty="0">
                <a:solidFill>
                  <a:srgbClr val="4C4C4C"/>
                </a:solidFill>
                <a:cs typeface="Calibri"/>
              </a:rPr>
              <a:t>rendere </a:t>
            </a:r>
            <a:r>
              <a:rPr sz="2000" spc="-5" dirty="0">
                <a:solidFill>
                  <a:srgbClr val="4C4C4C"/>
                </a:solidFill>
                <a:cs typeface="Calibri"/>
              </a:rPr>
              <a:t>eseguibile </a:t>
            </a:r>
            <a:r>
              <a:rPr sz="2000" dirty="0">
                <a:solidFill>
                  <a:srgbClr val="4C4C4C"/>
                </a:solidFill>
                <a:cs typeface="Calibri"/>
              </a:rPr>
              <a:t>un </a:t>
            </a:r>
            <a:r>
              <a:rPr sz="2000" spc="-5" dirty="0">
                <a:solidFill>
                  <a:srgbClr val="4C4C4C"/>
                </a:solidFill>
                <a:cs typeface="Calibri"/>
              </a:rPr>
              <a:t>servizio </a:t>
            </a:r>
            <a:r>
              <a:rPr sz="2000" dirty="0">
                <a:solidFill>
                  <a:srgbClr val="4C4C4C"/>
                </a:solidFill>
                <a:cs typeface="Calibri"/>
              </a:rPr>
              <a:t>di </a:t>
            </a:r>
            <a:r>
              <a:rPr sz="2000" spc="-15" dirty="0">
                <a:solidFill>
                  <a:srgbClr val="4C4C4C"/>
                </a:solidFill>
                <a:cs typeface="Calibri"/>
              </a:rPr>
              <a:t>raccolta </a:t>
            </a:r>
            <a:r>
              <a:rPr sz="2000" dirty="0">
                <a:solidFill>
                  <a:srgbClr val="4C4C4C"/>
                </a:solidFill>
                <a:cs typeface="Calibri"/>
              </a:rPr>
              <a:t>e  </a:t>
            </a:r>
            <a:r>
              <a:rPr sz="2000" spc="-15" dirty="0">
                <a:solidFill>
                  <a:srgbClr val="4C4C4C"/>
                </a:solidFill>
                <a:cs typeface="Calibri"/>
              </a:rPr>
              <a:t>trattamento </a:t>
            </a:r>
            <a:r>
              <a:rPr sz="2000" dirty="0">
                <a:solidFill>
                  <a:srgbClr val="4C4C4C"/>
                </a:solidFill>
                <a:cs typeface="Calibri"/>
              </a:rPr>
              <a:t>dei </a:t>
            </a:r>
            <a:r>
              <a:rPr sz="2000" spc="-5" dirty="0">
                <a:solidFill>
                  <a:srgbClr val="4C4C4C"/>
                </a:solidFill>
                <a:cs typeface="Calibri"/>
              </a:rPr>
              <a:t>rifiuti </a:t>
            </a:r>
            <a:r>
              <a:rPr sz="2000" spc="-10" dirty="0">
                <a:solidFill>
                  <a:srgbClr val="4C4C4C"/>
                </a:solidFill>
                <a:cs typeface="Calibri"/>
              </a:rPr>
              <a:t>prodotti </a:t>
            </a:r>
            <a:r>
              <a:rPr sz="2000" spc="-5" dirty="0">
                <a:solidFill>
                  <a:srgbClr val="4C4C4C"/>
                </a:solidFill>
                <a:cs typeface="Calibri"/>
              </a:rPr>
              <a:t>dagli </a:t>
            </a:r>
            <a:r>
              <a:rPr sz="2000" spc="-10" dirty="0">
                <a:solidFill>
                  <a:srgbClr val="4C4C4C"/>
                </a:solidFill>
                <a:cs typeface="Calibri"/>
              </a:rPr>
              <a:t>itticoltori, regolamentato </a:t>
            </a:r>
            <a:r>
              <a:rPr sz="2000" spc="-5" dirty="0">
                <a:solidFill>
                  <a:srgbClr val="4C4C4C"/>
                </a:solidFill>
                <a:cs typeface="Calibri"/>
              </a:rPr>
              <a:t>nelle </a:t>
            </a:r>
            <a:r>
              <a:rPr sz="2000" spc="-10" dirty="0">
                <a:solidFill>
                  <a:srgbClr val="4C4C4C"/>
                </a:solidFill>
                <a:cs typeface="Calibri"/>
              </a:rPr>
              <a:t>forme  </a:t>
            </a:r>
            <a:r>
              <a:rPr sz="2000" dirty="0">
                <a:solidFill>
                  <a:srgbClr val="4C4C4C"/>
                </a:solidFill>
                <a:cs typeface="Calibri"/>
              </a:rPr>
              <a:t>del </a:t>
            </a:r>
            <a:r>
              <a:rPr sz="2000" spc="-10" dirty="0">
                <a:solidFill>
                  <a:srgbClr val="4C4C4C"/>
                </a:solidFill>
                <a:cs typeface="Calibri"/>
              </a:rPr>
              <a:t>Circuito </a:t>
            </a:r>
            <a:r>
              <a:rPr sz="2000" spc="-15" dirty="0">
                <a:solidFill>
                  <a:srgbClr val="4C4C4C"/>
                </a:solidFill>
                <a:cs typeface="Calibri"/>
              </a:rPr>
              <a:t>Organizzato </a:t>
            </a:r>
            <a:r>
              <a:rPr sz="2000" dirty="0">
                <a:solidFill>
                  <a:srgbClr val="4C4C4C"/>
                </a:solidFill>
                <a:cs typeface="Calibri"/>
              </a:rPr>
              <a:t>di</a:t>
            </a:r>
            <a:r>
              <a:rPr sz="2000" spc="50" dirty="0">
                <a:solidFill>
                  <a:srgbClr val="4C4C4C"/>
                </a:solidFill>
                <a:cs typeface="Calibri"/>
              </a:rPr>
              <a:t> </a:t>
            </a:r>
            <a:r>
              <a:rPr sz="2000" spc="-15" dirty="0">
                <a:solidFill>
                  <a:srgbClr val="4C4C4C"/>
                </a:solidFill>
                <a:cs typeface="Calibri"/>
              </a:rPr>
              <a:t>Raccolta</a:t>
            </a:r>
            <a:endParaRPr sz="2000" dirty="0">
              <a:solidFill>
                <a:prstClr val="black"/>
              </a:solidFill>
              <a:cs typeface="Calibri"/>
            </a:endParaRPr>
          </a:p>
        </p:txBody>
      </p:sp>
      <p:sp>
        <p:nvSpPr>
          <p:cNvPr id="19" name="object 9">
            <a:extLst>
              <a:ext uri="{FF2B5EF4-FFF2-40B4-BE49-F238E27FC236}">
                <a16:creationId xmlns:a16="http://schemas.microsoft.com/office/drawing/2014/main" xmlns="" id="{558122DE-EC49-455C-ABBD-B9F10AA4C876}"/>
              </a:ext>
            </a:extLst>
          </p:cNvPr>
          <p:cNvSpPr/>
          <p:nvPr/>
        </p:nvSpPr>
        <p:spPr>
          <a:xfrm>
            <a:off x="1607686" y="4216976"/>
            <a:ext cx="2371725" cy="889000"/>
          </a:xfrm>
          <a:custGeom>
            <a:avLst/>
            <a:gdLst/>
            <a:ahLst/>
            <a:cxnLst/>
            <a:rect l="l" t="t" r="r" b="b"/>
            <a:pathLst>
              <a:path w="2371725" h="889000">
                <a:moveTo>
                  <a:pt x="2371341" y="886968"/>
                </a:moveTo>
                <a:lnTo>
                  <a:pt x="2371341" y="1524"/>
                </a:lnTo>
                <a:lnTo>
                  <a:pt x="2368293" y="0"/>
                </a:lnTo>
                <a:lnTo>
                  <a:pt x="3048" y="0"/>
                </a:lnTo>
                <a:lnTo>
                  <a:pt x="0" y="1524"/>
                </a:lnTo>
                <a:lnTo>
                  <a:pt x="0" y="886968"/>
                </a:lnTo>
                <a:lnTo>
                  <a:pt x="3048" y="888492"/>
                </a:lnTo>
                <a:lnTo>
                  <a:pt x="6096" y="888492"/>
                </a:lnTo>
                <a:lnTo>
                  <a:pt x="6096" y="12192"/>
                </a:lnTo>
                <a:lnTo>
                  <a:pt x="12192" y="6096"/>
                </a:lnTo>
                <a:lnTo>
                  <a:pt x="12192" y="12192"/>
                </a:lnTo>
                <a:lnTo>
                  <a:pt x="2359149" y="12192"/>
                </a:lnTo>
                <a:lnTo>
                  <a:pt x="2359149" y="6096"/>
                </a:lnTo>
                <a:lnTo>
                  <a:pt x="2365245" y="12192"/>
                </a:lnTo>
                <a:lnTo>
                  <a:pt x="2365245" y="888492"/>
                </a:lnTo>
                <a:lnTo>
                  <a:pt x="2368293" y="888492"/>
                </a:lnTo>
                <a:lnTo>
                  <a:pt x="2371341" y="886968"/>
                </a:lnTo>
                <a:close/>
              </a:path>
              <a:path w="2371725" h="889000">
                <a:moveTo>
                  <a:pt x="12192" y="12192"/>
                </a:moveTo>
                <a:lnTo>
                  <a:pt x="12192" y="6096"/>
                </a:lnTo>
                <a:lnTo>
                  <a:pt x="6096" y="12192"/>
                </a:lnTo>
                <a:lnTo>
                  <a:pt x="12192" y="12192"/>
                </a:lnTo>
                <a:close/>
              </a:path>
              <a:path w="2371725" h="889000">
                <a:moveTo>
                  <a:pt x="12192" y="876300"/>
                </a:moveTo>
                <a:lnTo>
                  <a:pt x="12192" y="12192"/>
                </a:lnTo>
                <a:lnTo>
                  <a:pt x="6096" y="12192"/>
                </a:lnTo>
                <a:lnTo>
                  <a:pt x="6096" y="876300"/>
                </a:lnTo>
                <a:lnTo>
                  <a:pt x="12192" y="876300"/>
                </a:lnTo>
                <a:close/>
              </a:path>
              <a:path w="2371725" h="889000">
                <a:moveTo>
                  <a:pt x="2365245" y="876300"/>
                </a:moveTo>
                <a:lnTo>
                  <a:pt x="6096" y="876300"/>
                </a:lnTo>
                <a:lnTo>
                  <a:pt x="12192" y="882396"/>
                </a:lnTo>
                <a:lnTo>
                  <a:pt x="12192" y="888492"/>
                </a:lnTo>
                <a:lnTo>
                  <a:pt x="2359149" y="888492"/>
                </a:lnTo>
                <a:lnTo>
                  <a:pt x="2359149" y="882396"/>
                </a:lnTo>
                <a:lnTo>
                  <a:pt x="2365245" y="876300"/>
                </a:lnTo>
                <a:close/>
              </a:path>
              <a:path w="2371725" h="889000">
                <a:moveTo>
                  <a:pt x="12192" y="888492"/>
                </a:moveTo>
                <a:lnTo>
                  <a:pt x="12192" y="882396"/>
                </a:lnTo>
                <a:lnTo>
                  <a:pt x="6096" y="876300"/>
                </a:lnTo>
                <a:lnTo>
                  <a:pt x="6096" y="888492"/>
                </a:lnTo>
                <a:lnTo>
                  <a:pt x="12192" y="888492"/>
                </a:lnTo>
                <a:close/>
              </a:path>
              <a:path w="2371725" h="889000">
                <a:moveTo>
                  <a:pt x="2365245" y="12192"/>
                </a:moveTo>
                <a:lnTo>
                  <a:pt x="2359149" y="6096"/>
                </a:lnTo>
                <a:lnTo>
                  <a:pt x="2359149" y="12192"/>
                </a:lnTo>
                <a:lnTo>
                  <a:pt x="2365245" y="12192"/>
                </a:lnTo>
                <a:close/>
              </a:path>
              <a:path w="2371725" h="889000">
                <a:moveTo>
                  <a:pt x="2365245" y="876300"/>
                </a:moveTo>
                <a:lnTo>
                  <a:pt x="2365245" y="12192"/>
                </a:lnTo>
                <a:lnTo>
                  <a:pt x="2359149" y="12192"/>
                </a:lnTo>
                <a:lnTo>
                  <a:pt x="2359149" y="876300"/>
                </a:lnTo>
                <a:lnTo>
                  <a:pt x="2365245" y="876300"/>
                </a:lnTo>
                <a:close/>
              </a:path>
              <a:path w="2371725" h="889000">
                <a:moveTo>
                  <a:pt x="2365245" y="888492"/>
                </a:moveTo>
                <a:lnTo>
                  <a:pt x="2365245" y="876300"/>
                </a:lnTo>
                <a:lnTo>
                  <a:pt x="2359149" y="882396"/>
                </a:lnTo>
                <a:lnTo>
                  <a:pt x="2359149" y="888492"/>
                </a:lnTo>
                <a:lnTo>
                  <a:pt x="2365245" y="888492"/>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0" name="object 10">
            <a:extLst>
              <a:ext uri="{FF2B5EF4-FFF2-40B4-BE49-F238E27FC236}">
                <a16:creationId xmlns:a16="http://schemas.microsoft.com/office/drawing/2014/main" xmlns="" id="{79AED683-662C-4D27-8F76-1D722B7F083F}"/>
              </a:ext>
            </a:extLst>
          </p:cNvPr>
          <p:cNvSpPr txBox="1"/>
          <p:nvPr/>
        </p:nvSpPr>
        <p:spPr>
          <a:xfrm>
            <a:off x="1692521" y="4242374"/>
            <a:ext cx="2162175" cy="803275"/>
          </a:xfrm>
          <a:prstGeom prst="rect">
            <a:avLst/>
          </a:prstGeom>
        </p:spPr>
        <p:txBody>
          <a:bodyPr vert="horz" wrap="square" lIns="0" tIns="12700" rIns="0" bIns="0" rtlCol="0">
            <a:spAutoFit/>
          </a:bodyPr>
          <a:lstStyle/>
          <a:p>
            <a:pPr marL="12700" marR="5080">
              <a:spcBef>
                <a:spcPts val="100"/>
              </a:spcBef>
            </a:pPr>
            <a:r>
              <a:rPr sz="1700" b="1" dirty="0">
                <a:solidFill>
                  <a:srgbClr val="FF0000"/>
                </a:solidFill>
                <a:cs typeface="Calibri"/>
              </a:rPr>
              <a:t>CHI </a:t>
            </a:r>
            <a:r>
              <a:rPr sz="1700" b="1" spc="-5" dirty="0">
                <a:solidFill>
                  <a:srgbClr val="FF0000"/>
                </a:solidFill>
                <a:cs typeface="Calibri"/>
              </a:rPr>
              <a:t>INTERVIENE </a:t>
            </a:r>
            <a:r>
              <a:rPr sz="1700" b="1" dirty="0">
                <a:solidFill>
                  <a:srgbClr val="FF0000"/>
                </a:solidFill>
                <a:cs typeface="Calibri"/>
              </a:rPr>
              <a:t>NELLA  </a:t>
            </a:r>
            <a:r>
              <a:rPr sz="1700" b="1" spc="-5" dirty="0">
                <a:solidFill>
                  <a:srgbClr val="FF0000"/>
                </a:solidFill>
                <a:cs typeface="Calibri"/>
              </a:rPr>
              <a:t>STIPULA</a:t>
            </a:r>
            <a:r>
              <a:rPr sz="1700" b="1" spc="-95" dirty="0">
                <a:solidFill>
                  <a:srgbClr val="FF0000"/>
                </a:solidFill>
                <a:cs typeface="Calibri"/>
              </a:rPr>
              <a:t> </a:t>
            </a:r>
            <a:r>
              <a:rPr sz="1700" b="1" spc="-30" dirty="0">
                <a:solidFill>
                  <a:srgbClr val="FF0000"/>
                </a:solidFill>
                <a:cs typeface="Calibri"/>
              </a:rPr>
              <a:t>DELL’ACCORDO  </a:t>
            </a:r>
            <a:r>
              <a:rPr sz="1700" b="1" dirty="0">
                <a:solidFill>
                  <a:srgbClr val="FF0000"/>
                </a:solidFill>
                <a:cs typeface="Calibri"/>
              </a:rPr>
              <a:t>DI</a:t>
            </a:r>
            <a:r>
              <a:rPr sz="1700" b="1" spc="-25" dirty="0">
                <a:solidFill>
                  <a:srgbClr val="FF0000"/>
                </a:solidFill>
                <a:cs typeface="Calibri"/>
              </a:rPr>
              <a:t> </a:t>
            </a:r>
            <a:r>
              <a:rPr sz="1700" b="1" spc="-10" dirty="0">
                <a:solidFill>
                  <a:srgbClr val="FF0000"/>
                </a:solidFill>
                <a:cs typeface="Calibri"/>
              </a:rPr>
              <a:t>PROGRAMMA?</a:t>
            </a:r>
            <a:endParaRPr sz="1700" dirty="0">
              <a:solidFill>
                <a:prstClr val="black"/>
              </a:solidFill>
              <a:cs typeface="Calibri"/>
            </a:endParaRPr>
          </a:p>
        </p:txBody>
      </p:sp>
      <p:sp>
        <p:nvSpPr>
          <p:cNvPr id="21" name="object 11">
            <a:extLst>
              <a:ext uri="{FF2B5EF4-FFF2-40B4-BE49-F238E27FC236}">
                <a16:creationId xmlns:a16="http://schemas.microsoft.com/office/drawing/2014/main" xmlns="" id="{2E0C6CDE-82FE-4187-9146-940DB56428E7}"/>
              </a:ext>
            </a:extLst>
          </p:cNvPr>
          <p:cNvSpPr/>
          <p:nvPr/>
        </p:nvSpPr>
        <p:spPr>
          <a:xfrm>
            <a:off x="4288399" y="3855788"/>
            <a:ext cx="1836420" cy="733425"/>
          </a:xfrm>
          <a:custGeom>
            <a:avLst/>
            <a:gdLst/>
            <a:ahLst/>
            <a:cxnLst/>
            <a:rect l="l" t="t" r="r" b="b"/>
            <a:pathLst>
              <a:path w="1836420" h="733425">
                <a:moveTo>
                  <a:pt x="1836420" y="729996"/>
                </a:moveTo>
                <a:lnTo>
                  <a:pt x="1836420" y="3048"/>
                </a:lnTo>
                <a:lnTo>
                  <a:pt x="1833372" y="0"/>
                </a:lnTo>
                <a:lnTo>
                  <a:pt x="3048" y="0"/>
                </a:lnTo>
                <a:lnTo>
                  <a:pt x="0" y="3048"/>
                </a:lnTo>
                <a:lnTo>
                  <a:pt x="0" y="729996"/>
                </a:lnTo>
                <a:lnTo>
                  <a:pt x="3048" y="733044"/>
                </a:lnTo>
                <a:lnTo>
                  <a:pt x="6096" y="733044"/>
                </a:lnTo>
                <a:lnTo>
                  <a:pt x="6096" y="12192"/>
                </a:lnTo>
                <a:lnTo>
                  <a:pt x="13716" y="6096"/>
                </a:lnTo>
                <a:lnTo>
                  <a:pt x="13716" y="12192"/>
                </a:lnTo>
                <a:lnTo>
                  <a:pt x="1824228" y="12192"/>
                </a:lnTo>
                <a:lnTo>
                  <a:pt x="1824228" y="6096"/>
                </a:lnTo>
                <a:lnTo>
                  <a:pt x="1830324" y="12192"/>
                </a:lnTo>
                <a:lnTo>
                  <a:pt x="1830324" y="733044"/>
                </a:lnTo>
                <a:lnTo>
                  <a:pt x="1833372" y="733044"/>
                </a:lnTo>
                <a:lnTo>
                  <a:pt x="1836420" y="729996"/>
                </a:lnTo>
                <a:close/>
              </a:path>
              <a:path w="1836420" h="733425">
                <a:moveTo>
                  <a:pt x="13716" y="12192"/>
                </a:moveTo>
                <a:lnTo>
                  <a:pt x="13716" y="6096"/>
                </a:lnTo>
                <a:lnTo>
                  <a:pt x="6096" y="12192"/>
                </a:lnTo>
                <a:lnTo>
                  <a:pt x="13716" y="12192"/>
                </a:lnTo>
                <a:close/>
              </a:path>
              <a:path w="1836420" h="733425">
                <a:moveTo>
                  <a:pt x="13716" y="720852"/>
                </a:moveTo>
                <a:lnTo>
                  <a:pt x="13716" y="12192"/>
                </a:lnTo>
                <a:lnTo>
                  <a:pt x="6096" y="12192"/>
                </a:lnTo>
                <a:lnTo>
                  <a:pt x="6096" y="720852"/>
                </a:lnTo>
                <a:lnTo>
                  <a:pt x="13716" y="720852"/>
                </a:lnTo>
                <a:close/>
              </a:path>
              <a:path w="1836420" h="733425">
                <a:moveTo>
                  <a:pt x="1830324" y="720852"/>
                </a:moveTo>
                <a:lnTo>
                  <a:pt x="6096" y="720852"/>
                </a:lnTo>
                <a:lnTo>
                  <a:pt x="13716" y="726948"/>
                </a:lnTo>
                <a:lnTo>
                  <a:pt x="13716" y="733044"/>
                </a:lnTo>
                <a:lnTo>
                  <a:pt x="1824228" y="733044"/>
                </a:lnTo>
                <a:lnTo>
                  <a:pt x="1824228" y="726948"/>
                </a:lnTo>
                <a:lnTo>
                  <a:pt x="1830324" y="720852"/>
                </a:lnTo>
                <a:close/>
              </a:path>
              <a:path w="1836420" h="733425">
                <a:moveTo>
                  <a:pt x="13716" y="733044"/>
                </a:moveTo>
                <a:lnTo>
                  <a:pt x="13716" y="726948"/>
                </a:lnTo>
                <a:lnTo>
                  <a:pt x="6096" y="720852"/>
                </a:lnTo>
                <a:lnTo>
                  <a:pt x="6096" y="733044"/>
                </a:lnTo>
                <a:lnTo>
                  <a:pt x="13716" y="733044"/>
                </a:lnTo>
                <a:close/>
              </a:path>
              <a:path w="1836420" h="733425">
                <a:moveTo>
                  <a:pt x="1830324" y="12192"/>
                </a:moveTo>
                <a:lnTo>
                  <a:pt x="1824228" y="6096"/>
                </a:lnTo>
                <a:lnTo>
                  <a:pt x="1824228" y="12192"/>
                </a:lnTo>
                <a:lnTo>
                  <a:pt x="1830324" y="12192"/>
                </a:lnTo>
                <a:close/>
              </a:path>
              <a:path w="1836420" h="733425">
                <a:moveTo>
                  <a:pt x="1830324" y="720852"/>
                </a:moveTo>
                <a:lnTo>
                  <a:pt x="1830324" y="12192"/>
                </a:lnTo>
                <a:lnTo>
                  <a:pt x="1824228" y="12192"/>
                </a:lnTo>
                <a:lnTo>
                  <a:pt x="1824228" y="720852"/>
                </a:lnTo>
                <a:lnTo>
                  <a:pt x="1830324" y="720852"/>
                </a:lnTo>
                <a:close/>
              </a:path>
              <a:path w="1836420" h="733425">
                <a:moveTo>
                  <a:pt x="1830324" y="733044"/>
                </a:moveTo>
                <a:lnTo>
                  <a:pt x="1830324" y="720852"/>
                </a:lnTo>
                <a:lnTo>
                  <a:pt x="1824228" y="726948"/>
                </a:lnTo>
                <a:lnTo>
                  <a:pt x="1824228" y="733044"/>
                </a:lnTo>
                <a:lnTo>
                  <a:pt x="1830324" y="73304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2" name="object 12">
            <a:extLst>
              <a:ext uri="{FF2B5EF4-FFF2-40B4-BE49-F238E27FC236}">
                <a16:creationId xmlns:a16="http://schemas.microsoft.com/office/drawing/2014/main" xmlns="" id="{A419427C-01B5-480C-91A2-F0FA5AA5B8E0}"/>
              </a:ext>
            </a:extLst>
          </p:cNvPr>
          <p:cNvSpPr txBox="1"/>
          <p:nvPr/>
        </p:nvSpPr>
        <p:spPr>
          <a:xfrm>
            <a:off x="4374765" y="3954338"/>
            <a:ext cx="1653539" cy="513080"/>
          </a:xfrm>
          <a:prstGeom prst="rect">
            <a:avLst/>
          </a:prstGeom>
        </p:spPr>
        <p:txBody>
          <a:bodyPr vert="horz" wrap="square" lIns="0" tIns="12065" rIns="0" bIns="0" rtlCol="0">
            <a:spAutoFit/>
          </a:bodyPr>
          <a:lstStyle/>
          <a:p>
            <a:pPr marL="12700" marR="5080">
              <a:spcBef>
                <a:spcPts val="95"/>
              </a:spcBef>
            </a:pPr>
            <a:r>
              <a:rPr sz="1600" spc="-5" dirty="0">
                <a:solidFill>
                  <a:srgbClr val="4C4C4C"/>
                </a:solidFill>
                <a:cs typeface="Calibri"/>
              </a:rPr>
              <a:t>PUBBLICA  AMM</a:t>
            </a:r>
            <a:r>
              <a:rPr sz="1600" dirty="0">
                <a:solidFill>
                  <a:srgbClr val="4C4C4C"/>
                </a:solidFill>
                <a:cs typeface="Calibri"/>
              </a:rPr>
              <a:t>I</a:t>
            </a:r>
            <a:r>
              <a:rPr sz="1600" spc="-5" dirty="0">
                <a:solidFill>
                  <a:srgbClr val="4C4C4C"/>
                </a:solidFill>
                <a:cs typeface="Calibri"/>
              </a:rPr>
              <a:t>N</a:t>
            </a:r>
            <a:r>
              <a:rPr sz="1600" dirty="0">
                <a:solidFill>
                  <a:srgbClr val="4C4C4C"/>
                </a:solidFill>
                <a:cs typeface="Calibri"/>
              </a:rPr>
              <a:t>I</a:t>
            </a:r>
            <a:r>
              <a:rPr sz="1600" spc="-20" dirty="0">
                <a:solidFill>
                  <a:srgbClr val="4C4C4C"/>
                </a:solidFill>
                <a:cs typeface="Calibri"/>
              </a:rPr>
              <a:t>S</a:t>
            </a:r>
            <a:r>
              <a:rPr sz="1600" spc="-5" dirty="0">
                <a:solidFill>
                  <a:srgbClr val="4C4C4C"/>
                </a:solidFill>
                <a:cs typeface="Calibri"/>
              </a:rPr>
              <a:t>T</a:t>
            </a:r>
            <a:r>
              <a:rPr sz="1600" spc="-10" dirty="0">
                <a:solidFill>
                  <a:srgbClr val="4C4C4C"/>
                </a:solidFill>
                <a:cs typeface="Calibri"/>
              </a:rPr>
              <a:t>R</a:t>
            </a:r>
            <a:r>
              <a:rPr sz="1600" spc="-5" dirty="0">
                <a:solidFill>
                  <a:srgbClr val="4C4C4C"/>
                </a:solidFill>
                <a:cs typeface="Calibri"/>
              </a:rPr>
              <a:t>A</a:t>
            </a:r>
            <a:r>
              <a:rPr sz="1600" spc="-10" dirty="0">
                <a:solidFill>
                  <a:srgbClr val="4C4C4C"/>
                </a:solidFill>
                <a:cs typeface="Calibri"/>
              </a:rPr>
              <a:t>Z</a:t>
            </a:r>
            <a:r>
              <a:rPr sz="1600" dirty="0">
                <a:solidFill>
                  <a:srgbClr val="4C4C4C"/>
                </a:solidFill>
                <a:cs typeface="Calibri"/>
              </a:rPr>
              <a:t>I</a:t>
            </a:r>
            <a:r>
              <a:rPr sz="1600" spc="-10" dirty="0">
                <a:solidFill>
                  <a:srgbClr val="4C4C4C"/>
                </a:solidFill>
                <a:cs typeface="Calibri"/>
              </a:rPr>
              <a:t>O</a:t>
            </a:r>
            <a:r>
              <a:rPr sz="1600" spc="-5" dirty="0">
                <a:solidFill>
                  <a:srgbClr val="4C4C4C"/>
                </a:solidFill>
                <a:cs typeface="Calibri"/>
              </a:rPr>
              <a:t>NE</a:t>
            </a:r>
            <a:endParaRPr sz="1600" dirty="0">
              <a:solidFill>
                <a:prstClr val="black"/>
              </a:solidFill>
              <a:cs typeface="Calibri"/>
            </a:endParaRPr>
          </a:p>
        </p:txBody>
      </p:sp>
      <p:sp>
        <p:nvSpPr>
          <p:cNvPr id="23" name="object 13">
            <a:extLst>
              <a:ext uri="{FF2B5EF4-FFF2-40B4-BE49-F238E27FC236}">
                <a16:creationId xmlns:a16="http://schemas.microsoft.com/office/drawing/2014/main" xmlns="" id="{11A558B6-98CD-448F-904A-E368C46FCD74}"/>
              </a:ext>
            </a:extLst>
          </p:cNvPr>
          <p:cNvSpPr/>
          <p:nvPr/>
        </p:nvSpPr>
        <p:spPr>
          <a:xfrm>
            <a:off x="4279255" y="4657412"/>
            <a:ext cx="1844039" cy="844550"/>
          </a:xfrm>
          <a:custGeom>
            <a:avLst/>
            <a:gdLst/>
            <a:ahLst/>
            <a:cxnLst/>
            <a:rect l="l" t="t" r="r" b="b"/>
            <a:pathLst>
              <a:path w="1844039" h="844550">
                <a:moveTo>
                  <a:pt x="1844040" y="841248"/>
                </a:moveTo>
                <a:lnTo>
                  <a:pt x="1844040" y="3048"/>
                </a:lnTo>
                <a:lnTo>
                  <a:pt x="1842516" y="0"/>
                </a:lnTo>
                <a:lnTo>
                  <a:pt x="3048" y="0"/>
                </a:lnTo>
                <a:lnTo>
                  <a:pt x="0" y="3048"/>
                </a:lnTo>
                <a:lnTo>
                  <a:pt x="0" y="841248"/>
                </a:lnTo>
                <a:lnTo>
                  <a:pt x="3048" y="844296"/>
                </a:lnTo>
                <a:lnTo>
                  <a:pt x="6096" y="844296"/>
                </a:lnTo>
                <a:lnTo>
                  <a:pt x="6096" y="12192"/>
                </a:lnTo>
                <a:lnTo>
                  <a:pt x="12192" y="6096"/>
                </a:lnTo>
                <a:lnTo>
                  <a:pt x="12192" y="12192"/>
                </a:lnTo>
                <a:lnTo>
                  <a:pt x="1831848" y="12192"/>
                </a:lnTo>
                <a:lnTo>
                  <a:pt x="1831848" y="6096"/>
                </a:lnTo>
                <a:lnTo>
                  <a:pt x="1837944" y="12192"/>
                </a:lnTo>
                <a:lnTo>
                  <a:pt x="1837944" y="844296"/>
                </a:lnTo>
                <a:lnTo>
                  <a:pt x="1842516" y="844296"/>
                </a:lnTo>
                <a:lnTo>
                  <a:pt x="1844040" y="841248"/>
                </a:lnTo>
                <a:close/>
              </a:path>
              <a:path w="1844039" h="844550">
                <a:moveTo>
                  <a:pt x="12192" y="12192"/>
                </a:moveTo>
                <a:lnTo>
                  <a:pt x="12192" y="6096"/>
                </a:lnTo>
                <a:lnTo>
                  <a:pt x="6096" y="12192"/>
                </a:lnTo>
                <a:lnTo>
                  <a:pt x="12192" y="12192"/>
                </a:lnTo>
                <a:close/>
              </a:path>
              <a:path w="1844039" h="844550">
                <a:moveTo>
                  <a:pt x="12192" y="830580"/>
                </a:moveTo>
                <a:lnTo>
                  <a:pt x="12192" y="12192"/>
                </a:lnTo>
                <a:lnTo>
                  <a:pt x="6096" y="12192"/>
                </a:lnTo>
                <a:lnTo>
                  <a:pt x="6096" y="830580"/>
                </a:lnTo>
                <a:lnTo>
                  <a:pt x="12192" y="830580"/>
                </a:lnTo>
                <a:close/>
              </a:path>
              <a:path w="1844039" h="844550">
                <a:moveTo>
                  <a:pt x="1837944" y="830580"/>
                </a:moveTo>
                <a:lnTo>
                  <a:pt x="6096" y="830580"/>
                </a:lnTo>
                <a:lnTo>
                  <a:pt x="12192" y="836676"/>
                </a:lnTo>
                <a:lnTo>
                  <a:pt x="12192" y="844296"/>
                </a:lnTo>
                <a:lnTo>
                  <a:pt x="1831848" y="844296"/>
                </a:lnTo>
                <a:lnTo>
                  <a:pt x="1831848" y="836676"/>
                </a:lnTo>
                <a:lnTo>
                  <a:pt x="1837944" y="830580"/>
                </a:lnTo>
                <a:close/>
              </a:path>
              <a:path w="1844039" h="844550">
                <a:moveTo>
                  <a:pt x="12192" y="844296"/>
                </a:moveTo>
                <a:lnTo>
                  <a:pt x="12192" y="836676"/>
                </a:lnTo>
                <a:lnTo>
                  <a:pt x="6096" y="830580"/>
                </a:lnTo>
                <a:lnTo>
                  <a:pt x="6096" y="844296"/>
                </a:lnTo>
                <a:lnTo>
                  <a:pt x="12192" y="844296"/>
                </a:lnTo>
                <a:close/>
              </a:path>
              <a:path w="1844039" h="844550">
                <a:moveTo>
                  <a:pt x="1837944" y="12192"/>
                </a:moveTo>
                <a:lnTo>
                  <a:pt x="1831848" y="6096"/>
                </a:lnTo>
                <a:lnTo>
                  <a:pt x="1831848" y="12192"/>
                </a:lnTo>
                <a:lnTo>
                  <a:pt x="1837944" y="12192"/>
                </a:lnTo>
                <a:close/>
              </a:path>
              <a:path w="1844039" h="844550">
                <a:moveTo>
                  <a:pt x="1837944" y="830580"/>
                </a:moveTo>
                <a:lnTo>
                  <a:pt x="1837944" y="12192"/>
                </a:lnTo>
                <a:lnTo>
                  <a:pt x="1831848" y="12192"/>
                </a:lnTo>
                <a:lnTo>
                  <a:pt x="1831848" y="830580"/>
                </a:lnTo>
                <a:lnTo>
                  <a:pt x="1837944" y="830580"/>
                </a:lnTo>
                <a:close/>
              </a:path>
              <a:path w="1844039" h="844550">
                <a:moveTo>
                  <a:pt x="1837944" y="844296"/>
                </a:moveTo>
                <a:lnTo>
                  <a:pt x="1837944" y="830580"/>
                </a:lnTo>
                <a:lnTo>
                  <a:pt x="1831848" y="836676"/>
                </a:lnTo>
                <a:lnTo>
                  <a:pt x="1831848" y="844296"/>
                </a:lnTo>
                <a:lnTo>
                  <a:pt x="1837944" y="844296"/>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4" name="object 14">
            <a:extLst>
              <a:ext uri="{FF2B5EF4-FFF2-40B4-BE49-F238E27FC236}">
                <a16:creationId xmlns:a16="http://schemas.microsoft.com/office/drawing/2014/main" xmlns="" id="{1290BFF0-5AA8-44E5-94B0-709B70C0DBE8}"/>
              </a:ext>
            </a:extLst>
          </p:cNvPr>
          <p:cNvSpPr txBox="1"/>
          <p:nvPr/>
        </p:nvSpPr>
        <p:spPr>
          <a:xfrm>
            <a:off x="4365621" y="4685857"/>
            <a:ext cx="1543685" cy="756920"/>
          </a:xfrm>
          <a:prstGeom prst="rect">
            <a:avLst/>
          </a:prstGeom>
        </p:spPr>
        <p:txBody>
          <a:bodyPr vert="horz" wrap="square" lIns="0" tIns="12065" rIns="0" bIns="0" rtlCol="0">
            <a:spAutoFit/>
          </a:bodyPr>
          <a:lstStyle/>
          <a:p>
            <a:pPr marL="12700" marR="5080">
              <a:spcBef>
                <a:spcPts val="95"/>
              </a:spcBef>
            </a:pPr>
            <a:r>
              <a:rPr sz="1600" spc="-5" dirty="0">
                <a:solidFill>
                  <a:srgbClr val="4C4C4C"/>
                </a:solidFill>
                <a:cs typeface="Calibri"/>
              </a:rPr>
              <a:t>ASSOCIAZIONI  </a:t>
            </a:r>
            <a:r>
              <a:rPr sz="1600" spc="-10" dirty="0">
                <a:solidFill>
                  <a:srgbClr val="4C4C4C"/>
                </a:solidFill>
                <a:cs typeface="Calibri"/>
              </a:rPr>
              <a:t>IMPRENDITORIALI  </a:t>
            </a:r>
            <a:r>
              <a:rPr sz="1600" spc="-25" dirty="0">
                <a:solidFill>
                  <a:srgbClr val="4C4C4C"/>
                </a:solidFill>
                <a:cs typeface="Calibri"/>
              </a:rPr>
              <a:t>RAPPRESENTATIVE</a:t>
            </a:r>
            <a:endParaRPr sz="1600">
              <a:solidFill>
                <a:prstClr val="black"/>
              </a:solidFill>
              <a:cs typeface="Calibri"/>
            </a:endParaRPr>
          </a:p>
        </p:txBody>
      </p:sp>
      <p:sp>
        <p:nvSpPr>
          <p:cNvPr id="25" name="object 16">
            <a:extLst>
              <a:ext uri="{FF2B5EF4-FFF2-40B4-BE49-F238E27FC236}">
                <a16:creationId xmlns:a16="http://schemas.microsoft.com/office/drawing/2014/main" xmlns="" id="{A0B9B8E8-6B86-44BC-A16C-8D3B86AE4E49}"/>
              </a:ext>
            </a:extLst>
          </p:cNvPr>
          <p:cNvSpPr/>
          <p:nvPr/>
        </p:nvSpPr>
        <p:spPr>
          <a:xfrm>
            <a:off x="4061323" y="3779588"/>
            <a:ext cx="224154" cy="1763395"/>
          </a:xfrm>
          <a:custGeom>
            <a:avLst/>
            <a:gdLst/>
            <a:ahLst/>
            <a:cxnLst/>
            <a:rect l="l" t="t" r="r" b="b"/>
            <a:pathLst>
              <a:path w="224154" h="1763395">
                <a:moveTo>
                  <a:pt x="116840" y="881549"/>
                </a:moveTo>
                <a:lnTo>
                  <a:pt x="115824" y="880872"/>
                </a:lnTo>
                <a:lnTo>
                  <a:pt x="97536" y="876300"/>
                </a:lnTo>
                <a:lnTo>
                  <a:pt x="82296" y="873252"/>
                </a:lnTo>
                <a:lnTo>
                  <a:pt x="73152" y="871728"/>
                </a:lnTo>
                <a:lnTo>
                  <a:pt x="64008" y="871728"/>
                </a:lnTo>
                <a:lnTo>
                  <a:pt x="54864" y="870204"/>
                </a:lnTo>
                <a:lnTo>
                  <a:pt x="35052" y="868680"/>
                </a:lnTo>
                <a:lnTo>
                  <a:pt x="6096" y="868680"/>
                </a:lnTo>
                <a:lnTo>
                  <a:pt x="0" y="874776"/>
                </a:lnTo>
                <a:lnTo>
                  <a:pt x="0" y="888492"/>
                </a:lnTo>
                <a:lnTo>
                  <a:pt x="6096" y="894588"/>
                </a:lnTo>
                <a:lnTo>
                  <a:pt x="35052" y="894479"/>
                </a:lnTo>
                <a:lnTo>
                  <a:pt x="54864" y="893064"/>
                </a:lnTo>
                <a:lnTo>
                  <a:pt x="64008" y="891540"/>
                </a:lnTo>
                <a:lnTo>
                  <a:pt x="73152" y="891540"/>
                </a:lnTo>
                <a:lnTo>
                  <a:pt x="80772" y="890016"/>
                </a:lnTo>
                <a:lnTo>
                  <a:pt x="89916" y="888492"/>
                </a:lnTo>
                <a:lnTo>
                  <a:pt x="96012" y="886968"/>
                </a:lnTo>
                <a:lnTo>
                  <a:pt x="103632" y="885444"/>
                </a:lnTo>
                <a:lnTo>
                  <a:pt x="109728" y="883920"/>
                </a:lnTo>
                <a:lnTo>
                  <a:pt x="116840" y="881549"/>
                </a:lnTo>
                <a:close/>
              </a:path>
              <a:path w="224154" h="1763395">
                <a:moveTo>
                  <a:pt x="106680" y="859536"/>
                </a:moveTo>
                <a:lnTo>
                  <a:pt x="102108" y="859536"/>
                </a:lnTo>
                <a:lnTo>
                  <a:pt x="97536" y="861060"/>
                </a:lnTo>
                <a:lnTo>
                  <a:pt x="79248" y="865632"/>
                </a:lnTo>
                <a:lnTo>
                  <a:pt x="70104" y="865632"/>
                </a:lnTo>
                <a:lnTo>
                  <a:pt x="62484" y="867156"/>
                </a:lnTo>
                <a:lnTo>
                  <a:pt x="53340" y="867156"/>
                </a:lnTo>
                <a:lnTo>
                  <a:pt x="33528" y="868680"/>
                </a:lnTo>
                <a:lnTo>
                  <a:pt x="35052" y="868680"/>
                </a:lnTo>
                <a:lnTo>
                  <a:pt x="54864" y="870204"/>
                </a:lnTo>
                <a:lnTo>
                  <a:pt x="64008" y="871728"/>
                </a:lnTo>
                <a:lnTo>
                  <a:pt x="73152" y="871728"/>
                </a:lnTo>
                <a:lnTo>
                  <a:pt x="82296" y="873252"/>
                </a:lnTo>
                <a:lnTo>
                  <a:pt x="97536" y="876300"/>
                </a:lnTo>
                <a:lnTo>
                  <a:pt x="105156" y="878205"/>
                </a:lnTo>
                <a:lnTo>
                  <a:pt x="105156" y="862584"/>
                </a:lnTo>
                <a:lnTo>
                  <a:pt x="106680" y="859536"/>
                </a:lnTo>
                <a:close/>
              </a:path>
              <a:path w="224154" h="1763395">
                <a:moveTo>
                  <a:pt x="131064" y="1753362"/>
                </a:moveTo>
                <a:lnTo>
                  <a:pt x="131064" y="1731264"/>
                </a:lnTo>
                <a:lnTo>
                  <a:pt x="129032" y="1727200"/>
                </a:lnTo>
                <a:lnTo>
                  <a:pt x="128016" y="1726692"/>
                </a:lnTo>
                <a:lnTo>
                  <a:pt x="128016" y="888492"/>
                </a:lnTo>
                <a:lnTo>
                  <a:pt x="126492" y="886968"/>
                </a:lnTo>
                <a:lnTo>
                  <a:pt x="124968" y="886968"/>
                </a:lnTo>
                <a:lnTo>
                  <a:pt x="123444" y="885444"/>
                </a:lnTo>
                <a:lnTo>
                  <a:pt x="120396" y="883920"/>
                </a:lnTo>
                <a:lnTo>
                  <a:pt x="116840" y="881549"/>
                </a:lnTo>
                <a:lnTo>
                  <a:pt x="109728" y="883920"/>
                </a:lnTo>
                <a:lnTo>
                  <a:pt x="103632" y="885444"/>
                </a:lnTo>
                <a:lnTo>
                  <a:pt x="96012" y="886968"/>
                </a:lnTo>
                <a:lnTo>
                  <a:pt x="89916" y="888492"/>
                </a:lnTo>
                <a:lnTo>
                  <a:pt x="80772" y="890016"/>
                </a:lnTo>
                <a:lnTo>
                  <a:pt x="73152" y="891540"/>
                </a:lnTo>
                <a:lnTo>
                  <a:pt x="64008" y="891540"/>
                </a:lnTo>
                <a:lnTo>
                  <a:pt x="54864" y="893064"/>
                </a:lnTo>
                <a:lnTo>
                  <a:pt x="33528" y="894588"/>
                </a:lnTo>
                <a:lnTo>
                  <a:pt x="53340" y="896112"/>
                </a:lnTo>
                <a:lnTo>
                  <a:pt x="62484" y="896112"/>
                </a:lnTo>
                <a:lnTo>
                  <a:pt x="70104" y="897636"/>
                </a:lnTo>
                <a:lnTo>
                  <a:pt x="77724" y="897636"/>
                </a:lnTo>
                <a:lnTo>
                  <a:pt x="85344" y="899160"/>
                </a:lnTo>
                <a:lnTo>
                  <a:pt x="97536" y="902208"/>
                </a:lnTo>
                <a:lnTo>
                  <a:pt x="102108" y="902208"/>
                </a:lnTo>
                <a:lnTo>
                  <a:pt x="105156" y="903732"/>
                </a:lnTo>
                <a:lnTo>
                  <a:pt x="105156" y="899160"/>
                </a:lnTo>
                <a:lnTo>
                  <a:pt x="106172" y="902208"/>
                </a:lnTo>
                <a:lnTo>
                  <a:pt x="108204" y="905256"/>
                </a:lnTo>
                <a:lnTo>
                  <a:pt x="109728" y="906780"/>
                </a:lnTo>
                <a:lnTo>
                  <a:pt x="109728" y="1743456"/>
                </a:lnTo>
                <a:lnTo>
                  <a:pt x="111252" y="1744980"/>
                </a:lnTo>
                <a:lnTo>
                  <a:pt x="112776" y="1744980"/>
                </a:lnTo>
                <a:lnTo>
                  <a:pt x="112776" y="1746504"/>
                </a:lnTo>
                <a:lnTo>
                  <a:pt x="114300" y="1746504"/>
                </a:lnTo>
                <a:lnTo>
                  <a:pt x="117348" y="1749552"/>
                </a:lnTo>
                <a:lnTo>
                  <a:pt x="123444" y="1751076"/>
                </a:lnTo>
                <a:lnTo>
                  <a:pt x="128016" y="1752600"/>
                </a:lnTo>
                <a:lnTo>
                  <a:pt x="131064" y="1753362"/>
                </a:lnTo>
                <a:close/>
              </a:path>
              <a:path w="224154" h="1763395">
                <a:moveTo>
                  <a:pt x="107442" y="858012"/>
                </a:moveTo>
                <a:lnTo>
                  <a:pt x="106680" y="858012"/>
                </a:lnTo>
                <a:lnTo>
                  <a:pt x="106680" y="27432"/>
                </a:lnTo>
                <a:lnTo>
                  <a:pt x="105156" y="28956"/>
                </a:lnTo>
                <a:lnTo>
                  <a:pt x="105156" y="859536"/>
                </a:lnTo>
                <a:lnTo>
                  <a:pt x="106680" y="859536"/>
                </a:lnTo>
                <a:lnTo>
                  <a:pt x="107442" y="858012"/>
                </a:lnTo>
                <a:close/>
              </a:path>
              <a:path w="224154" h="1763395">
                <a:moveTo>
                  <a:pt x="106680" y="859536"/>
                </a:moveTo>
                <a:lnTo>
                  <a:pt x="105156" y="862584"/>
                </a:lnTo>
                <a:lnTo>
                  <a:pt x="105156" y="864108"/>
                </a:lnTo>
                <a:lnTo>
                  <a:pt x="106680" y="859536"/>
                </a:lnTo>
                <a:close/>
              </a:path>
              <a:path w="224154" h="1763395">
                <a:moveTo>
                  <a:pt x="108204" y="878967"/>
                </a:moveTo>
                <a:lnTo>
                  <a:pt x="108204" y="858012"/>
                </a:lnTo>
                <a:lnTo>
                  <a:pt x="106680" y="859536"/>
                </a:lnTo>
                <a:lnTo>
                  <a:pt x="105156" y="864108"/>
                </a:lnTo>
                <a:lnTo>
                  <a:pt x="105156" y="878205"/>
                </a:lnTo>
                <a:lnTo>
                  <a:pt x="108204" y="878967"/>
                </a:lnTo>
                <a:close/>
              </a:path>
              <a:path w="224154" h="1763395">
                <a:moveTo>
                  <a:pt x="106172" y="902208"/>
                </a:moveTo>
                <a:lnTo>
                  <a:pt x="105156" y="899160"/>
                </a:lnTo>
                <a:lnTo>
                  <a:pt x="105156" y="900684"/>
                </a:lnTo>
                <a:lnTo>
                  <a:pt x="106172" y="902208"/>
                </a:lnTo>
                <a:close/>
              </a:path>
              <a:path w="224154" h="1763395">
                <a:moveTo>
                  <a:pt x="106680" y="903732"/>
                </a:moveTo>
                <a:lnTo>
                  <a:pt x="106172" y="902208"/>
                </a:lnTo>
                <a:lnTo>
                  <a:pt x="105156" y="900684"/>
                </a:lnTo>
                <a:lnTo>
                  <a:pt x="106680" y="903732"/>
                </a:lnTo>
                <a:close/>
              </a:path>
              <a:path w="224154" h="1763395">
                <a:moveTo>
                  <a:pt x="109728" y="906780"/>
                </a:moveTo>
                <a:lnTo>
                  <a:pt x="106680" y="903732"/>
                </a:lnTo>
                <a:lnTo>
                  <a:pt x="105156" y="900684"/>
                </a:lnTo>
                <a:lnTo>
                  <a:pt x="105156" y="903732"/>
                </a:lnTo>
                <a:lnTo>
                  <a:pt x="106680" y="905256"/>
                </a:lnTo>
                <a:lnTo>
                  <a:pt x="109728" y="906780"/>
                </a:lnTo>
                <a:close/>
              </a:path>
              <a:path w="224154" h="1763395">
                <a:moveTo>
                  <a:pt x="109728" y="1743456"/>
                </a:moveTo>
                <a:lnTo>
                  <a:pt x="109728" y="906780"/>
                </a:lnTo>
                <a:lnTo>
                  <a:pt x="106680" y="905256"/>
                </a:lnTo>
                <a:lnTo>
                  <a:pt x="105156" y="903732"/>
                </a:lnTo>
                <a:lnTo>
                  <a:pt x="105156" y="1734312"/>
                </a:lnTo>
                <a:lnTo>
                  <a:pt x="106680" y="1735836"/>
                </a:lnTo>
                <a:lnTo>
                  <a:pt x="106680" y="1738884"/>
                </a:lnTo>
                <a:lnTo>
                  <a:pt x="108204" y="1740408"/>
                </a:lnTo>
                <a:lnTo>
                  <a:pt x="108204" y="1741932"/>
                </a:lnTo>
                <a:lnTo>
                  <a:pt x="109728" y="1743456"/>
                </a:lnTo>
                <a:close/>
              </a:path>
              <a:path w="224154" h="1763395">
                <a:moveTo>
                  <a:pt x="108204" y="905256"/>
                </a:moveTo>
                <a:lnTo>
                  <a:pt x="106172" y="902208"/>
                </a:lnTo>
                <a:lnTo>
                  <a:pt x="106680" y="903732"/>
                </a:lnTo>
                <a:lnTo>
                  <a:pt x="108204" y="905256"/>
                </a:lnTo>
                <a:close/>
              </a:path>
              <a:path w="224154" h="1763395">
                <a:moveTo>
                  <a:pt x="108204" y="856488"/>
                </a:moveTo>
                <a:lnTo>
                  <a:pt x="108204" y="22860"/>
                </a:lnTo>
                <a:lnTo>
                  <a:pt x="106680" y="24384"/>
                </a:lnTo>
                <a:lnTo>
                  <a:pt x="106680" y="858012"/>
                </a:lnTo>
                <a:lnTo>
                  <a:pt x="108204" y="856488"/>
                </a:lnTo>
                <a:close/>
              </a:path>
              <a:path w="224154" h="1763395">
                <a:moveTo>
                  <a:pt x="108204" y="856488"/>
                </a:moveTo>
                <a:lnTo>
                  <a:pt x="106680" y="858012"/>
                </a:lnTo>
                <a:lnTo>
                  <a:pt x="107696" y="857504"/>
                </a:lnTo>
                <a:lnTo>
                  <a:pt x="108204" y="856488"/>
                </a:lnTo>
                <a:close/>
              </a:path>
              <a:path w="224154" h="1763395">
                <a:moveTo>
                  <a:pt x="107696" y="857504"/>
                </a:moveTo>
                <a:lnTo>
                  <a:pt x="106680" y="858012"/>
                </a:lnTo>
                <a:lnTo>
                  <a:pt x="107442" y="858012"/>
                </a:lnTo>
                <a:lnTo>
                  <a:pt x="107696" y="857504"/>
                </a:lnTo>
                <a:close/>
              </a:path>
              <a:path w="224154" h="1763395">
                <a:moveTo>
                  <a:pt x="109728" y="879348"/>
                </a:moveTo>
                <a:lnTo>
                  <a:pt x="109728" y="856488"/>
                </a:lnTo>
                <a:lnTo>
                  <a:pt x="107696" y="857504"/>
                </a:lnTo>
                <a:lnTo>
                  <a:pt x="107442" y="858012"/>
                </a:lnTo>
                <a:lnTo>
                  <a:pt x="108204" y="858012"/>
                </a:lnTo>
                <a:lnTo>
                  <a:pt x="108204" y="878967"/>
                </a:lnTo>
                <a:lnTo>
                  <a:pt x="109728" y="879348"/>
                </a:lnTo>
                <a:close/>
              </a:path>
              <a:path w="224154" h="1763395">
                <a:moveTo>
                  <a:pt x="224028" y="25908"/>
                </a:moveTo>
                <a:lnTo>
                  <a:pt x="224028" y="0"/>
                </a:lnTo>
                <a:lnTo>
                  <a:pt x="202692" y="0"/>
                </a:lnTo>
                <a:lnTo>
                  <a:pt x="182880" y="1524"/>
                </a:lnTo>
                <a:lnTo>
                  <a:pt x="172212" y="3048"/>
                </a:lnTo>
                <a:lnTo>
                  <a:pt x="163068" y="3048"/>
                </a:lnTo>
                <a:lnTo>
                  <a:pt x="140208" y="7620"/>
                </a:lnTo>
                <a:lnTo>
                  <a:pt x="134112" y="9144"/>
                </a:lnTo>
                <a:lnTo>
                  <a:pt x="126492" y="10668"/>
                </a:lnTo>
                <a:lnTo>
                  <a:pt x="121920" y="12192"/>
                </a:lnTo>
                <a:lnTo>
                  <a:pt x="115824" y="15240"/>
                </a:lnTo>
                <a:lnTo>
                  <a:pt x="114300" y="16764"/>
                </a:lnTo>
                <a:lnTo>
                  <a:pt x="112776" y="16764"/>
                </a:lnTo>
                <a:lnTo>
                  <a:pt x="112776" y="18288"/>
                </a:lnTo>
                <a:lnTo>
                  <a:pt x="111252" y="18288"/>
                </a:lnTo>
                <a:lnTo>
                  <a:pt x="108204" y="21336"/>
                </a:lnTo>
                <a:lnTo>
                  <a:pt x="108204" y="856488"/>
                </a:lnTo>
                <a:lnTo>
                  <a:pt x="107696" y="857504"/>
                </a:lnTo>
                <a:lnTo>
                  <a:pt x="109728" y="856488"/>
                </a:lnTo>
                <a:lnTo>
                  <a:pt x="109728" y="879348"/>
                </a:lnTo>
                <a:lnTo>
                  <a:pt x="115824" y="880872"/>
                </a:lnTo>
                <a:lnTo>
                  <a:pt x="116840" y="881549"/>
                </a:lnTo>
                <a:lnTo>
                  <a:pt x="118872" y="880872"/>
                </a:lnTo>
                <a:lnTo>
                  <a:pt x="120396" y="880872"/>
                </a:lnTo>
                <a:lnTo>
                  <a:pt x="120396" y="879348"/>
                </a:lnTo>
                <a:lnTo>
                  <a:pt x="123444" y="877824"/>
                </a:lnTo>
                <a:lnTo>
                  <a:pt x="124968" y="877824"/>
                </a:lnTo>
                <a:lnTo>
                  <a:pt x="124968" y="876300"/>
                </a:lnTo>
                <a:lnTo>
                  <a:pt x="128016" y="873252"/>
                </a:lnTo>
                <a:lnTo>
                  <a:pt x="128016" y="36576"/>
                </a:lnTo>
                <a:lnTo>
                  <a:pt x="131064" y="32004"/>
                </a:lnTo>
                <a:lnTo>
                  <a:pt x="131064" y="35814"/>
                </a:lnTo>
                <a:lnTo>
                  <a:pt x="135636" y="33528"/>
                </a:lnTo>
                <a:lnTo>
                  <a:pt x="140208" y="33528"/>
                </a:lnTo>
                <a:lnTo>
                  <a:pt x="144780" y="32004"/>
                </a:lnTo>
                <a:lnTo>
                  <a:pt x="152400" y="30480"/>
                </a:lnTo>
                <a:lnTo>
                  <a:pt x="158496" y="28956"/>
                </a:lnTo>
                <a:lnTo>
                  <a:pt x="166116" y="28956"/>
                </a:lnTo>
                <a:lnTo>
                  <a:pt x="175260" y="27432"/>
                </a:lnTo>
                <a:lnTo>
                  <a:pt x="184404" y="27432"/>
                </a:lnTo>
                <a:lnTo>
                  <a:pt x="202692" y="26025"/>
                </a:lnTo>
                <a:lnTo>
                  <a:pt x="224028" y="25908"/>
                </a:lnTo>
                <a:close/>
              </a:path>
              <a:path w="224154" h="1763395">
                <a:moveTo>
                  <a:pt x="131064" y="35814"/>
                </a:moveTo>
                <a:lnTo>
                  <a:pt x="131064" y="32004"/>
                </a:lnTo>
                <a:lnTo>
                  <a:pt x="128016" y="36576"/>
                </a:lnTo>
                <a:lnTo>
                  <a:pt x="129540" y="35052"/>
                </a:lnTo>
                <a:lnTo>
                  <a:pt x="129540" y="36576"/>
                </a:lnTo>
                <a:lnTo>
                  <a:pt x="131064" y="35814"/>
                </a:lnTo>
                <a:close/>
              </a:path>
              <a:path w="224154" h="1763395">
                <a:moveTo>
                  <a:pt x="129540" y="35052"/>
                </a:moveTo>
                <a:lnTo>
                  <a:pt x="128016" y="36576"/>
                </a:lnTo>
                <a:lnTo>
                  <a:pt x="128016" y="38100"/>
                </a:lnTo>
                <a:lnTo>
                  <a:pt x="129540" y="35052"/>
                </a:lnTo>
                <a:close/>
              </a:path>
              <a:path w="224154" h="1763395">
                <a:moveTo>
                  <a:pt x="129540" y="36576"/>
                </a:moveTo>
                <a:lnTo>
                  <a:pt x="129540" y="35052"/>
                </a:lnTo>
                <a:lnTo>
                  <a:pt x="128016" y="38100"/>
                </a:lnTo>
                <a:lnTo>
                  <a:pt x="129540" y="36576"/>
                </a:lnTo>
                <a:close/>
              </a:path>
              <a:path w="224154" h="1763395">
                <a:moveTo>
                  <a:pt x="131064" y="867156"/>
                </a:moveTo>
                <a:lnTo>
                  <a:pt x="131064" y="35814"/>
                </a:lnTo>
                <a:lnTo>
                  <a:pt x="129540" y="36576"/>
                </a:lnTo>
                <a:lnTo>
                  <a:pt x="128016" y="38100"/>
                </a:lnTo>
                <a:lnTo>
                  <a:pt x="128016" y="873252"/>
                </a:lnTo>
                <a:lnTo>
                  <a:pt x="129540" y="871728"/>
                </a:lnTo>
                <a:lnTo>
                  <a:pt x="129540" y="870204"/>
                </a:lnTo>
                <a:lnTo>
                  <a:pt x="131064" y="867156"/>
                </a:lnTo>
                <a:close/>
              </a:path>
              <a:path w="224154" h="1763395">
                <a:moveTo>
                  <a:pt x="131064" y="1726692"/>
                </a:moveTo>
                <a:lnTo>
                  <a:pt x="131064" y="896112"/>
                </a:lnTo>
                <a:lnTo>
                  <a:pt x="129540" y="893064"/>
                </a:lnTo>
                <a:lnTo>
                  <a:pt x="129540" y="891540"/>
                </a:lnTo>
                <a:lnTo>
                  <a:pt x="128016" y="890016"/>
                </a:lnTo>
                <a:lnTo>
                  <a:pt x="128016" y="1725168"/>
                </a:lnTo>
                <a:lnTo>
                  <a:pt x="131064" y="1726692"/>
                </a:lnTo>
                <a:close/>
              </a:path>
              <a:path w="224154" h="1763395">
                <a:moveTo>
                  <a:pt x="131064" y="1726692"/>
                </a:moveTo>
                <a:lnTo>
                  <a:pt x="128016" y="1725168"/>
                </a:lnTo>
                <a:lnTo>
                  <a:pt x="129540" y="1726692"/>
                </a:lnTo>
                <a:lnTo>
                  <a:pt x="131064" y="1726692"/>
                </a:lnTo>
                <a:close/>
              </a:path>
              <a:path w="224154" h="1763395">
                <a:moveTo>
                  <a:pt x="129540" y="1726692"/>
                </a:moveTo>
                <a:lnTo>
                  <a:pt x="128016" y="1725168"/>
                </a:lnTo>
                <a:lnTo>
                  <a:pt x="128778" y="1726692"/>
                </a:lnTo>
                <a:lnTo>
                  <a:pt x="129540" y="1726692"/>
                </a:lnTo>
                <a:close/>
              </a:path>
              <a:path w="224154" h="1763395">
                <a:moveTo>
                  <a:pt x="128778" y="1726692"/>
                </a:moveTo>
                <a:lnTo>
                  <a:pt x="128016" y="1725168"/>
                </a:lnTo>
                <a:lnTo>
                  <a:pt x="128016" y="1726692"/>
                </a:lnTo>
                <a:lnTo>
                  <a:pt x="128778" y="1726692"/>
                </a:lnTo>
                <a:close/>
              </a:path>
              <a:path w="224154" h="1763395">
                <a:moveTo>
                  <a:pt x="131064" y="1728216"/>
                </a:moveTo>
                <a:lnTo>
                  <a:pt x="131064" y="1726692"/>
                </a:lnTo>
                <a:lnTo>
                  <a:pt x="128778" y="1726692"/>
                </a:lnTo>
                <a:lnTo>
                  <a:pt x="129032" y="1727200"/>
                </a:lnTo>
                <a:lnTo>
                  <a:pt x="131064" y="1728216"/>
                </a:lnTo>
                <a:close/>
              </a:path>
              <a:path w="224154" h="1763395">
                <a:moveTo>
                  <a:pt x="224028" y="1763268"/>
                </a:moveTo>
                <a:lnTo>
                  <a:pt x="224028" y="1737360"/>
                </a:lnTo>
                <a:lnTo>
                  <a:pt x="202692" y="1737360"/>
                </a:lnTo>
                <a:lnTo>
                  <a:pt x="184404" y="1735836"/>
                </a:lnTo>
                <a:lnTo>
                  <a:pt x="175260" y="1735836"/>
                </a:lnTo>
                <a:lnTo>
                  <a:pt x="166116" y="1734312"/>
                </a:lnTo>
                <a:lnTo>
                  <a:pt x="158496" y="1734312"/>
                </a:lnTo>
                <a:lnTo>
                  <a:pt x="150876" y="1732788"/>
                </a:lnTo>
                <a:lnTo>
                  <a:pt x="144780" y="1731264"/>
                </a:lnTo>
                <a:lnTo>
                  <a:pt x="140208" y="1729740"/>
                </a:lnTo>
                <a:lnTo>
                  <a:pt x="134112" y="1728216"/>
                </a:lnTo>
                <a:lnTo>
                  <a:pt x="131064" y="1728216"/>
                </a:lnTo>
                <a:lnTo>
                  <a:pt x="129032" y="1727200"/>
                </a:lnTo>
                <a:lnTo>
                  <a:pt x="131064" y="1731264"/>
                </a:lnTo>
                <a:lnTo>
                  <a:pt x="131064" y="1753362"/>
                </a:lnTo>
                <a:lnTo>
                  <a:pt x="140208" y="1755648"/>
                </a:lnTo>
                <a:lnTo>
                  <a:pt x="155448" y="1758696"/>
                </a:lnTo>
                <a:lnTo>
                  <a:pt x="164592" y="1760220"/>
                </a:lnTo>
                <a:lnTo>
                  <a:pt x="173736" y="1760220"/>
                </a:lnTo>
                <a:lnTo>
                  <a:pt x="182880" y="1761744"/>
                </a:lnTo>
                <a:lnTo>
                  <a:pt x="202692" y="1763268"/>
                </a:lnTo>
                <a:lnTo>
                  <a:pt x="224028" y="1763268"/>
                </a:lnTo>
                <a:close/>
              </a:path>
            </a:pathLst>
          </a:custGeom>
          <a:solidFill>
            <a:srgbClr val="FF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6" name="object 17">
            <a:extLst>
              <a:ext uri="{FF2B5EF4-FFF2-40B4-BE49-F238E27FC236}">
                <a16:creationId xmlns:a16="http://schemas.microsoft.com/office/drawing/2014/main" xmlns="" id="{AFB78A76-01B8-498F-BF87-5F643A934752}"/>
              </a:ext>
            </a:extLst>
          </p:cNvPr>
          <p:cNvSpPr/>
          <p:nvPr/>
        </p:nvSpPr>
        <p:spPr>
          <a:xfrm>
            <a:off x="6169015" y="3852740"/>
            <a:ext cx="2755900" cy="736600"/>
          </a:xfrm>
          <a:custGeom>
            <a:avLst/>
            <a:gdLst/>
            <a:ahLst/>
            <a:cxnLst/>
            <a:rect l="l" t="t" r="r" b="b"/>
            <a:pathLst>
              <a:path w="2755900" h="736600">
                <a:moveTo>
                  <a:pt x="2755392" y="733044"/>
                </a:moveTo>
                <a:lnTo>
                  <a:pt x="2755392" y="3048"/>
                </a:lnTo>
                <a:lnTo>
                  <a:pt x="2752344" y="0"/>
                </a:lnTo>
                <a:lnTo>
                  <a:pt x="1524" y="0"/>
                </a:lnTo>
                <a:lnTo>
                  <a:pt x="0" y="3048"/>
                </a:lnTo>
                <a:lnTo>
                  <a:pt x="0" y="733044"/>
                </a:lnTo>
                <a:lnTo>
                  <a:pt x="1524" y="736092"/>
                </a:lnTo>
                <a:lnTo>
                  <a:pt x="6096" y="736092"/>
                </a:lnTo>
                <a:lnTo>
                  <a:pt x="6096" y="12192"/>
                </a:lnTo>
                <a:lnTo>
                  <a:pt x="12192" y="6096"/>
                </a:lnTo>
                <a:lnTo>
                  <a:pt x="12192" y="12192"/>
                </a:lnTo>
                <a:lnTo>
                  <a:pt x="2743200" y="12192"/>
                </a:lnTo>
                <a:lnTo>
                  <a:pt x="2743200" y="6096"/>
                </a:lnTo>
                <a:lnTo>
                  <a:pt x="2749296" y="12192"/>
                </a:lnTo>
                <a:lnTo>
                  <a:pt x="2749296" y="736092"/>
                </a:lnTo>
                <a:lnTo>
                  <a:pt x="2752344" y="736092"/>
                </a:lnTo>
                <a:lnTo>
                  <a:pt x="2755392" y="733044"/>
                </a:lnTo>
                <a:close/>
              </a:path>
              <a:path w="2755900" h="736600">
                <a:moveTo>
                  <a:pt x="12192" y="12192"/>
                </a:moveTo>
                <a:lnTo>
                  <a:pt x="12192" y="6096"/>
                </a:lnTo>
                <a:lnTo>
                  <a:pt x="6096" y="12192"/>
                </a:lnTo>
                <a:lnTo>
                  <a:pt x="12192" y="12192"/>
                </a:lnTo>
                <a:close/>
              </a:path>
              <a:path w="2755900" h="736600">
                <a:moveTo>
                  <a:pt x="12192" y="723900"/>
                </a:moveTo>
                <a:lnTo>
                  <a:pt x="12192" y="12192"/>
                </a:lnTo>
                <a:lnTo>
                  <a:pt x="6096" y="12192"/>
                </a:lnTo>
                <a:lnTo>
                  <a:pt x="6096" y="723900"/>
                </a:lnTo>
                <a:lnTo>
                  <a:pt x="12192" y="723900"/>
                </a:lnTo>
                <a:close/>
              </a:path>
              <a:path w="2755900" h="736600">
                <a:moveTo>
                  <a:pt x="2749296" y="723900"/>
                </a:moveTo>
                <a:lnTo>
                  <a:pt x="6096" y="723900"/>
                </a:lnTo>
                <a:lnTo>
                  <a:pt x="12192" y="729996"/>
                </a:lnTo>
                <a:lnTo>
                  <a:pt x="12192" y="736092"/>
                </a:lnTo>
                <a:lnTo>
                  <a:pt x="2743200" y="736092"/>
                </a:lnTo>
                <a:lnTo>
                  <a:pt x="2743200" y="729996"/>
                </a:lnTo>
                <a:lnTo>
                  <a:pt x="2749296" y="723900"/>
                </a:lnTo>
                <a:close/>
              </a:path>
              <a:path w="2755900" h="736600">
                <a:moveTo>
                  <a:pt x="12192" y="736092"/>
                </a:moveTo>
                <a:lnTo>
                  <a:pt x="12192" y="729996"/>
                </a:lnTo>
                <a:lnTo>
                  <a:pt x="6096" y="723900"/>
                </a:lnTo>
                <a:lnTo>
                  <a:pt x="6096" y="736092"/>
                </a:lnTo>
                <a:lnTo>
                  <a:pt x="12192" y="736092"/>
                </a:lnTo>
                <a:close/>
              </a:path>
              <a:path w="2755900" h="736600">
                <a:moveTo>
                  <a:pt x="2749296" y="12192"/>
                </a:moveTo>
                <a:lnTo>
                  <a:pt x="2743200" y="6096"/>
                </a:lnTo>
                <a:lnTo>
                  <a:pt x="2743200" y="12192"/>
                </a:lnTo>
                <a:lnTo>
                  <a:pt x="2749296" y="12192"/>
                </a:lnTo>
                <a:close/>
              </a:path>
              <a:path w="2755900" h="736600">
                <a:moveTo>
                  <a:pt x="2749296" y="723900"/>
                </a:moveTo>
                <a:lnTo>
                  <a:pt x="2749296" y="12192"/>
                </a:lnTo>
                <a:lnTo>
                  <a:pt x="2743200" y="12192"/>
                </a:lnTo>
                <a:lnTo>
                  <a:pt x="2743200" y="723900"/>
                </a:lnTo>
                <a:lnTo>
                  <a:pt x="2749296" y="723900"/>
                </a:lnTo>
                <a:close/>
              </a:path>
              <a:path w="2755900" h="736600">
                <a:moveTo>
                  <a:pt x="2749296" y="736092"/>
                </a:moveTo>
                <a:lnTo>
                  <a:pt x="2749296" y="723900"/>
                </a:lnTo>
                <a:lnTo>
                  <a:pt x="2743200" y="729996"/>
                </a:lnTo>
                <a:lnTo>
                  <a:pt x="2743200" y="736092"/>
                </a:lnTo>
                <a:lnTo>
                  <a:pt x="2749296" y="736092"/>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7" name="object 19">
            <a:extLst>
              <a:ext uri="{FF2B5EF4-FFF2-40B4-BE49-F238E27FC236}">
                <a16:creationId xmlns:a16="http://schemas.microsoft.com/office/drawing/2014/main" xmlns="" id="{76CC0185-F87D-401D-A66C-77B18E06C9CC}"/>
              </a:ext>
            </a:extLst>
          </p:cNvPr>
          <p:cNvSpPr/>
          <p:nvPr/>
        </p:nvSpPr>
        <p:spPr>
          <a:xfrm>
            <a:off x="6169015" y="4657412"/>
            <a:ext cx="2755900" cy="844550"/>
          </a:xfrm>
          <a:custGeom>
            <a:avLst/>
            <a:gdLst/>
            <a:ahLst/>
            <a:cxnLst/>
            <a:rect l="l" t="t" r="r" b="b"/>
            <a:pathLst>
              <a:path w="2755900" h="844550">
                <a:moveTo>
                  <a:pt x="2755392" y="841248"/>
                </a:moveTo>
                <a:lnTo>
                  <a:pt x="2755392" y="3048"/>
                </a:lnTo>
                <a:lnTo>
                  <a:pt x="2752344" y="0"/>
                </a:lnTo>
                <a:lnTo>
                  <a:pt x="1524" y="0"/>
                </a:lnTo>
                <a:lnTo>
                  <a:pt x="0" y="3048"/>
                </a:lnTo>
                <a:lnTo>
                  <a:pt x="0" y="841248"/>
                </a:lnTo>
                <a:lnTo>
                  <a:pt x="1524" y="844296"/>
                </a:lnTo>
                <a:lnTo>
                  <a:pt x="6096" y="844296"/>
                </a:lnTo>
                <a:lnTo>
                  <a:pt x="6096" y="12192"/>
                </a:lnTo>
                <a:lnTo>
                  <a:pt x="12192" y="6096"/>
                </a:lnTo>
                <a:lnTo>
                  <a:pt x="12192" y="12192"/>
                </a:lnTo>
                <a:lnTo>
                  <a:pt x="2743200" y="12192"/>
                </a:lnTo>
                <a:lnTo>
                  <a:pt x="2743200" y="6096"/>
                </a:lnTo>
                <a:lnTo>
                  <a:pt x="2749296" y="12192"/>
                </a:lnTo>
                <a:lnTo>
                  <a:pt x="2749296" y="844296"/>
                </a:lnTo>
                <a:lnTo>
                  <a:pt x="2752344" y="844296"/>
                </a:lnTo>
                <a:lnTo>
                  <a:pt x="2755392" y="841248"/>
                </a:lnTo>
                <a:close/>
              </a:path>
              <a:path w="2755900" h="844550">
                <a:moveTo>
                  <a:pt x="12192" y="12192"/>
                </a:moveTo>
                <a:lnTo>
                  <a:pt x="12192" y="6096"/>
                </a:lnTo>
                <a:lnTo>
                  <a:pt x="6096" y="12192"/>
                </a:lnTo>
                <a:lnTo>
                  <a:pt x="12192" y="12192"/>
                </a:lnTo>
                <a:close/>
              </a:path>
              <a:path w="2755900" h="844550">
                <a:moveTo>
                  <a:pt x="12192" y="830580"/>
                </a:moveTo>
                <a:lnTo>
                  <a:pt x="12192" y="12192"/>
                </a:lnTo>
                <a:lnTo>
                  <a:pt x="6096" y="12192"/>
                </a:lnTo>
                <a:lnTo>
                  <a:pt x="6096" y="830580"/>
                </a:lnTo>
                <a:lnTo>
                  <a:pt x="12192" y="830580"/>
                </a:lnTo>
                <a:close/>
              </a:path>
              <a:path w="2755900" h="844550">
                <a:moveTo>
                  <a:pt x="2749296" y="830580"/>
                </a:moveTo>
                <a:lnTo>
                  <a:pt x="6096" y="830580"/>
                </a:lnTo>
                <a:lnTo>
                  <a:pt x="12192" y="836676"/>
                </a:lnTo>
                <a:lnTo>
                  <a:pt x="12192" y="844296"/>
                </a:lnTo>
                <a:lnTo>
                  <a:pt x="2743200" y="844296"/>
                </a:lnTo>
                <a:lnTo>
                  <a:pt x="2743200" y="836676"/>
                </a:lnTo>
                <a:lnTo>
                  <a:pt x="2749296" y="830580"/>
                </a:lnTo>
                <a:close/>
              </a:path>
              <a:path w="2755900" h="844550">
                <a:moveTo>
                  <a:pt x="12192" y="844296"/>
                </a:moveTo>
                <a:lnTo>
                  <a:pt x="12192" y="836676"/>
                </a:lnTo>
                <a:lnTo>
                  <a:pt x="6096" y="830580"/>
                </a:lnTo>
                <a:lnTo>
                  <a:pt x="6096" y="844296"/>
                </a:lnTo>
                <a:lnTo>
                  <a:pt x="12192" y="844296"/>
                </a:lnTo>
                <a:close/>
              </a:path>
              <a:path w="2755900" h="844550">
                <a:moveTo>
                  <a:pt x="2749296" y="12192"/>
                </a:moveTo>
                <a:lnTo>
                  <a:pt x="2743200" y="6096"/>
                </a:lnTo>
                <a:lnTo>
                  <a:pt x="2743200" y="12192"/>
                </a:lnTo>
                <a:lnTo>
                  <a:pt x="2749296" y="12192"/>
                </a:lnTo>
                <a:close/>
              </a:path>
              <a:path w="2755900" h="844550">
                <a:moveTo>
                  <a:pt x="2749296" y="830580"/>
                </a:moveTo>
                <a:lnTo>
                  <a:pt x="2749296" y="12192"/>
                </a:lnTo>
                <a:lnTo>
                  <a:pt x="2743200" y="12192"/>
                </a:lnTo>
                <a:lnTo>
                  <a:pt x="2743200" y="830580"/>
                </a:lnTo>
                <a:lnTo>
                  <a:pt x="2749296" y="830580"/>
                </a:lnTo>
                <a:close/>
              </a:path>
              <a:path w="2755900" h="844550">
                <a:moveTo>
                  <a:pt x="2749296" y="844296"/>
                </a:moveTo>
                <a:lnTo>
                  <a:pt x="2749296" y="830580"/>
                </a:lnTo>
                <a:lnTo>
                  <a:pt x="2743200" y="836676"/>
                </a:lnTo>
                <a:lnTo>
                  <a:pt x="2743200" y="844296"/>
                </a:lnTo>
                <a:lnTo>
                  <a:pt x="2749296" y="844296"/>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8" name="object 20">
            <a:extLst>
              <a:ext uri="{FF2B5EF4-FFF2-40B4-BE49-F238E27FC236}">
                <a16:creationId xmlns:a16="http://schemas.microsoft.com/office/drawing/2014/main" xmlns="" id="{8AEC0192-D76A-4C83-A913-A20C5B1ACA02}"/>
              </a:ext>
            </a:extLst>
          </p:cNvPr>
          <p:cNvSpPr txBox="1"/>
          <p:nvPr/>
        </p:nvSpPr>
        <p:spPr>
          <a:xfrm>
            <a:off x="6253856" y="4685857"/>
            <a:ext cx="2554605" cy="750847"/>
          </a:xfrm>
          <a:prstGeom prst="rect">
            <a:avLst/>
          </a:prstGeom>
        </p:spPr>
        <p:txBody>
          <a:bodyPr vert="horz" wrap="square" lIns="0" tIns="12065" rIns="0" bIns="0" rtlCol="0">
            <a:spAutoFit/>
          </a:bodyPr>
          <a:lstStyle/>
          <a:p>
            <a:pPr marL="12700" marR="476884">
              <a:spcBef>
                <a:spcPts val="95"/>
              </a:spcBef>
            </a:pPr>
            <a:r>
              <a:rPr sz="1200" spc="-5" dirty="0">
                <a:solidFill>
                  <a:srgbClr val="4C4C4C"/>
                </a:solidFill>
                <a:cs typeface="Calibri"/>
              </a:rPr>
              <a:t>CONS.ZI</a:t>
            </a:r>
            <a:r>
              <a:rPr lang="it-IT" sz="1200" spc="-5" dirty="0">
                <a:solidFill>
                  <a:srgbClr val="4C4C4C"/>
                </a:solidFill>
                <a:cs typeface="Calibri"/>
              </a:rPr>
              <a:t> DI </a:t>
            </a:r>
            <a:r>
              <a:rPr sz="1200" spc="-20" dirty="0">
                <a:solidFill>
                  <a:srgbClr val="4C4C4C"/>
                </a:solidFill>
                <a:cs typeface="Calibri"/>
              </a:rPr>
              <a:t>MITILICOLTORI </a:t>
            </a:r>
            <a:endParaRPr sz="1200" dirty="0">
              <a:solidFill>
                <a:prstClr val="black"/>
              </a:solidFill>
              <a:cs typeface="Calibri"/>
            </a:endParaRPr>
          </a:p>
          <a:p>
            <a:pPr marL="12700" marR="5080">
              <a:spcBef>
                <a:spcPts val="45"/>
              </a:spcBef>
            </a:pPr>
            <a:r>
              <a:rPr lang="it-IT" sz="1200" spc="-5" dirty="0">
                <a:solidFill>
                  <a:srgbClr val="4C4C4C"/>
                </a:solidFill>
                <a:cs typeface="Calibri"/>
              </a:rPr>
              <a:t>CHE RIUNISCONO LA QUASI TOTALITÀ DELLE IMPRESE DI SETTORE OPERANTI  IN</a:t>
            </a:r>
            <a:r>
              <a:rPr lang="it-IT" sz="1200" dirty="0">
                <a:solidFill>
                  <a:srgbClr val="4C4C4C"/>
                </a:solidFill>
                <a:cs typeface="Calibri"/>
              </a:rPr>
              <a:t> UN AMBITO TERRITORIALE</a:t>
            </a:r>
            <a:endParaRPr lang="it-IT" sz="1200" dirty="0">
              <a:solidFill>
                <a:prstClr val="black"/>
              </a:solidFill>
              <a:cs typeface="Calibri"/>
            </a:endParaRPr>
          </a:p>
        </p:txBody>
      </p:sp>
      <p:sp>
        <p:nvSpPr>
          <p:cNvPr id="29" name="object 18">
            <a:extLst>
              <a:ext uri="{FF2B5EF4-FFF2-40B4-BE49-F238E27FC236}">
                <a16:creationId xmlns:a16="http://schemas.microsoft.com/office/drawing/2014/main" xmlns="" id="{FF16C837-074C-41EF-BCDA-F35B20D44771}"/>
              </a:ext>
            </a:extLst>
          </p:cNvPr>
          <p:cNvSpPr txBox="1"/>
          <p:nvPr/>
        </p:nvSpPr>
        <p:spPr>
          <a:xfrm>
            <a:off x="6211185" y="3852740"/>
            <a:ext cx="2542540" cy="654050"/>
          </a:xfrm>
          <a:prstGeom prst="rect">
            <a:avLst/>
          </a:prstGeom>
        </p:spPr>
        <p:txBody>
          <a:bodyPr vert="horz" wrap="square" lIns="0" tIns="19685" rIns="0" bIns="0" rtlCol="0">
            <a:spAutoFit/>
          </a:bodyPr>
          <a:lstStyle/>
          <a:p>
            <a:pPr marL="299085" marR="163195" indent="-287020">
              <a:lnSpc>
                <a:spcPct val="103499"/>
              </a:lnSpc>
              <a:spcBef>
                <a:spcPts val="155"/>
              </a:spcBef>
              <a:buFont typeface="Arial"/>
              <a:buChar char="•"/>
              <a:tabLst>
                <a:tab pos="299085" algn="l"/>
                <a:tab pos="299720" algn="l"/>
              </a:tabLst>
            </a:pPr>
            <a:r>
              <a:rPr sz="1600" spc="-10" dirty="0">
                <a:solidFill>
                  <a:srgbClr val="4C4C4C"/>
                </a:solidFill>
                <a:cs typeface="Calibri"/>
              </a:rPr>
              <a:t>REGIONE </a:t>
            </a:r>
            <a:r>
              <a:rPr sz="1600" dirty="0">
                <a:solidFill>
                  <a:srgbClr val="4C4C4C"/>
                </a:solidFill>
                <a:cs typeface="Calibri"/>
              </a:rPr>
              <a:t>E.R. </a:t>
            </a:r>
            <a:r>
              <a:rPr sz="800" spc="-5" dirty="0">
                <a:solidFill>
                  <a:srgbClr val="4C4C4C"/>
                </a:solidFill>
                <a:cs typeface="Calibri"/>
              </a:rPr>
              <a:t>per le competenze sul  Piano</a:t>
            </a:r>
            <a:r>
              <a:rPr sz="800" dirty="0">
                <a:solidFill>
                  <a:srgbClr val="4C4C4C"/>
                </a:solidFill>
                <a:cs typeface="Calibri"/>
              </a:rPr>
              <a:t> </a:t>
            </a:r>
            <a:r>
              <a:rPr sz="800" spc="-5" dirty="0">
                <a:solidFill>
                  <a:srgbClr val="4C4C4C"/>
                </a:solidFill>
                <a:cs typeface="Calibri"/>
              </a:rPr>
              <a:t>Rifiuti</a:t>
            </a:r>
            <a:endParaRPr sz="800" dirty="0">
              <a:solidFill>
                <a:prstClr val="black"/>
              </a:solidFill>
              <a:cs typeface="Calibri"/>
            </a:endParaRPr>
          </a:p>
          <a:p>
            <a:pPr marL="299085" indent="-287020">
              <a:lnSpc>
                <a:spcPts val="1875"/>
              </a:lnSpc>
              <a:buFont typeface="Arial"/>
              <a:buChar char="•"/>
              <a:tabLst>
                <a:tab pos="299085" algn="l"/>
                <a:tab pos="299720" algn="l"/>
              </a:tabLst>
            </a:pPr>
            <a:r>
              <a:rPr sz="1600" spc="15" dirty="0">
                <a:solidFill>
                  <a:srgbClr val="4C4C4C"/>
                </a:solidFill>
                <a:cs typeface="Calibri"/>
              </a:rPr>
              <a:t>COMUNI</a:t>
            </a:r>
            <a:r>
              <a:rPr sz="800" spc="15" dirty="0">
                <a:solidFill>
                  <a:srgbClr val="4C4C4C"/>
                </a:solidFill>
                <a:cs typeface="Calibri"/>
              </a:rPr>
              <a:t>per </a:t>
            </a:r>
            <a:r>
              <a:rPr sz="800" spc="-5" dirty="0">
                <a:solidFill>
                  <a:srgbClr val="4C4C4C"/>
                </a:solidFill>
                <a:cs typeface="Calibri"/>
              </a:rPr>
              <a:t>le competenze sugli</a:t>
            </a:r>
            <a:r>
              <a:rPr sz="800" spc="-25" dirty="0">
                <a:solidFill>
                  <a:srgbClr val="4C4C4C"/>
                </a:solidFill>
                <a:cs typeface="Calibri"/>
              </a:rPr>
              <a:t> </a:t>
            </a:r>
            <a:r>
              <a:rPr sz="800" spc="-5" dirty="0">
                <a:solidFill>
                  <a:srgbClr val="4C4C4C"/>
                </a:solidFill>
                <a:cs typeface="Calibri"/>
              </a:rPr>
              <a:t>affidamenti</a:t>
            </a:r>
            <a:endParaRPr sz="800" dirty="0">
              <a:solidFill>
                <a:prstClr val="black"/>
              </a:solidFill>
              <a:cs typeface="Calibri"/>
            </a:endParaRPr>
          </a:p>
        </p:txBody>
      </p:sp>
      <p:sp>
        <p:nvSpPr>
          <p:cNvPr id="30" name="object 7">
            <a:extLst>
              <a:ext uri="{FF2B5EF4-FFF2-40B4-BE49-F238E27FC236}">
                <a16:creationId xmlns:a16="http://schemas.microsoft.com/office/drawing/2014/main" xmlns="" id="{B0C57BB8-6167-4FB0-B650-780CF6769B8B}"/>
              </a:ext>
            </a:extLst>
          </p:cNvPr>
          <p:cNvSpPr/>
          <p:nvPr/>
        </p:nvSpPr>
        <p:spPr>
          <a:xfrm>
            <a:off x="1026919" y="1653428"/>
            <a:ext cx="10290939" cy="4362449"/>
          </a:xfrm>
          <a:custGeom>
            <a:avLst/>
            <a:gdLst/>
            <a:ahLst/>
            <a:cxnLst/>
            <a:rect l="l" t="t" r="r" b="b"/>
            <a:pathLst>
              <a:path w="7569834" h="3787140">
                <a:moveTo>
                  <a:pt x="7569705" y="3784092"/>
                </a:moveTo>
                <a:lnTo>
                  <a:pt x="7569705" y="3048"/>
                </a:lnTo>
                <a:lnTo>
                  <a:pt x="7566657" y="0"/>
                </a:lnTo>
                <a:lnTo>
                  <a:pt x="3048" y="0"/>
                </a:lnTo>
                <a:lnTo>
                  <a:pt x="0" y="3048"/>
                </a:lnTo>
                <a:lnTo>
                  <a:pt x="0" y="3784092"/>
                </a:lnTo>
                <a:lnTo>
                  <a:pt x="3048" y="3787140"/>
                </a:lnTo>
                <a:lnTo>
                  <a:pt x="6096" y="3787140"/>
                </a:lnTo>
                <a:lnTo>
                  <a:pt x="6096" y="12192"/>
                </a:lnTo>
                <a:lnTo>
                  <a:pt x="12192" y="6096"/>
                </a:lnTo>
                <a:lnTo>
                  <a:pt x="12192" y="12192"/>
                </a:lnTo>
                <a:lnTo>
                  <a:pt x="7557513" y="12192"/>
                </a:lnTo>
                <a:lnTo>
                  <a:pt x="7557513" y="6096"/>
                </a:lnTo>
                <a:lnTo>
                  <a:pt x="7563609" y="12192"/>
                </a:lnTo>
                <a:lnTo>
                  <a:pt x="7563609" y="3787140"/>
                </a:lnTo>
                <a:lnTo>
                  <a:pt x="7566657" y="3787140"/>
                </a:lnTo>
                <a:lnTo>
                  <a:pt x="7569705" y="3784092"/>
                </a:lnTo>
                <a:close/>
              </a:path>
              <a:path w="7569834" h="3787140">
                <a:moveTo>
                  <a:pt x="12192" y="12192"/>
                </a:moveTo>
                <a:lnTo>
                  <a:pt x="12192" y="6096"/>
                </a:lnTo>
                <a:lnTo>
                  <a:pt x="6096" y="12192"/>
                </a:lnTo>
                <a:lnTo>
                  <a:pt x="12192" y="12192"/>
                </a:lnTo>
                <a:close/>
              </a:path>
              <a:path w="7569834" h="3787140">
                <a:moveTo>
                  <a:pt x="12192" y="3773424"/>
                </a:moveTo>
                <a:lnTo>
                  <a:pt x="12192" y="12192"/>
                </a:lnTo>
                <a:lnTo>
                  <a:pt x="6096" y="12192"/>
                </a:lnTo>
                <a:lnTo>
                  <a:pt x="6096" y="3773424"/>
                </a:lnTo>
                <a:lnTo>
                  <a:pt x="12192" y="3773424"/>
                </a:lnTo>
                <a:close/>
              </a:path>
              <a:path w="7569834" h="3787140">
                <a:moveTo>
                  <a:pt x="7563609" y="3773424"/>
                </a:moveTo>
                <a:lnTo>
                  <a:pt x="6096" y="3773424"/>
                </a:lnTo>
                <a:lnTo>
                  <a:pt x="12192" y="3779520"/>
                </a:lnTo>
                <a:lnTo>
                  <a:pt x="12192" y="3787140"/>
                </a:lnTo>
                <a:lnTo>
                  <a:pt x="7557513" y="3787140"/>
                </a:lnTo>
                <a:lnTo>
                  <a:pt x="7557513" y="3779520"/>
                </a:lnTo>
                <a:lnTo>
                  <a:pt x="7563609" y="3773424"/>
                </a:lnTo>
                <a:close/>
              </a:path>
              <a:path w="7569834" h="3787140">
                <a:moveTo>
                  <a:pt x="12192" y="3787140"/>
                </a:moveTo>
                <a:lnTo>
                  <a:pt x="12192" y="3779520"/>
                </a:lnTo>
                <a:lnTo>
                  <a:pt x="6096" y="3773424"/>
                </a:lnTo>
                <a:lnTo>
                  <a:pt x="6096" y="3787140"/>
                </a:lnTo>
                <a:lnTo>
                  <a:pt x="12192" y="3787140"/>
                </a:lnTo>
                <a:close/>
              </a:path>
              <a:path w="7569834" h="3787140">
                <a:moveTo>
                  <a:pt x="7563609" y="12192"/>
                </a:moveTo>
                <a:lnTo>
                  <a:pt x="7557513" y="6096"/>
                </a:lnTo>
                <a:lnTo>
                  <a:pt x="7557513" y="12192"/>
                </a:lnTo>
                <a:lnTo>
                  <a:pt x="7563609" y="12192"/>
                </a:lnTo>
                <a:close/>
              </a:path>
              <a:path w="7569834" h="3787140">
                <a:moveTo>
                  <a:pt x="7563609" y="3773424"/>
                </a:moveTo>
                <a:lnTo>
                  <a:pt x="7563609" y="12192"/>
                </a:lnTo>
                <a:lnTo>
                  <a:pt x="7557513" y="12192"/>
                </a:lnTo>
                <a:lnTo>
                  <a:pt x="7557513" y="3773424"/>
                </a:lnTo>
                <a:lnTo>
                  <a:pt x="7563609" y="3773424"/>
                </a:lnTo>
                <a:close/>
              </a:path>
              <a:path w="7569834" h="3787140">
                <a:moveTo>
                  <a:pt x="7563609" y="3787140"/>
                </a:moveTo>
                <a:lnTo>
                  <a:pt x="7563609" y="3773424"/>
                </a:lnTo>
                <a:lnTo>
                  <a:pt x="7557513" y="3779520"/>
                </a:lnTo>
                <a:lnTo>
                  <a:pt x="7557513" y="3787140"/>
                </a:lnTo>
                <a:lnTo>
                  <a:pt x="7563609" y="378714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7" name="Immagine 16">
            <a:extLst>
              <a:ext uri="{FF2B5EF4-FFF2-40B4-BE49-F238E27FC236}">
                <a16:creationId xmlns:a16="http://schemas.microsoft.com/office/drawing/2014/main" xmlns="" id="{98909D73-ADDC-4A5C-95C7-A160DFC96A55}"/>
              </a:ext>
            </a:extLst>
          </p:cNvPr>
          <p:cNvPicPr/>
          <p:nvPr/>
        </p:nvPicPr>
        <p:blipFill>
          <a:blip r:embed="rId2"/>
          <a:stretch>
            <a:fillRect/>
          </a:stretch>
        </p:blipFill>
        <p:spPr>
          <a:xfrm>
            <a:off x="1" y="6336789"/>
            <a:ext cx="986118" cy="521210"/>
          </a:xfrm>
          <a:prstGeom prst="rect">
            <a:avLst/>
          </a:prstGeom>
        </p:spPr>
      </p:pic>
      <p:sp>
        <p:nvSpPr>
          <p:cNvPr id="31" name="Titolo 1">
            <a:extLst>
              <a:ext uri="{FF2B5EF4-FFF2-40B4-BE49-F238E27FC236}">
                <a16:creationId xmlns:a16="http://schemas.microsoft.com/office/drawing/2014/main" xmlns="" id="{3BE74E0C-E67F-426A-B391-440D6BC70934}"/>
              </a:ext>
            </a:extLst>
          </p:cNvPr>
          <p:cNvSpPr txBox="1">
            <a:spLocks/>
          </p:cNvSpPr>
          <p:nvPr/>
        </p:nvSpPr>
        <p:spPr>
          <a:xfrm>
            <a:off x="802258" y="351026"/>
            <a:ext cx="10515600" cy="491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dirty="0">
                <a:latin typeface="+mn-lt"/>
              </a:rPr>
              <a:t>L’Accordo di Programma</a:t>
            </a:r>
          </a:p>
        </p:txBody>
      </p:sp>
    </p:spTree>
    <p:extLst>
      <p:ext uri="{BB962C8B-B14F-4D97-AF65-F5344CB8AC3E}">
        <p14:creationId xmlns:p14="http://schemas.microsoft.com/office/powerpoint/2010/main" val="389592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xmlns="" id="{8615F126-AC18-42B0-8EC0-77F0324F8F74}"/>
              </a:ext>
            </a:extLst>
          </p:cNvPr>
          <p:cNvSpPr/>
          <p:nvPr/>
        </p:nvSpPr>
        <p:spPr>
          <a:xfrm>
            <a:off x="950531" y="2043683"/>
            <a:ext cx="10290939" cy="3444240"/>
          </a:xfrm>
          <a:custGeom>
            <a:avLst/>
            <a:gdLst/>
            <a:ahLst/>
            <a:cxnLst/>
            <a:rect l="l" t="t" r="r" b="b"/>
            <a:pathLst>
              <a:path w="7569834" h="3444240">
                <a:moveTo>
                  <a:pt x="7569705" y="3441192"/>
                </a:moveTo>
                <a:lnTo>
                  <a:pt x="7569705" y="3048"/>
                </a:lnTo>
                <a:lnTo>
                  <a:pt x="7566657" y="0"/>
                </a:lnTo>
                <a:lnTo>
                  <a:pt x="3048" y="0"/>
                </a:lnTo>
                <a:lnTo>
                  <a:pt x="0" y="3048"/>
                </a:lnTo>
                <a:lnTo>
                  <a:pt x="0" y="3441192"/>
                </a:lnTo>
                <a:lnTo>
                  <a:pt x="3048" y="3444240"/>
                </a:lnTo>
                <a:lnTo>
                  <a:pt x="6096" y="3444240"/>
                </a:lnTo>
                <a:lnTo>
                  <a:pt x="6096" y="13716"/>
                </a:lnTo>
                <a:lnTo>
                  <a:pt x="12192" y="7620"/>
                </a:lnTo>
                <a:lnTo>
                  <a:pt x="12192" y="13716"/>
                </a:lnTo>
                <a:lnTo>
                  <a:pt x="7557513" y="13716"/>
                </a:lnTo>
                <a:lnTo>
                  <a:pt x="7557513" y="7620"/>
                </a:lnTo>
                <a:lnTo>
                  <a:pt x="7563609" y="13716"/>
                </a:lnTo>
                <a:lnTo>
                  <a:pt x="7563609" y="3444240"/>
                </a:lnTo>
                <a:lnTo>
                  <a:pt x="7566657" y="3444240"/>
                </a:lnTo>
                <a:lnTo>
                  <a:pt x="7569705" y="3441192"/>
                </a:lnTo>
                <a:close/>
              </a:path>
              <a:path w="7569834" h="3444240">
                <a:moveTo>
                  <a:pt x="12192" y="13716"/>
                </a:moveTo>
                <a:lnTo>
                  <a:pt x="12192" y="7620"/>
                </a:lnTo>
                <a:lnTo>
                  <a:pt x="6096" y="13716"/>
                </a:lnTo>
                <a:lnTo>
                  <a:pt x="12192" y="13716"/>
                </a:lnTo>
                <a:close/>
              </a:path>
              <a:path w="7569834" h="3444240">
                <a:moveTo>
                  <a:pt x="12192" y="3432048"/>
                </a:moveTo>
                <a:lnTo>
                  <a:pt x="12192" y="13716"/>
                </a:lnTo>
                <a:lnTo>
                  <a:pt x="6096" y="13716"/>
                </a:lnTo>
                <a:lnTo>
                  <a:pt x="6096" y="3432048"/>
                </a:lnTo>
                <a:lnTo>
                  <a:pt x="12192" y="3432048"/>
                </a:lnTo>
                <a:close/>
              </a:path>
              <a:path w="7569834" h="3444240">
                <a:moveTo>
                  <a:pt x="7563609" y="3432048"/>
                </a:moveTo>
                <a:lnTo>
                  <a:pt x="6096" y="3432048"/>
                </a:lnTo>
                <a:lnTo>
                  <a:pt x="12192" y="3438144"/>
                </a:lnTo>
                <a:lnTo>
                  <a:pt x="12192" y="3444240"/>
                </a:lnTo>
                <a:lnTo>
                  <a:pt x="7557513" y="3444240"/>
                </a:lnTo>
                <a:lnTo>
                  <a:pt x="7557513" y="3438144"/>
                </a:lnTo>
                <a:lnTo>
                  <a:pt x="7563609" y="3432048"/>
                </a:lnTo>
                <a:close/>
              </a:path>
              <a:path w="7569834" h="3444240">
                <a:moveTo>
                  <a:pt x="12192" y="3444240"/>
                </a:moveTo>
                <a:lnTo>
                  <a:pt x="12192" y="3438144"/>
                </a:lnTo>
                <a:lnTo>
                  <a:pt x="6096" y="3432048"/>
                </a:lnTo>
                <a:lnTo>
                  <a:pt x="6096" y="3444240"/>
                </a:lnTo>
                <a:lnTo>
                  <a:pt x="12192" y="3444240"/>
                </a:lnTo>
                <a:close/>
              </a:path>
              <a:path w="7569834" h="3444240">
                <a:moveTo>
                  <a:pt x="7563609" y="13716"/>
                </a:moveTo>
                <a:lnTo>
                  <a:pt x="7557513" y="7620"/>
                </a:lnTo>
                <a:lnTo>
                  <a:pt x="7557513" y="13716"/>
                </a:lnTo>
                <a:lnTo>
                  <a:pt x="7563609" y="13716"/>
                </a:lnTo>
                <a:close/>
              </a:path>
              <a:path w="7569834" h="3444240">
                <a:moveTo>
                  <a:pt x="7563609" y="3432048"/>
                </a:moveTo>
                <a:lnTo>
                  <a:pt x="7563609" y="13716"/>
                </a:lnTo>
                <a:lnTo>
                  <a:pt x="7557513" y="13716"/>
                </a:lnTo>
                <a:lnTo>
                  <a:pt x="7557513" y="3432048"/>
                </a:lnTo>
                <a:lnTo>
                  <a:pt x="7563609" y="3432048"/>
                </a:lnTo>
                <a:close/>
              </a:path>
              <a:path w="7569834" h="3444240">
                <a:moveTo>
                  <a:pt x="7563609" y="3444240"/>
                </a:moveTo>
                <a:lnTo>
                  <a:pt x="7563609" y="3432048"/>
                </a:lnTo>
                <a:lnTo>
                  <a:pt x="7557513" y="3438144"/>
                </a:lnTo>
                <a:lnTo>
                  <a:pt x="7557513" y="3444240"/>
                </a:lnTo>
                <a:lnTo>
                  <a:pt x="7563609" y="344424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object 8">
            <a:extLst>
              <a:ext uri="{FF2B5EF4-FFF2-40B4-BE49-F238E27FC236}">
                <a16:creationId xmlns:a16="http://schemas.microsoft.com/office/drawing/2014/main" xmlns="" id="{A36DBF44-13F3-412D-BCE4-8D82B9B5A89A}"/>
              </a:ext>
            </a:extLst>
          </p:cNvPr>
          <p:cNvSpPr txBox="1"/>
          <p:nvPr/>
        </p:nvSpPr>
        <p:spPr>
          <a:xfrm>
            <a:off x="1004576" y="2203744"/>
            <a:ext cx="10110963" cy="3090590"/>
          </a:xfrm>
          <a:prstGeom prst="rect">
            <a:avLst/>
          </a:prstGeom>
        </p:spPr>
        <p:txBody>
          <a:bodyPr vert="horz" wrap="square" lIns="0" tIns="12700" rIns="0" bIns="0" rtlCol="0">
            <a:spAutoFit/>
          </a:bodyPr>
          <a:lstStyle/>
          <a:p>
            <a:pPr marL="12700" marR="5080" algn="just"/>
            <a:r>
              <a:rPr sz="2000" spc="-30" dirty="0" err="1">
                <a:solidFill>
                  <a:srgbClr val="4C4C4C"/>
                </a:solidFill>
                <a:cs typeface="Calibri"/>
              </a:rPr>
              <a:t>l’art</a:t>
            </a:r>
            <a:r>
              <a:rPr sz="2000" spc="-30" dirty="0">
                <a:solidFill>
                  <a:srgbClr val="4C4C4C"/>
                </a:solidFill>
                <a:cs typeface="Calibri"/>
              </a:rPr>
              <a:t>. </a:t>
            </a:r>
            <a:r>
              <a:rPr sz="2000" spc="-5" dirty="0">
                <a:solidFill>
                  <a:srgbClr val="4C4C4C"/>
                </a:solidFill>
                <a:cs typeface="Calibri"/>
              </a:rPr>
              <a:t>193 </a:t>
            </a:r>
            <a:r>
              <a:rPr sz="2000" dirty="0">
                <a:solidFill>
                  <a:srgbClr val="4C4C4C"/>
                </a:solidFill>
                <a:cs typeface="Calibri"/>
              </a:rPr>
              <a:t>del </a:t>
            </a:r>
            <a:r>
              <a:rPr sz="2000" spc="-20" dirty="0">
                <a:solidFill>
                  <a:srgbClr val="4C4C4C"/>
                </a:solidFill>
                <a:cs typeface="Calibri"/>
              </a:rPr>
              <a:t>D. </a:t>
            </a:r>
            <a:r>
              <a:rPr sz="2000" dirty="0">
                <a:solidFill>
                  <a:srgbClr val="4C4C4C"/>
                </a:solidFill>
                <a:cs typeface="Calibri"/>
              </a:rPr>
              <a:t>Lgs. n. </a:t>
            </a:r>
            <a:r>
              <a:rPr sz="2000" spc="-5" dirty="0">
                <a:solidFill>
                  <a:srgbClr val="4C4C4C"/>
                </a:solidFill>
                <a:cs typeface="Calibri"/>
              </a:rPr>
              <a:t>152/2006, comma </a:t>
            </a:r>
            <a:r>
              <a:rPr sz="2000" dirty="0">
                <a:solidFill>
                  <a:srgbClr val="4C4C4C"/>
                </a:solidFill>
                <a:cs typeface="Calibri"/>
              </a:rPr>
              <a:t>9 bis, </a:t>
            </a:r>
            <a:r>
              <a:rPr sz="2000" spc="-10" dirty="0">
                <a:solidFill>
                  <a:srgbClr val="4C4C4C"/>
                </a:solidFill>
                <a:cs typeface="Calibri"/>
              </a:rPr>
              <a:t>stabilisce </a:t>
            </a:r>
            <a:r>
              <a:rPr sz="2000" dirty="0">
                <a:solidFill>
                  <a:srgbClr val="4C4C4C"/>
                </a:solidFill>
                <a:cs typeface="Calibri"/>
              </a:rPr>
              <a:t>che: </a:t>
            </a:r>
            <a:r>
              <a:rPr sz="2000" spc="-5" dirty="0">
                <a:solidFill>
                  <a:srgbClr val="4C4C4C"/>
                </a:solidFill>
                <a:cs typeface="Calibri"/>
              </a:rPr>
              <a:t>“(…) </a:t>
            </a:r>
            <a:r>
              <a:rPr sz="2000" b="1" spc="-5" dirty="0">
                <a:solidFill>
                  <a:srgbClr val="FF0000"/>
                </a:solidFill>
                <a:cs typeface="Calibri"/>
              </a:rPr>
              <a:t>Non </a:t>
            </a:r>
            <a:r>
              <a:rPr sz="2000" b="1" dirty="0">
                <a:solidFill>
                  <a:srgbClr val="FF0000"/>
                </a:solidFill>
                <a:cs typeface="Calibri"/>
              </a:rPr>
              <a:t>è </a:t>
            </a:r>
            <a:r>
              <a:rPr sz="2000" b="1" spc="-10" dirty="0">
                <a:solidFill>
                  <a:srgbClr val="FF0000"/>
                </a:solidFill>
                <a:cs typeface="Calibri"/>
              </a:rPr>
              <a:t>altresì  </a:t>
            </a:r>
            <a:r>
              <a:rPr sz="2000" b="1" spc="-15" dirty="0">
                <a:solidFill>
                  <a:srgbClr val="FF0000"/>
                </a:solidFill>
                <a:cs typeface="Calibri"/>
              </a:rPr>
              <a:t>considerata </a:t>
            </a:r>
            <a:r>
              <a:rPr sz="2000" b="1" spc="-10" dirty="0">
                <a:solidFill>
                  <a:srgbClr val="FF0000"/>
                </a:solidFill>
                <a:cs typeface="Calibri"/>
              </a:rPr>
              <a:t>trasporto </a:t>
            </a:r>
            <a:r>
              <a:rPr sz="2000" spc="-5" dirty="0">
                <a:solidFill>
                  <a:srgbClr val="4C4C4C"/>
                </a:solidFill>
                <a:cs typeface="Calibri"/>
              </a:rPr>
              <a:t>la movimentazione </a:t>
            </a:r>
            <a:r>
              <a:rPr sz="2000" dirty="0">
                <a:solidFill>
                  <a:srgbClr val="4C4C4C"/>
                </a:solidFill>
                <a:cs typeface="Calibri"/>
              </a:rPr>
              <a:t>dei </a:t>
            </a:r>
            <a:r>
              <a:rPr sz="2000" spc="-5" dirty="0">
                <a:solidFill>
                  <a:srgbClr val="4C4C4C"/>
                </a:solidFill>
                <a:cs typeface="Calibri"/>
              </a:rPr>
              <a:t>rifiuti </a:t>
            </a:r>
            <a:r>
              <a:rPr sz="2000" spc="-20" dirty="0">
                <a:solidFill>
                  <a:srgbClr val="4C4C4C"/>
                </a:solidFill>
                <a:cs typeface="Calibri"/>
              </a:rPr>
              <a:t>effettuata  </a:t>
            </a:r>
            <a:r>
              <a:rPr sz="2000" spc="-10" dirty="0">
                <a:solidFill>
                  <a:srgbClr val="4C4C4C"/>
                </a:solidFill>
                <a:cs typeface="Calibri"/>
              </a:rPr>
              <a:t>dall'imprenditore </a:t>
            </a:r>
            <a:r>
              <a:rPr sz="2000" spc="-5" dirty="0">
                <a:solidFill>
                  <a:srgbClr val="4C4C4C"/>
                </a:solidFill>
                <a:cs typeface="Calibri"/>
              </a:rPr>
              <a:t>agricolo </a:t>
            </a:r>
            <a:r>
              <a:rPr sz="2000" spc="5" dirty="0">
                <a:solidFill>
                  <a:srgbClr val="4C4C4C"/>
                </a:solidFill>
                <a:cs typeface="Calibri"/>
              </a:rPr>
              <a:t>di </a:t>
            </a:r>
            <a:r>
              <a:rPr sz="2000" dirty="0">
                <a:solidFill>
                  <a:srgbClr val="4C4C4C"/>
                </a:solidFill>
                <a:cs typeface="Calibri"/>
              </a:rPr>
              <a:t>cui </a:t>
            </a:r>
            <a:r>
              <a:rPr sz="2000" spc="-5" dirty="0">
                <a:solidFill>
                  <a:srgbClr val="4C4C4C"/>
                </a:solidFill>
                <a:cs typeface="Calibri"/>
              </a:rPr>
              <a:t>all'articolo </a:t>
            </a:r>
            <a:r>
              <a:rPr sz="2000" dirty="0">
                <a:solidFill>
                  <a:srgbClr val="4C4C4C"/>
                </a:solidFill>
                <a:cs typeface="Calibri"/>
              </a:rPr>
              <a:t>2135 del </a:t>
            </a:r>
            <a:r>
              <a:rPr sz="2000" spc="-5" dirty="0">
                <a:solidFill>
                  <a:srgbClr val="4C4C4C"/>
                </a:solidFill>
                <a:cs typeface="Calibri"/>
              </a:rPr>
              <a:t>codice civile </a:t>
            </a:r>
            <a:r>
              <a:rPr sz="2000" dirty="0">
                <a:solidFill>
                  <a:srgbClr val="4C4C4C"/>
                </a:solidFill>
                <a:cs typeface="Calibri"/>
              </a:rPr>
              <a:t>dai </a:t>
            </a:r>
            <a:r>
              <a:rPr sz="2000" spc="-5" dirty="0">
                <a:solidFill>
                  <a:srgbClr val="4C4C4C"/>
                </a:solidFill>
                <a:cs typeface="Calibri"/>
              </a:rPr>
              <a:t>propri  </a:t>
            </a:r>
            <a:r>
              <a:rPr sz="2000" spc="-10" dirty="0">
                <a:solidFill>
                  <a:srgbClr val="4C4C4C"/>
                </a:solidFill>
                <a:cs typeface="Calibri"/>
              </a:rPr>
              <a:t>fondi </a:t>
            </a:r>
            <a:r>
              <a:rPr sz="2000" dirty="0">
                <a:solidFill>
                  <a:srgbClr val="4C4C4C"/>
                </a:solidFill>
                <a:cs typeface="Calibri"/>
              </a:rPr>
              <a:t>al </a:t>
            </a:r>
            <a:r>
              <a:rPr sz="2000" spc="-10" dirty="0">
                <a:solidFill>
                  <a:srgbClr val="4C4C4C"/>
                </a:solidFill>
                <a:cs typeface="Calibri"/>
              </a:rPr>
              <a:t>sito </a:t>
            </a:r>
            <a:r>
              <a:rPr sz="2000" spc="-5" dirty="0">
                <a:solidFill>
                  <a:srgbClr val="4C4C4C"/>
                </a:solidFill>
                <a:cs typeface="Calibri"/>
              </a:rPr>
              <a:t>che sia nella disponibilità giuridica della </a:t>
            </a:r>
            <a:r>
              <a:rPr sz="2000" spc="-10" dirty="0">
                <a:solidFill>
                  <a:srgbClr val="4C4C4C"/>
                </a:solidFill>
                <a:cs typeface="Calibri"/>
              </a:rPr>
              <a:t>cooperativa agricola, </a:t>
            </a:r>
            <a:r>
              <a:rPr sz="2000" spc="-5" dirty="0">
                <a:solidFill>
                  <a:srgbClr val="4C4C4C"/>
                </a:solidFill>
                <a:cs typeface="Calibri"/>
              </a:rPr>
              <a:t>ivi  </a:t>
            </a:r>
            <a:r>
              <a:rPr sz="2000" spc="-10" dirty="0">
                <a:solidFill>
                  <a:srgbClr val="4C4C4C"/>
                </a:solidFill>
                <a:cs typeface="Calibri"/>
              </a:rPr>
              <a:t>compresi </a:t>
            </a:r>
            <a:r>
              <a:rPr sz="2000" dirty="0">
                <a:solidFill>
                  <a:srgbClr val="4C4C4C"/>
                </a:solidFill>
                <a:cs typeface="Calibri"/>
              </a:rPr>
              <a:t>i </a:t>
            </a:r>
            <a:r>
              <a:rPr sz="2000" spc="-5" dirty="0">
                <a:solidFill>
                  <a:srgbClr val="4C4C4C"/>
                </a:solidFill>
                <a:cs typeface="Calibri"/>
              </a:rPr>
              <a:t>consorzi </a:t>
            </a:r>
            <a:r>
              <a:rPr sz="2000" spc="-10" dirty="0">
                <a:solidFill>
                  <a:srgbClr val="4C4C4C"/>
                </a:solidFill>
                <a:cs typeface="Calibri"/>
              </a:rPr>
              <a:t>agrari, </a:t>
            </a:r>
            <a:r>
              <a:rPr sz="2000" dirty="0">
                <a:solidFill>
                  <a:srgbClr val="4C4C4C"/>
                </a:solidFill>
                <a:cs typeface="Calibri"/>
              </a:rPr>
              <a:t>di cui è </a:t>
            </a:r>
            <a:r>
              <a:rPr sz="2000" spc="-10" dirty="0">
                <a:solidFill>
                  <a:srgbClr val="4C4C4C"/>
                </a:solidFill>
                <a:cs typeface="Calibri"/>
              </a:rPr>
              <a:t>socio, qualora </a:t>
            </a:r>
            <a:r>
              <a:rPr sz="2000" spc="-5" dirty="0">
                <a:solidFill>
                  <a:srgbClr val="4C4C4C"/>
                </a:solidFill>
                <a:cs typeface="Calibri"/>
              </a:rPr>
              <a:t>sia </a:t>
            </a:r>
            <a:r>
              <a:rPr sz="2000" spc="-10" dirty="0">
                <a:solidFill>
                  <a:srgbClr val="4C4C4C"/>
                </a:solidFill>
                <a:cs typeface="Calibri"/>
              </a:rPr>
              <a:t>finalizzata </a:t>
            </a:r>
            <a:r>
              <a:rPr sz="2000" dirty="0">
                <a:solidFill>
                  <a:srgbClr val="4C4C4C"/>
                </a:solidFill>
                <a:cs typeface="Calibri"/>
              </a:rPr>
              <a:t>al  </a:t>
            </a:r>
            <a:r>
              <a:rPr sz="2000" spc="-5" dirty="0">
                <a:solidFill>
                  <a:srgbClr val="4C4C4C"/>
                </a:solidFill>
                <a:cs typeface="Calibri"/>
              </a:rPr>
              <a:t>raggiungimento </a:t>
            </a:r>
            <a:r>
              <a:rPr sz="2000" dirty="0">
                <a:solidFill>
                  <a:srgbClr val="4C4C4C"/>
                </a:solidFill>
                <a:cs typeface="Calibri"/>
              </a:rPr>
              <a:t>del </a:t>
            </a:r>
            <a:r>
              <a:rPr sz="2000" spc="-5" dirty="0">
                <a:solidFill>
                  <a:srgbClr val="4C4C4C"/>
                </a:solidFill>
                <a:cs typeface="Calibri"/>
              </a:rPr>
              <a:t>deposito</a:t>
            </a:r>
            <a:r>
              <a:rPr sz="2000" spc="10" dirty="0">
                <a:solidFill>
                  <a:srgbClr val="4C4C4C"/>
                </a:solidFill>
                <a:cs typeface="Calibri"/>
              </a:rPr>
              <a:t> </a:t>
            </a:r>
            <a:r>
              <a:rPr sz="2000" spc="-25" dirty="0">
                <a:solidFill>
                  <a:srgbClr val="4C4C4C"/>
                </a:solidFill>
                <a:cs typeface="Calibri"/>
              </a:rPr>
              <a:t>temporaneo”.</a:t>
            </a:r>
            <a:endParaRPr sz="2000" dirty="0">
              <a:solidFill>
                <a:prstClr val="black"/>
              </a:solidFill>
              <a:cs typeface="Calibri"/>
            </a:endParaRPr>
          </a:p>
          <a:p>
            <a:pPr>
              <a:spcBef>
                <a:spcPts val="30"/>
              </a:spcBef>
            </a:pPr>
            <a:endParaRPr sz="2000" dirty="0">
              <a:solidFill>
                <a:prstClr val="black"/>
              </a:solidFill>
              <a:latin typeface="Times New Roman"/>
              <a:cs typeface="Times New Roman"/>
            </a:endParaRPr>
          </a:p>
          <a:p>
            <a:pPr marL="12700" marR="7620" algn="just"/>
            <a:r>
              <a:rPr sz="2000" spc="-20" dirty="0">
                <a:solidFill>
                  <a:srgbClr val="4C4C4C"/>
                </a:solidFill>
                <a:cs typeface="Calibri"/>
              </a:rPr>
              <a:t>l’articolo </a:t>
            </a:r>
            <a:r>
              <a:rPr sz="2000" spc="-5" dirty="0">
                <a:solidFill>
                  <a:srgbClr val="4C4C4C"/>
                </a:solidFill>
                <a:cs typeface="Calibri"/>
              </a:rPr>
              <a:t>29, comma </a:t>
            </a:r>
            <a:r>
              <a:rPr sz="2000" dirty="0">
                <a:solidFill>
                  <a:srgbClr val="4C4C4C"/>
                </a:solidFill>
                <a:cs typeface="Calibri"/>
              </a:rPr>
              <a:t>6, </a:t>
            </a:r>
            <a:r>
              <a:rPr sz="2000" spc="-5" dirty="0">
                <a:solidFill>
                  <a:srgbClr val="4C4C4C"/>
                </a:solidFill>
                <a:cs typeface="Calibri"/>
              </a:rPr>
              <a:t>della </a:t>
            </a:r>
            <a:r>
              <a:rPr sz="2000" dirty="0">
                <a:solidFill>
                  <a:srgbClr val="4C4C4C"/>
                </a:solidFill>
                <a:cs typeface="Calibri"/>
              </a:rPr>
              <a:t>Legge </a:t>
            </a:r>
            <a:r>
              <a:rPr sz="2000" spc="-5" dirty="0">
                <a:solidFill>
                  <a:srgbClr val="4C4C4C"/>
                </a:solidFill>
                <a:cs typeface="Calibri"/>
              </a:rPr>
              <a:t>28 dicembre 2015 </a:t>
            </a:r>
            <a:r>
              <a:rPr sz="2000" dirty="0">
                <a:solidFill>
                  <a:srgbClr val="4C4C4C"/>
                </a:solidFill>
                <a:cs typeface="Calibri"/>
              </a:rPr>
              <a:t>n. </a:t>
            </a:r>
            <a:r>
              <a:rPr sz="2000" spc="-5" dirty="0">
                <a:solidFill>
                  <a:srgbClr val="4C4C4C"/>
                </a:solidFill>
                <a:cs typeface="Calibri"/>
              </a:rPr>
              <a:t>221 </a:t>
            </a:r>
            <a:r>
              <a:rPr sz="2000" spc="-10" dirty="0">
                <a:solidFill>
                  <a:srgbClr val="4C4C4C"/>
                </a:solidFill>
                <a:cs typeface="Calibri"/>
              </a:rPr>
              <a:t>stabilisce </a:t>
            </a:r>
            <a:r>
              <a:rPr sz="2000" dirty="0">
                <a:solidFill>
                  <a:srgbClr val="4C4C4C"/>
                </a:solidFill>
                <a:cs typeface="Calibri"/>
              </a:rPr>
              <a:t>che: «Gli  </a:t>
            </a:r>
            <a:r>
              <a:rPr sz="2000" spc="-10" dirty="0">
                <a:solidFill>
                  <a:srgbClr val="4C4C4C"/>
                </a:solidFill>
                <a:cs typeface="Calibri"/>
              </a:rPr>
              <a:t>imprenditori </a:t>
            </a:r>
            <a:r>
              <a:rPr sz="2000" spc="-5" dirty="0">
                <a:solidFill>
                  <a:srgbClr val="4C4C4C"/>
                </a:solidFill>
                <a:cs typeface="Calibri"/>
              </a:rPr>
              <a:t>agricoli </a:t>
            </a:r>
            <a:r>
              <a:rPr sz="2000" dirty="0">
                <a:solidFill>
                  <a:srgbClr val="4C4C4C"/>
                </a:solidFill>
                <a:cs typeface="Calibri"/>
              </a:rPr>
              <a:t>di cui </a:t>
            </a:r>
            <a:r>
              <a:rPr sz="2000" spc="-5" dirty="0">
                <a:solidFill>
                  <a:srgbClr val="4C4C4C"/>
                </a:solidFill>
                <a:cs typeface="Calibri"/>
              </a:rPr>
              <a:t>all'articolo 2135 </a:t>
            </a:r>
            <a:r>
              <a:rPr sz="2000" dirty="0">
                <a:solidFill>
                  <a:srgbClr val="4C4C4C"/>
                </a:solidFill>
                <a:cs typeface="Calibri"/>
              </a:rPr>
              <a:t>del </a:t>
            </a:r>
            <a:r>
              <a:rPr sz="2000" spc="-5" dirty="0">
                <a:solidFill>
                  <a:srgbClr val="4C4C4C"/>
                </a:solidFill>
                <a:cs typeface="Calibri"/>
              </a:rPr>
              <a:t>codice civile possono  </a:t>
            </a:r>
            <a:r>
              <a:rPr sz="2000" b="1" spc="-15" dirty="0">
                <a:solidFill>
                  <a:srgbClr val="FF0000"/>
                </a:solidFill>
                <a:cs typeface="Calibri"/>
              </a:rPr>
              <a:t>delegare </a:t>
            </a:r>
            <a:r>
              <a:rPr sz="2000" b="1" spc="-5" dirty="0">
                <a:solidFill>
                  <a:srgbClr val="FF0000"/>
                </a:solidFill>
                <a:cs typeface="Calibri"/>
              </a:rPr>
              <a:t>alla </a:t>
            </a:r>
            <a:r>
              <a:rPr sz="2000" b="1" spc="-15" dirty="0">
                <a:solidFill>
                  <a:srgbClr val="FF0000"/>
                </a:solidFill>
                <a:cs typeface="Calibri"/>
              </a:rPr>
              <a:t>tenuta </a:t>
            </a:r>
            <a:r>
              <a:rPr sz="2000" b="1" spc="-5" dirty="0">
                <a:solidFill>
                  <a:srgbClr val="FF0000"/>
                </a:solidFill>
                <a:cs typeface="Calibri"/>
              </a:rPr>
              <a:t>ed alla </a:t>
            </a:r>
            <a:r>
              <a:rPr sz="2000" b="1" spc="-10" dirty="0">
                <a:solidFill>
                  <a:srgbClr val="FF0000"/>
                </a:solidFill>
                <a:cs typeface="Calibri"/>
              </a:rPr>
              <a:t>compilazione </a:t>
            </a:r>
            <a:r>
              <a:rPr sz="2000" dirty="0">
                <a:solidFill>
                  <a:srgbClr val="4C4C4C"/>
                </a:solidFill>
                <a:cs typeface="Calibri"/>
              </a:rPr>
              <a:t>del </a:t>
            </a:r>
            <a:r>
              <a:rPr sz="2000" spc="-10" dirty="0">
                <a:solidFill>
                  <a:srgbClr val="4C4C4C"/>
                </a:solidFill>
                <a:cs typeface="Calibri"/>
              </a:rPr>
              <a:t>formulario </a:t>
            </a:r>
            <a:r>
              <a:rPr sz="2000" dirty="0">
                <a:solidFill>
                  <a:srgbClr val="4C4C4C"/>
                </a:solidFill>
                <a:cs typeface="Calibri"/>
              </a:rPr>
              <a:t>di </a:t>
            </a:r>
            <a:r>
              <a:rPr sz="2000" spc="-5" dirty="0">
                <a:solidFill>
                  <a:srgbClr val="4C4C4C"/>
                </a:solidFill>
                <a:cs typeface="Calibri"/>
              </a:rPr>
              <a:t>identificazione </a:t>
            </a:r>
            <a:r>
              <a:rPr sz="2000" dirty="0">
                <a:solidFill>
                  <a:srgbClr val="4C4C4C"/>
                </a:solidFill>
                <a:cs typeface="Calibri"/>
              </a:rPr>
              <a:t>la  </a:t>
            </a:r>
            <a:r>
              <a:rPr sz="2000" spc="-15" dirty="0">
                <a:solidFill>
                  <a:srgbClr val="4C4C4C"/>
                </a:solidFill>
                <a:cs typeface="Calibri"/>
              </a:rPr>
              <a:t>cooperativa </a:t>
            </a:r>
            <a:r>
              <a:rPr sz="2000" spc="-5" dirty="0">
                <a:solidFill>
                  <a:srgbClr val="4C4C4C"/>
                </a:solidFill>
                <a:cs typeface="Calibri"/>
              </a:rPr>
              <a:t>agricola </a:t>
            </a:r>
            <a:r>
              <a:rPr sz="2000" dirty="0">
                <a:solidFill>
                  <a:srgbClr val="4C4C4C"/>
                </a:solidFill>
                <a:cs typeface="Calibri"/>
              </a:rPr>
              <a:t>di cui </a:t>
            </a:r>
            <a:r>
              <a:rPr sz="2000" spc="-5" dirty="0">
                <a:solidFill>
                  <a:srgbClr val="4C4C4C"/>
                </a:solidFill>
                <a:cs typeface="Calibri"/>
              </a:rPr>
              <a:t>sono soci che abbia </a:t>
            </a:r>
            <a:r>
              <a:rPr sz="2000" dirty="0">
                <a:solidFill>
                  <a:srgbClr val="4C4C4C"/>
                </a:solidFill>
                <a:cs typeface="Calibri"/>
              </a:rPr>
              <a:t>messo a </a:t>
            </a:r>
            <a:r>
              <a:rPr sz="2000" spc="-15" dirty="0">
                <a:solidFill>
                  <a:srgbClr val="4C4C4C"/>
                </a:solidFill>
                <a:cs typeface="Calibri"/>
              </a:rPr>
              <a:t>loro </a:t>
            </a:r>
            <a:r>
              <a:rPr sz="2000" spc="-5" dirty="0">
                <a:solidFill>
                  <a:srgbClr val="4C4C4C"/>
                </a:solidFill>
                <a:cs typeface="Calibri"/>
              </a:rPr>
              <a:t>disposizione </a:t>
            </a:r>
            <a:r>
              <a:rPr sz="2000" spc="10" dirty="0">
                <a:solidFill>
                  <a:srgbClr val="4C4C4C"/>
                </a:solidFill>
                <a:cs typeface="Calibri"/>
              </a:rPr>
              <a:t>un  </a:t>
            </a:r>
            <a:r>
              <a:rPr sz="2000" spc="-10" dirty="0">
                <a:solidFill>
                  <a:srgbClr val="4C4C4C"/>
                </a:solidFill>
                <a:cs typeface="Calibri"/>
              </a:rPr>
              <a:t>sito </a:t>
            </a:r>
            <a:r>
              <a:rPr sz="2000" dirty="0">
                <a:solidFill>
                  <a:srgbClr val="4C4C4C"/>
                </a:solidFill>
                <a:cs typeface="Calibri"/>
              </a:rPr>
              <a:t>per </a:t>
            </a:r>
            <a:r>
              <a:rPr sz="2000" spc="-5" dirty="0">
                <a:solidFill>
                  <a:srgbClr val="4C4C4C"/>
                </a:solidFill>
                <a:cs typeface="Calibri"/>
              </a:rPr>
              <a:t>il deposito </a:t>
            </a:r>
            <a:r>
              <a:rPr sz="2000" spc="-10" dirty="0">
                <a:solidFill>
                  <a:srgbClr val="4C4C4C"/>
                </a:solidFill>
                <a:cs typeface="Calibri"/>
              </a:rPr>
              <a:t>temporaneo </a:t>
            </a:r>
            <a:r>
              <a:rPr sz="2000" dirty="0">
                <a:solidFill>
                  <a:srgbClr val="4C4C4C"/>
                </a:solidFill>
                <a:cs typeface="Calibri"/>
              </a:rPr>
              <a:t>ai sensi </a:t>
            </a:r>
            <a:r>
              <a:rPr sz="2000" spc="-10" dirty="0">
                <a:solidFill>
                  <a:srgbClr val="4C4C4C"/>
                </a:solidFill>
                <a:cs typeface="Calibri"/>
              </a:rPr>
              <a:t>dell'articolo </a:t>
            </a:r>
            <a:r>
              <a:rPr sz="2000" spc="-5" dirty="0">
                <a:solidFill>
                  <a:srgbClr val="4C4C4C"/>
                </a:solidFill>
                <a:cs typeface="Calibri"/>
              </a:rPr>
              <a:t>183, comma </a:t>
            </a:r>
            <a:r>
              <a:rPr sz="2000" dirty="0">
                <a:solidFill>
                  <a:srgbClr val="4C4C4C"/>
                </a:solidFill>
                <a:cs typeface="Calibri"/>
              </a:rPr>
              <a:t>1, </a:t>
            </a:r>
            <a:r>
              <a:rPr sz="2000" spc="-20" dirty="0">
                <a:solidFill>
                  <a:srgbClr val="4C4C4C"/>
                </a:solidFill>
                <a:cs typeface="Calibri"/>
              </a:rPr>
              <a:t>lettera</a:t>
            </a:r>
            <a:r>
              <a:rPr sz="2000" spc="135" dirty="0">
                <a:solidFill>
                  <a:srgbClr val="4C4C4C"/>
                </a:solidFill>
                <a:cs typeface="Calibri"/>
              </a:rPr>
              <a:t> </a:t>
            </a:r>
            <a:r>
              <a:rPr sz="2000" spc="-5" dirty="0">
                <a:solidFill>
                  <a:srgbClr val="4C4C4C"/>
                </a:solidFill>
                <a:cs typeface="Calibri"/>
              </a:rPr>
              <a:t>bb).</a:t>
            </a:r>
            <a:endParaRPr sz="2000" dirty="0">
              <a:solidFill>
                <a:prstClr val="black"/>
              </a:solidFill>
              <a:cs typeface="Calibri"/>
            </a:endParaRPr>
          </a:p>
        </p:txBody>
      </p:sp>
      <p:pic>
        <p:nvPicPr>
          <p:cNvPr id="8" name="Immagine 7">
            <a:extLst>
              <a:ext uri="{FF2B5EF4-FFF2-40B4-BE49-F238E27FC236}">
                <a16:creationId xmlns:a16="http://schemas.microsoft.com/office/drawing/2014/main" xmlns="" id="{68B3F072-D7F4-495F-A8E5-551B6A8F62E3}"/>
              </a:ext>
            </a:extLst>
          </p:cNvPr>
          <p:cNvPicPr/>
          <p:nvPr/>
        </p:nvPicPr>
        <p:blipFill>
          <a:blip r:embed="rId2"/>
          <a:stretch>
            <a:fillRect/>
          </a:stretch>
        </p:blipFill>
        <p:spPr>
          <a:xfrm>
            <a:off x="1" y="6336789"/>
            <a:ext cx="986118" cy="521210"/>
          </a:xfrm>
          <a:prstGeom prst="rect">
            <a:avLst/>
          </a:prstGeom>
        </p:spPr>
      </p:pic>
      <p:sp>
        <p:nvSpPr>
          <p:cNvPr id="9" name="Titolo 1">
            <a:extLst>
              <a:ext uri="{FF2B5EF4-FFF2-40B4-BE49-F238E27FC236}">
                <a16:creationId xmlns:a16="http://schemas.microsoft.com/office/drawing/2014/main" xmlns="" id="{B8B3923F-2475-412C-82CC-B08D58A95F6C}"/>
              </a:ext>
            </a:extLst>
          </p:cNvPr>
          <p:cNvSpPr txBox="1">
            <a:spLocks/>
          </p:cNvSpPr>
          <p:nvPr/>
        </p:nvSpPr>
        <p:spPr>
          <a:xfrm>
            <a:off x="802258" y="351027"/>
            <a:ext cx="10515600" cy="5212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834">
              <a:spcBef>
                <a:spcPts val="100"/>
              </a:spcBef>
            </a:pPr>
            <a:r>
              <a:rPr lang="it-IT" sz="2800" dirty="0">
                <a:latin typeface="+mn-lt"/>
              </a:rPr>
              <a:t>I Benefici</a:t>
            </a:r>
          </a:p>
        </p:txBody>
      </p:sp>
    </p:spTree>
    <p:extLst>
      <p:ext uri="{BB962C8B-B14F-4D97-AF65-F5344CB8AC3E}">
        <p14:creationId xmlns:p14="http://schemas.microsoft.com/office/powerpoint/2010/main" val="272442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7">
            <a:extLst>
              <a:ext uri="{FF2B5EF4-FFF2-40B4-BE49-F238E27FC236}">
                <a16:creationId xmlns:a16="http://schemas.microsoft.com/office/drawing/2014/main" xmlns="" id="{61B232BB-B021-4F85-8820-B07FB266B9D1}"/>
              </a:ext>
            </a:extLst>
          </p:cNvPr>
          <p:cNvSpPr/>
          <p:nvPr/>
        </p:nvSpPr>
        <p:spPr>
          <a:xfrm>
            <a:off x="385763" y="1523287"/>
            <a:ext cx="11420475" cy="4696358"/>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object 8">
            <a:extLst>
              <a:ext uri="{FF2B5EF4-FFF2-40B4-BE49-F238E27FC236}">
                <a16:creationId xmlns:a16="http://schemas.microsoft.com/office/drawing/2014/main" xmlns="" id="{ED989DBC-A6D7-4AAC-B327-0381C5E5FCF3}"/>
              </a:ext>
            </a:extLst>
          </p:cNvPr>
          <p:cNvSpPr txBox="1"/>
          <p:nvPr/>
        </p:nvSpPr>
        <p:spPr>
          <a:xfrm>
            <a:off x="532415" y="1557893"/>
            <a:ext cx="11127170" cy="4321696"/>
          </a:xfrm>
          <a:prstGeom prst="rect">
            <a:avLst/>
          </a:prstGeom>
        </p:spPr>
        <p:txBody>
          <a:bodyPr vert="horz" wrap="square" lIns="0" tIns="12700" rIns="0" bIns="0" rtlCol="0">
            <a:spAutoFit/>
          </a:bodyPr>
          <a:lstStyle/>
          <a:p>
            <a:pPr marL="12700" marR="5715" algn="just">
              <a:spcBef>
                <a:spcPts val="5"/>
              </a:spcBef>
            </a:pPr>
            <a:r>
              <a:rPr sz="2000" spc="-5" dirty="0">
                <a:solidFill>
                  <a:srgbClr val="4C4C4C"/>
                </a:solidFill>
                <a:cs typeface="Calibri"/>
              </a:rPr>
              <a:t>Si </a:t>
            </a:r>
            <a:r>
              <a:rPr sz="2000" spc="-10" dirty="0">
                <a:solidFill>
                  <a:srgbClr val="4C4C4C"/>
                </a:solidFill>
                <a:cs typeface="Calibri"/>
              </a:rPr>
              <a:t>configura quindi una condizione </a:t>
            </a:r>
            <a:r>
              <a:rPr sz="2000" spc="-5" dirty="0">
                <a:solidFill>
                  <a:srgbClr val="4C4C4C"/>
                </a:solidFill>
                <a:cs typeface="Calibri"/>
              </a:rPr>
              <a:t>di </a:t>
            </a:r>
            <a:r>
              <a:rPr sz="2000" spc="-10" dirty="0">
                <a:solidFill>
                  <a:srgbClr val="4C4C4C"/>
                </a:solidFill>
                <a:cs typeface="Calibri"/>
              </a:rPr>
              <a:t>particolare </a:t>
            </a:r>
            <a:r>
              <a:rPr sz="2000" spc="-5" dirty="0">
                <a:solidFill>
                  <a:srgbClr val="4C4C4C"/>
                </a:solidFill>
                <a:cs typeface="Calibri"/>
              </a:rPr>
              <a:t>semplificazione che </a:t>
            </a:r>
            <a:r>
              <a:rPr sz="2000" spc="-10" dirty="0">
                <a:solidFill>
                  <a:srgbClr val="4C4C4C"/>
                </a:solidFill>
                <a:cs typeface="Calibri"/>
              </a:rPr>
              <a:t>consente </a:t>
            </a:r>
            <a:r>
              <a:rPr sz="2000" spc="-5" dirty="0">
                <a:solidFill>
                  <a:srgbClr val="4C4C4C"/>
                </a:solidFill>
                <a:cs typeface="Calibri"/>
              </a:rPr>
              <a:t>agli  </a:t>
            </a:r>
            <a:r>
              <a:rPr sz="2000" spc="-10" dirty="0">
                <a:solidFill>
                  <a:srgbClr val="4C4C4C"/>
                </a:solidFill>
                <a:cs typeface="Calibri"/>
              </a:rPr>
              <a:t>imprenditori </a:t>
            </a:r>
            <a:r>
              <a:rPr sz="2000" spc="-5" dirty="0">
                <a:solidFill>
                  <a:srgbClr val="4C4C4C"/>
                </a:solidFill>
                <a:cs typeface="Calibri"/>
              </a:rPr>
              <a:t>del </a:t>
            </a:r>
            <a:r>
              <a:rPr sz="2000" spc="-15" dirty="0">
                <a:solidFill>
                  <a:srgbClr val="4C4C4C"/>
                </a:solidFill>
                <a:cs typeface="Calibri"/>
              </a:rPr>
              <a:t>settore</a:t>
            </a:r>
            <a:r>
              <a:rPr sz="2000" spc="60" dirty="0">
                <a:solidFill>
                  <a:srgbClr val="4C4C4C"/>
                </a:solidFill>
                <a:cs typeface="Calibri"/>
              </a:rPr>
              <a:t> </a:t>
            </a:r>
            <a:r>
              <a:rPr sz="2000" dirty="0">
                <a:solidFill>
                  <a:srgbClr val="4C4C4C"/>
                </a:solidFill>
                <a:cs typeface="Calibri"/>
              </a:rPr>
              <a:t>di:</a:t>
            </a:r>
            <a:endParaRPr sz="2000" dirty="0">
              <a:solidFill>
                <a:prstClr val="black"/>
              </a:solidFill>
              <a:cs typeface="Calibri"/>
            </a:endParaRPr>
          </a:p>
          <a:p>
            <a:pPr marL="299085" marR="6350" indent="-287020" algn="just">
              <a:buFont typeface="Arial"/>
              <a:buChar char="•"/>
              <a:tabLst>
                <a:tab pos="299720" algn="l"/>
              </a:tabLst>
            </a:pPr>
            <a:r>
              <a:rPr sz="2000" spc="-5" dirty="0">
                <a:solidFill>
                  <a:srgbClr val="4C4C4C"/>
                </a:solidFill>
                <a:cs typeface="Calibri"/>
              </a:rPr>
              <a:t>Non </a:t>
            </a:r>
            <a:r>
              <a:rPr sz="2000" spc="-10" dirty="0">
                <a:solidFill>
                  <a:srgbClr val="4C4C4C"/>
                </a:solidFill>
                <a:cs typeface="Calibri"/>
              </a:rPr>
              <a:t>doversi preoccupare </a:t>
            </a:r>
            <a:r>
              <a:rPr sz="2000" spc="-5" dirty="0">
                <a:solidFill>
                  <a:srgbClr val="4C4C4C"/>
                </a:solidFill>
                <a:cs typeface="Calibri"/>
              </a:rPr>
              <a:t>dell’individuazione </a:t>
            </a:r>
            <a:r>
              <a:rPr sz="2000" spc="-20" dirty="0">
                <a:solidFill>
                  <a:srgbClr val="4C4C4C"/>
                </a:solidFill>
                <a:cs typeface="Calibri"/>
              </a:rPr>
              <a:t>dell’operatore </a:t>
            </a:r>
            <a:r>
              <a:rPr sz="2000" dirty="0">
                <a:solidFill>
                  <a:srgbClr val="4C4C4C"/>
                </a:solidFill>
                <a:cs typeface="Calibri"/>
              </a:rPr>
              <a:t>per la </a:t>
            </a:r>
            <a:r>
              <a:rPr sz="2000" spc="-10" dirty="0">
                <a:solidFill>
                  <a:srgbClr val="4C4C4C"/>
                </a:solidFill>
                <a:cs typeface="Calibri"/>
              </a:rPr>
              <a:t>gestione </a:t>
            </a:r>
            <a:r>
              <a:rPr sz="2000" spc="-5" dirty="0">
                <a:solidFill>
                  <a:srgbClr val="4C4C4C"/>
                </a:solidFill>
                <a:cs typeface="Calibri"/>
              </a:rPr>
              <a:t>dei rifiuti e  della </a:t>
            </a:r>
            <a:r>
              <a:rPr sz="2000" spc="-10" dirty="0">
                <a:solidFill>
                  <a:srgbClr val="4C4C4C"/>
                </a:solidFill>
                <a:cs typeface="Calibri"/>
              </a:rPr>
              <a:t>relativa </a:t>
            </a:r>
            <a:r>
              <a:rPr sz="2000" spc="-15" dirty="0">
                <a:solidFill>
                  <a:srgbClr val="4C4C4C"/>
                </a:solidFill>
                <a:cs typeface="Calibri"/>
              </a:rPr>
              <a:t>contrattazione </a:t>
            </a:r>
            <a:r>
              <a:rPr sz="2000" spc="-5" dirty="0">
                <a:solidFill>
                  <a:srgbClr val="4C4C4C"/>
                </a:solidFill>
                <a:cs typeface="Calibri"/>
              </a:rPr>
              <a:t>economica </a:t>
            </a:r>
            <a:r>
              <a:rPr sz="2000" spc="-10" dirty="0">
                <a:solidFill>
                  <a:srgbClr val="4C4C4C"/>
                </a:solidFill>
                <a:cs typeface="Calibri"/>
              </a:rPr>
              <a:t>di </a:t>
            </a:r>
            <a:r>
              <a:rPr sz="2000" spc="-5" dirty="0">
                <a:solidFill>
                  <a:srgbClr val="4C4C4C"/>
                </a:solidFill>
                <a:cs typeface="Calibri"/>
              </a:rPr>
              <a:t>cui si </a:t>
            </a:r>
            <a:r>
              <a:rPr sz="2000" spc="-10" dirty="0">
                <a:solidFill>
                  <a:srgbClr val="4C4C4C"/>
                </a:solidFill>
                <a:cs typeface="Calibri"/>
              </a:rPr>
              <a:t>occuperebbe </a:t>
            </a:r>
            <a:r>
              <a:rPr sz="2000" dirty="0">
                <a:solidFill>
                  <a:srgbClr val="4C4C4C"/>
                </a:solidFill>
                <a:cs typeface="Calibri"/>
              </a:rPr>
              <a:t>il </a:t>
            </a:r>
            <a:r>
              <a:rPr sz="2000" spc="-5" dirty="0">
                <a:solidFill>
                  <a:srgbClr val="4C4C4C"/>
                </a:solidFill>
                <a:cs typeface="Calibri"/>
              </a:rPr>
              <a:t>Consorzio (il </a:t>
            </a:r>
            <a:r>
              <a:rPr sz="2000" spc="-10" dirty="0">
                <a:solidFill>
                  <a:srgbClr val="4C4C4C"/>
                </a:solidFill>
                <a:cs typeface="Calibri"/>
              </a:rPr>
              <a:t>Gestore  </a:t>
            </a:r>
            <a:r>
              <a:rPr sz="2000" spc="-5" dirty="0">
                <a:solidFill>
                  <a:srgbClr val="4C4C4C"/>
                </a:solidFill>
                <a:cs typeface="Calibri"/>
              </a:rPr>
              <a:t>per </a:t>
            </a:r>
            <a:r>
              <a:rPr sz="2000" dirty="0">
                <a:solidFill>
                  <a:srgbClr val="4C4C4C"/>
                </a:solidFill>
                <a:cs typeface="Calibri"/>
              </a:rPr>
              <a:t>la </a:t>
            </a:r>
            <a:r>
              <a:rPr sz="2000" spc="-10" dirty="0">
                <a:solidFill>
                  <a:srgbClr val="4C4C4C"/>
                </a:solidFill>
                <a:cs typeface="Calibri"/>
              </a:rPr>
              <a:t>realizzazione Circuito </a:t>
            </a:r>
            <a:r>
              <a:rPr sz="2000" spc="-15" dirty="0">
                <a:solidFill>
                  <a:srgbClr val="4C4C4C"/>
                </a:solidFill>
                <a:cs typeface="Calibri"/>
              </a:rPr>
              <a:t>Organizzato </a:t>
            </a:r>
            <a:r>
              <a:rPr sz="2000" spc="-10" dirty="0">
                <a:solidFill>
                  <a:srgbClr val="4C4C4C"/>
                </a:solidFill>
                <a:cs typeface="Calibri"/>
              </a:rPr>
              <a:t>di Raccolta </a:t>
            </a:r>
            <a:r>
              <a:rPr sz="2000" spc="-5" dirty="0">
                <a:solidFill>
                  <a:srgbClr val="4C4C4C"/>
                </a:solidFill>
                <a:cs typeface="Calibri"/>
              </a:rPr>
              <a:t>è </a:t>
            </a:r>
            <a:r>
              <a:rPr sz="2000" spc="-10" dirty="0">
                <a:solidFill>
                  <a:srgbClr val="4C4C4C"/>
                </a:solidFill>
                <a:cs typeface="Calibri"/>
              </a:rPr>
              <a:t>individuato </a:t>
            </a:r>
            <a:r>
              <a:rPr sz="2000" spc="-5" dirty="0">
                <a:solidFill>
                  <a:srgbClr val="4C4C4C"/>
                </a:solidFill>
                <a:cs typeface="Calibri"/>
              </a:rPr>
              <a:t>dal </a:t>
            </a:r>
            <a:r>
              <a:rPr sz="2000" spc="-10" dirty="0">
                <a:solidFill>
                  <a:srgbClr val="4C4C4C"/>
                </a:solidFill>
                <a:cs typeface="Calibri"/>
              </a:rPr>
              <a:t>Sottoscrittore  </a:t>
            </a:r>
            <a:r>
              <a:rPr sz="2000" spc="-25" dirty="0">
                <a:solidFill>
                  <a:srgbClr val="4C4C4C"/>
                </a:solidFill>
                <a:cs typeface="Calibri"/>
              </a:rPr>
              <a:t>dell’Accordo </a:t>
            </a:r>
            <a:r>
              <a:rPr sz="2000" spc="-5" dirty="0">
                <a:solidFill>
                  <a:srgbClr val="4C4C4C"/>
                </a:solidFill>
                <a:cs typeface="Calibri"/>
              </a:rPr>
              <a:t>di</a:t>
            </a:r>
            <a:r>
              <a:rPr sz="2000" spc="30" dirty="0">
                <a:solidFill>
                  <a:srgbClr val="4C4C4C"/>
                </a:solidFill>
                <a:cs typeface="Calibri"/>
              </a:rPr>
              <a:t> </a:t>
            </a:r>
            <a:r>
              <a:rPr sz="2000" spc="-15" dirty="0">
                <a:solidFill>
                  <a:srgbClr val="4C4C4C"/>
                </a:solidFill>
                <a:cs typeface="Calibri"/>
              </a:rPr>
              <a:t>Programma);</a:t>
            </a:r>
            <a:endParaRPr sz="2000" dirty="0">
              <a:solidFill>
                <a:prstClr val="black"/>
              </a:solidFill>
              <a:cs typeface="Calibri"/>
            </a:endParaRPr>
          </a:p>
          <a:p>
            <a:pPr marL="299085" marR="6985" indent="-287020" algn="just">
              <a:buFont typeface="Arial"/>
              <a:buChar char="•"/>
              <a:tabLst>
                <a:tab pos="299720" algn="l"/>
              </a:tabLst>
            </a:pPr>
            <a:r>
              <a:rPr sz="2000" spc="-5" dirty="0">
                <a:solidFill>
                  <a:srgbClr val="4C4C4C"/>
                </a:solidFill>
                <a:cs typeface="Calibri"/>
              </a:rPr>
              <a:t>Non dover </a:t>
            </a:r>
            <a:r>
              <a:rPr sz="2000" spc="-10" dirty="0">
                <a:solidFill>
                  <a:srgbClr val="4C4C4C"/>
                </a:solidFill>
                <a:cs typeface="Calibri"/>
              </a:rPr>
              <a:t>conservare </a:t>
            </a:r>
            <a:r>
              <a:rPr sz="2000" spc="-5" dirty="0">
                <a:solidFill>
                  <a:srgbClr val="4C4C4C"/>
                </a:solidFill>
                <a:cs typeface="Calibri"/>
              </a:rPr>
              <a:t>a bordo </a:t>
            </a:r>
            <a:r>
              <a:rPr sz="2000" spc="-10" dirty="0">
                <a:solidFill>
                  <a:srgbClr val="4C4C4C"/>
                </a:solidFill>
                <a:cs typeface="Calibri"/>
              </a:rPr>
              <a:t>nave </a:t>
            </a:r>
            <a:r>
              <a:rPr sz="2000" spc="-5" dirty="0">
                <a:solidFill>
                  <a:srgbClr val="4C4C4C"/>
                </a:solidFill>
                <a:cs typeface="Calibri"/>
              </a:rPr>
              <a:t>i rifiuti </a:t>
            </a:r>
            <a:r>
              <a:rPr sz="2000" spc="-10" dirty="0">
                <a:solidFill>
                  <a:srgbClr val="4C4C4C"/>
                </a:solidFill>
                <a:cs typeface="Calibri"/>
              </a:rPr>
              <a:t>della propria attività ma </a:t>
            </a:r>
            <a:r>
              <a:rPr sz="2000" spc="-5" dirty="0">
                <a:solidFill>
                  <a:srgbClr val="4C4C4C"/>
                </a:solidFill>
                <a:cs typeface="Calibri"/>
              </a:rPr>
              <a:t>poterli  </a:t>
            </a:r>
            <a:r>
              <a:rPr sz="2000" spc="-10" dirty="0">
                <a:solidFill>
                  <a:srgbClr val="4C4C4C"/>
                </a:solidFill>
                <a:cs typeface="Calibri"/>
              </a:rPr>
              <a:t>consegnare </a:t>
            </a:r>
            <a:r>
              <a:rPr sz="2000" spc="-5" dirty="0">
                <a:solidFill>
                  <a:srgbClr val="4C4C4C"/>
                </a:solidFill>
                <a:cs typeface="Calibri"/>
              </a:rPr>
              <a:t>nei </a:t>
            </a:r>
            <a:r>
              <a:rPr sz="2000" spc="-10" dirty="0">
                <a:solidFill>
                  <a:srgbClr val="4C4C4C"/>
                </a:solidFill>
                <a:cs typeface="Calibri"/>
              </a:rPr>
              <a:t>tempi </a:t>
            </a:r>
            <a:r>
              <a:rPr sz="2000" spc="-5" dirty="0">
                <a:solidFill>
                  <a:srgbClr val="4C4C4C"/>
                </a:solidFill>
                <a:cs typeface="Calibri"/>
              </a:rPr>
              <a:t>e nei modi</a:t>
            </a:r>
            <a:r>
              <a:rPr sz="2000" spc="65" dirty="0">
                <a:solidFill>
                  <a:srgbClr val="4C4C4C"/>
                </a:solidFill>
                <a:cs typeface="Calibri"/>
              </a:rPr>
              <a:t> </a:t>
            </a:r>
            <a:r>
              <a:rPr sz="2000" spc="-10" dirty="0">
                <a:solidFill>
                  <a:srgbClr val="4C4C4C"/>
                </a:solidFill>
                <a:cs typeface="Calibri"/>
              </a:rPr>
              <a:t>concordati;</a:t>
            </a:r>
            <a:endParaRPr sz="2000" dirty="0">
              <a:solidFill>
                <a:prstClr val="black"/>
              </a:solidFill>
              <a:cs typeface="Calibri"/>
            </a:endParaRPr>
          </a:p>
          <a:p>
            <a:pPr marL="299085" marR="6350" indent="-287020" algn="just">
              <a:buFont typeface="Arial"/>
              <a:buChar char="•"/>
              <a:tabLst>
                <a:tab pos="299720" algn="l"/>
              </a:tabLst>
            </a:pPr>
            <a:r>
              <a:rPr sz="2000" spc="-5" dirty="0">
                <a:solidFill>
                  <a:srgbClr val="4C4C4C"/>
                </a:solidFill>
                <a:cs typeface="Calibri"/>
              </a:rPr>
              <a:t>Non </a:t>
            </a:r>
            <a:r>
              <a:rPr sz="2000" spc="-20" dirty="0">
                <a:solidFill>
                  <a:srgbClr val="4C4C4C"/>
                </a:solidFill>
                <a:cs typeface="Calibri"/>
              </a:rPr>
              <a:t>gravare </a:t>
            </a:r>
            <a:r>
              <a:rPr sz="2000" dirty="0">
                <a:solidFill>
                  <a:srgbClr val="4C4C4C"/>
                </a:solidFill>
                <a:cs typeface="Calibri"/>
              </a:rPr>
              <a:t>la </a:t>
            </a:r>
            <a:r>
              <a:rPr sz="2000" spc="-10" dirty="0">
                <a:solidFill>
                  <a:srgbClr val="4C4C4C"/>
                </a:solidFill>
                <a:cs typeface="Calibri"/>
              </a:rPr>
              <a:t>propria attività con </a:t>
            </a:r>
            <a:r>
              <a:rPr sz="2000" spc="-5" dirty="0">
                <a:solidFill>
                  <a:srgbClr val="4C4C4C"/>
                </a:solidFill>
                <a:cs typeface="Calibri"/>
              </a:rPr>
              <a:t>adempimenti </a:t>
            </a:r>
            <a:r>
              <a:rPr sz="2000" spc="-15" dirty="0">
                <a:solidFill>
                  <a:srgbClr val="4C4C4C"/>
                </a:solidFill>
                <a:cs typeface="Calibri"/>
              </a:rPr>
              <a:t>burocratici </a:t>
            </a:r>
            <a:r>
              <a:rPr sz="2000" spc="-5" dirty="0">
                <a:solidFill>
                  <a:srgbClr val="4C4C4C"/>
                </a:solidFill>
                <a:cs typeface="Calibri"/>
              </a:rPr>
              <a:t>non </a:t>
            </a:r>
            <a:r>
              <a:rPr sz="2000" spc="-10" dirty="0">
                <a:solidFill>
                  <a:srgbClr val="4C4C4C"/>
                </a:solidFill>
                <a:cs typeface="Calibri"/>
              </a:rPr>
              <a:t>sempre </a:t>
            </a:r>
            <a:r>
              <a:rPr sz="2000" spc="-5" dirty="0">
                <a:solidFill>
                  <a:srgbClr val="4C4C4C"/>
                </a:solidFill>
                <a:cs typeface="Calibri"/>
              </a:rPr>
              <a:t>intuitivi e  </a:t>
            </a:r>
            <a:r>
              <a:rPr sz="2000" spc="-15" dirty="0">
                <a:solidFill>
                  <a:srgbClr val="4C4C4C"/>
                </a:solidFill>
                <a:cs typeface="Calibri"/>
              </a:rPr>
              <a:t>soprattutto </a:t>
            </a:r>
            <a:r>
              <a:rPr sz="2000" spc="-5" dirty="0">
                <a:solidFill>
                  <a:srgbClr val="4C4C4C"/>
                </a:solidFill>
                <a:cs typeface="Calibri"/>
              </a:rPr>
              <a:t>non privi di </a:t>
            </a:r>
            <a:r>
              <a:rPr sz="2000" spc="-10" dirty="0">
                <a:solidFill>
                  <a:srgbClr val="4C4C4C"/>
                </a:solidFill>
                <a:cs typeface="Calibri"/>
              </a:rPr>
              <a:t>risvolti</a:t>
            </a:r>
            <a:r>
              <a:rPr sz="2000" spc="25" dirty="0">
                <a:solidFill>
                  <a:srgbClr val="4C4C4C"/>
                </a:solidFill>
                <a:cs typeface="Calibri"/>
              </a:rPr>
              <a:t> </a:t>
            </a:r>
            <a:r>
              <a:rPr sz="2000" spc="-5" dirty="0">
                <a:solidFill>
                  <a:srgbClr val="4C4C4C"/>
                </a:solidFill>
                <a:cs typeface="Calibri"/>
              </a:rPr>
              <a:t>sanzionabili;</a:t>
            </a:r>
            <a:endParaRPr sz="2000" dirty="0">
              <a:solidFill>
                <a:prstClr val="black"/>
              </a:solidFill>
              <a:cs typeface="Calibri"/>
            </a:endParaRPr>
          </a:p>
          <a:p>
            <a:pPr marL="299085" indent="-287020" algn="just">
              <a:buFont typeface="Arial"/>
              <a:buChar char="•"/>
              <a:tabLst>
                <a:tab pos="299720" algn="l"/>
              </a:tabLst>
            </a:pPr>
            <a:r>
              <a:rPr sz="2000" spc="-10" dirty="0">
                <a:solidFill>
                  <a:srgbClr val="4C4C4C"/>
                </a:solidFill>
                <a:cs typeface="Calibri"/>
              </a:rPr>
              <a:t>Contribuire, con </a:t>
            </a:r>
            <a:r>
              <a:rPr sz="2000" spc="-5" dirty="0">
                <a:solidFill>
                  <a:srgbClr val="4C4C4C"/>
                </a:solidFill>
                <a:cs typeface="Calibri"/>
              </a:rPr>
              <a:t>una gestione </a:t>
            </a:r>
            <a:r>
              <a:rPr sz="2000" spc="-10" dirty="0">
                <a:solidFill>
                  <a:srgbClr val="4C4C4C"/>
                </a:solidFill>
                <a:cs typeface="Calibri"/>
              </a:rPr>
              <a:t>collettiva ottimizzata </a:t>
            </a:r>
            <a:r>
              <a:rPr sz="2000" spc="-5" dirty="0">
                <a:solidFill>
                  <a:srgbClr val="4C4C4C"/>
                </a:solidFill>
                <a:cs typeface="Calibri"/>
              </a:rPr>
              <a:t>e </a:t>
            </a:r>
            <a:r>
              <a:rPr sz="2000" spc="-10" dirty="0">
                <a:solidFill>
                  <a:srgbClr val="4C4C4C"/>
                </a:solidFill>
                <a:cs typeface="Calibri"/>
              </a:rPr>
              <a:t>ragionata,</a:t>
            </a:r>
            <a:r>
              <a:rPr sz="2000" spc="25" dirty="0">
                <a:solidFill>
                  <a:srgbClr val="4C4C4C"/>
                </a:solidFill>
                <a:cs typeface="Calibri"/>
              </a:rPr>
              <a:t> </a:t>
            </a:r>
            <a:r>
              <a:rPr sz="2000" spc="-5" dirty="0">
                <a:solidFill>
                  <a:srgbClr val="4C4C4C"/>
                </a:solidFill>
                <a:cs typeface="Calibri"/>
              </a:rPr>
              <a:t>a:</a:t>
            </a:r>
            <a:endParaRPr sz="2000" dirty="0">
              <a:solidFill>
                <a:prstClr val="black"/>
              </a:solidFill>
              <a:cs typeface="Calibri"/>
            </a:endParaRPr>
          </a:p>
          <a:p>
            <a:pPr marL="812165" marR="5080" lvl="1" indent="-342900" algn="just">
              <a:buFont typeface="Courier New" panose="02070309020205020404" pitchFamily="49" charset="0"/>
              <a:buChar char="o"/>
              <a:tabLst>
                <a:tab pos="756920" algn="l"/>
              </a:tabLst>
            </a:pPr>
            <a:r>
              <a:rPr sz="2000" spc="-5" dirty="0">
                <a:solidFill>
                  <a:srgbClr val="4C4C4C"/>
                </a:solidFill>
                <a:cs typeface="Calibri"/>
              </a:rPr>
              <a:t>Alleggerire </a:t>
            </a:r>
            <a:r>
              <a:rPr sz="2000" spc="-10" dirty="0">
                <a:solidFill>
                  <a:srgbClr val="4C4C4C"/>
                </a:solidFill>
                <a:cs typeface="Calibri"/>
              </a:rPr>
              <a:t>l’impatto </a:t>
            </a:r>
            <a:r>
              <a:rPr sz="2000" spc="-5" dirty="0">
                <a:solidFill>
                  <a:srgbClr val="4C4C4C"/>
                </a:solidFill>
                <a:cs typeface="Calibri"/>
              </a:rPr>
              <a:t>dei rifiuti </a:t>
            </a:r>
            <a:r>
              <a:rPr sz="2000" spc="-10" dirty="0">
                <a:solidFill>
                  <a:srgbClr val="4C4C4C"/>
                </a:solidFill>
                <a:cs typeface="Calibri"/>
              </a:rPr>
              <a:t>sulla qualità </a:t>
            </a:r>
            <a:r>
              <a:rPr sz="2000" spc="-5" dirty="0">
                <a:solidFill>
                  <a:srgbClr val="4C4C4C"/>
                </a:solidFill>
                <a:cs typeface="Calibri"/>
              </a:rPr>
              <a:t>urbana </a:t>
            </a:r>
            <a:r>
              <a:rPr sz="2000" spc="-25" dirty="0">
                <a:solidFill>
                  <a:srgbClr val="4C4C4C"/>
                </a:solidFill>
                <a:cs typeface="Calibri"/>
              </a:rPr>
              <a:t>dell’area </a:t>
            </a:r>
            <a:r>
              <a:rPr sz="2000" spc="-15" dirty="0">
                <a:solidFill>
                  <a:srgbClr val="4C4C4C"/>
                </a:solidFill>
                <a:cs typeface="Calibri"/>
              </a:rPr>
              <a:t>circostante </a:t>
            </a:r>
            <a:r>
              <a:rPr sz="2000" spc="-5" dirty="0">
                <a:solidFill>
                  <a:srgbClr val="4C4C4C"/>
                </a:solidFill>
                <a:cs typeface="Calibri"/>
              </a:rPr>
              <a:t>i Porti,  </a:t>
            </a:r>
            <a:r>
              <a:rPr sz="2000" spc="-10" dirty="0">
                <a:solidFill>
                  <a:srgbClr val="4C4C4C"/>
                </a:solidFill>
                <a:cs typeface="Calibri"/>
              </a:rPr>
              <a:t>spesso </a:t>
            </a:r>
            <a:r>
              <a:rPr sz="2000" spc="-15" dirty="0">
                <a:solidFill>
                  <a:srgbClr val="4C4C4C"/>
                </a:solidFill>
                <a:cs typeface="Calibri"/>
              </a:rPr>
              <a:t>caratterizzati </a:t>
            </a:r>
            <a:r>
              <a:rPr sz="2000" spc="-5" dirty="0">
                <a:solidFill>
                  <a:srgbClr val="4C4C4C"/>
                </a:solidFill>
                <a:cs typeface="Calibri"/>
              </a:rPr>
              <a:t>da </a:t>
            </a:r>
            <a:r>
              <a:rPr sz="2000" spc="-25" dirty="0">
                <a:solidFill>
                  <a:srgbClr val="4C4C4C"/>
                </a:solidFill>
                <a:cs typeface="Calibri"/>
              </a:rPr>
              <a:t>un’elevata</a:t>
            </a:r>
            <a:r>
              <a:rPr sz="2000" spc="25" dirty="0">
                <a:solidFill>
                  <a:srgbClr val="4C4C4C"/>
                </a:solidFill>
                <a:cs typeface="Calibri"/>
              </a:rPr>
              <a:t> </a:t>
            </a:r>
            <a:r>
              <a:rPr sz="2000" spc="-5" dirty="0">
                <a:solidFill>
                  <a:srgbClr val="4C4C4C"/>
                </a:solidFill>
                <a:cs typeface="Calibri"/>
              </a:rPr>
              <a:t>urbanizzazione;</a:t>
            </a:r>
            <a:endParaRPr sz="2000" dirty="0">
              <a:solidFill>
                <a:prstClr val="black"/>
              </a:solidFill>
              <a:cs typeface="Calibri"/>
            </a:endParaRPr>
          </a:p>
          <a:p>
            <a:pPr marL="812165" marR="7620" lvl="1" indent="-342900" algn="just">
              <a:buFont typeface="Courier New" panose="02070309020205020404" pitchFamily="49" charset="0"/>
              <a:buChar char="o"/>
              <a:tabLst>
                <a:tab pos="756920" algn="l"/>
              </a:tabLst>
            </a:pPr>
            <a:r>
              <a:rPr sz="2000" spc="-10" dirty="0">
                <a:solidFill>
                  <a:srgbClr val="4C4C4C"/>
                </a:solidFill>
                <a:cs typeface="Calibri"/>
              </a:rPr>
              <a:t>Creare </a:t>
            </a:r>
            <a:r>
              <a:rPr sz="2000" dirty="0">
                <a:solidFill>
                  <a:srgbClr val="4C4C4C"/>
                </a:solidFill>
                <a:cs typeface="Calibri"/>
              </a:rPr>
              <a:t>le </a:t>
            </a:r>
            <a:r>
              <a:rPr sz="2000" spc="-5" dirty="0">
                <a:solidFill>
                  <a:srgbClr val="4C4C4C"/>
                </a:solidFill>
                <a:cs typeface="Calibri"/>
              </a:rPr>
              <a:t>condizioni per </a:t>
            </a:r>
            <a:r>
              <a:rPr sz="2000" spc="-15" dirty="0">
                <a:solidFill>
                  <a:srgbClr val="4C4C4C"/>
                </a:solidFill>
                <a:cs typeface="Calibri"/>
              </a:rPr>
              <a:t>l’attivazione </a:t>
            </a:r>
            <a:r>
              <a:rPr sz="2000" spc="-5" dirty="0">
                <a:solidFill>
                  <a:srgbClr val="4C4C4C"/>
                </a:solidFill>
                <a:cs typeface="Calibri"/>
              </a:rPr>
              <a:t>di </a:t>
            </a:r>
            <a:r>
              <a:rPr sz="2000" spc="-10" dirty="0">
                <a:solidFill>
                  <a:srgbClr val="4C4C4C"/>
                </a:solidFill>
                <a:cs typeface="Calibri"/>
              </a:rPr>
              <a:t>percorsi, </a:t>
            </a:r>
            <a:r>
              <a:rPr sz="2000" spc="-5" dirty="0">
                <a:solidFill>
                  <a:srgbClr val="4C4C4C"/>
                </a:solidFill>
                <a:cs typeface="Calibri"/>
              </a:rPr>
              <a:t>anche sperimentali, di </a:t>
            </a:r>
            <a:r>
              <a:rPr sz="2000" spc="-10" dirty="0">
                <a:solidFill>
                  <a:srgbClr val="4C4C4C"/>
                </a:solidFill>
                <a:cs typeface="Calibri"/>
              </a:rPr>
              <a:t>recupero  </a:t>
            </a:r>
            <a:r>
              <a:rPr sz="2000" spc="-5" dirty="0">
                <a:solidFill>
                  <a:srgbClr val="4C4C4C"/>
                </a:solidFill>
                <a:cs typeface="Calibri"/>
              </a:rPr>
              <a:t>e </a:t>
            </a:r>
            <a:r>
              <a:rPr sz="2000" dirty="0">
                <a:solidFill>
                  <a:srgbClr val="4C4C4C"/>
                </a:solidFill>
                <a:cs typeface="Calibri"/>
              </a:rPr>
              <a:t>riciclaggio </a:t>
            </a:r>
            <a:r>
              <a:rPr sz="2000" spc="-5" dirty="0">
                <a:solidFill>
                  <a:srgbClr val="4C4C4C"/>
                </a:solidFill>
                <a:cs typeface="Calibri"/>
              </a:rPr>
              <a:t>dei principali</a:t>
            </a:r>
            <a:r>
              <a:rPr sz="2000" spc="-50" dirty="0">
                <a:solidFill>
                  <a:srgbClr val="4C4C4C"/>
                </a:solidFill>
                <a:cs typeface="Calibri"/>
              </a:rPr>
              <a:t> </a:t>
            </a:r>
            <a:r>
              <a:rPr sz="2000" dirty="0">
                <a:solidFill>
                  <a:srgbClr val="4C4C4C"/>
                </a:solidFill>
                <a:cs typeface="Calibri"/>
              </a:rPr>
              <a:t>rifiuti.</a:t>
            </a:r>
            <a:endParaRPr sz="2000" dirty="0">
              <a:solidFill>
                <a:prstClr val="black"/>
              </a:solidFill>
              <a:cs typeface="Calibri"/>
            </a:endParaRPr>
          </a:p>
        </p:txBody>
      </p:sp>
      <p:pic>
        <p:nvPicPr>
          <p:cNvPr id="8" name="Immagine 7">
            <a:extLst>
              <a:ext uri="{FF2B5EF4-FFF2-40B4-BE49-F238E27FC236}">
                <a16:creationId xmlns:a16="http://schemas.microsoft.com/office/drawing/2014/main" xmlns="" id="{A206AEA8-0F7D-4511-863F-F24E8C8A799C}"/>
              </a:ext>
            </a:extLst>
          </p:cNvPr>
          <p:cNvPicPr/>
          <p:nvPr/>
        </p:nvPicPr>
        <p:blipFill>
          <a:blip r:embed="rId2"/>
          <a:stretch>
            <a:fillRect/>
          </a:stretch>
        </p:blipFill>
        <p:spPr>
          <a:xfrm>
            <a:off x="1" y="6336789"/>
            <a:ext cx="986118" cy="521210"/>
          </a:xfrm>
          <a:prstGeom prst="rect">
            <a:avLst/>
          </a:prstGeom>
        </p:spPr>
      </p:pic>
      <p:sp>
        <p:nvSpPr>
          <p:cNvPr id="9" name="Titolo 1">
            <a:extLst>
              <a:ext uri="{FF2B5EF4-FFF2-40B4-BE49-F238E27FC236}">
                <a16:creationId xmlns:a16="http://schemas.microsoft.com/office/drawing/2014/main" xmlns="" id="{9CFEE738-0699-4B36-9176-464E4563778C}"/>
              </a:ext>
            </a:extLst>
          </p:cNvPr>
          <p:cNvSpPr txBox="1">
            <a:spLocks/>
          </p:cNvSpPr>
          <p:nvPr/>
        </p:nvSpPr>
        <p:spPr>
          <a:xfrm>
            <a:off x="802258" y="351027"/>
            <a:ext cx="10515600" cy="4826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834">
              <a:spcBef>
                <a:spcPts val="100"/>
              </a:spcBef>
            </a:pPr>
            <a:r>
              <a:rPr lang="it-IT" sz="2800" dirty="0">
                <a:latin typeface="+mn-lt"/>
              </a:rPr>
              <a:t>I Benefici</a:t>
            </a:r>
          </a:p>
        </p:txBody>
      </p:sp>
    </p:spTree>
    <p:extLst>
      <p:ext uri="{BB962C8B-B14F-4D97-AF65-F5344CB8AC3E}">
        <p14:creationId xmlns:p14="http://schemas.microsoft.com/office/powerpoint/2010/main" val="77005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16160214-A53E-435C-AAF6-D903B248BF3A}"/>
              </a:ext>
            </a:extLst>
          </p:cNvPr>
          <p:cNvSpPr/>
          <p:nvPr/>
        </p:nvSpPr>
        <p:spPr>
          <a:xfrm>
            <a:off x="841448" y="388653"/>
            <a:ext cx="10490051" cy="523220"/>
          </a:xfrm>
          <a:prstGeom prst="rect">
            <a:avLst/>
          </a:prstGeom>
        </p:spPr>
        <p:txBody>
          <a:bodyPr wrap="none">
            <a:spAutoFit/>
          </a:bodyPr>
          <a:lstStyle/>
          <a:p>
            <a:r>
              <a:rPr lang="it-IT" sz="2800" dirty="0"/>
              <a:t>Buone Prassi - Gestione dei rifiuti e delle possibili fonti di inquinamento</a:t>
            </a:r>
          </a:p>
        </p:txBody>
      </p:sp>
      <p:sp>
        <p:nvSpPr>
          <p:cNvPr id="6" name="Rettangolo 5">
            <a:extLst>
              <a:ext uri="{FF2B5EF4-FFF2-40B4-BE49-F238E27FC236}">
                <a16:creationId xmlns:a16="http://schemas.microsoft.com/office/drawing/2014/main" xmlns="" id="{F6D2618E-2FAA-41B4-AB8D-CA8FA3D98CEE}"/>
              </a:ext>
            </a:extLst>
          </p:cNvPr>
          <p:cNvSpPr/>
          <p:nvPr/>
        </p:nvSpPr>
        <p:spPr>
          <a:xfrm>
            <a:off x="412092" y="1238313"/>
            <a:ext cx="11386867" cy="4154984"/>
          </a:xfrm>
          <a:prstGeom prst="rect">
            <a:avLst/>
          </a:prstGeom>
        </p:spPr>
        <p:txBody>
          <a:bodyPr wrap="square">
            <a:spAutoFit/>
          </a:bodyPr>
          <a:lstStyle/>
          <a:p>
            <a:pPr algn="just"/>
            <a:r>
              <a:rPr lang="it-IT" sz="2200" dirty="0"/>
              <a:t>Oltre gli accorgimenti prescritti dalle norme vigenti, le raccomandazioni a cui dovrebbero attenersi gli allevatori per la corretta gestione dei rifiuti sono rivolte a:</a:t>
            </a:r>
          </a:p>
          <a:p>
            <a:pPr marL="342900" indent="-342900" algn="just">
              <a:buFont typeface="Arial" panose="020B0604020202020204" pitchFamily="34" charset="0"/>
              <a:buChar char="•"/>
            </a:pPr>
            <a:r>
              <a:rPr lang="it-IT" sz="2200" dirty="0"/>
              <a:t>Porre particolare attenzione nell’evitare la dispersione in mare di residui di calze durante le fasi di lavorazione;</a:t>
            </a:r>
          </a:p>
          <a:p>
            <a:pPr marL="342900" indent="-342900" algn="just">
              <a:buFont typeface="Arial" panose="020B0604020202020204" pitchFamily="34" charset="0"/>
              <a:buChar char="•"/>
            </a:pPr>
            <a:r>
              <a:rPr lang="it-IT" sz="2200" dirty="0"/>
              <a:t>Assicurare le reste di mitili ai filari in modo tale da limitare il rischio di distacco e conseguente dispersione in mare a causa di eventi calamitosi o accidentali;</a:t>
            </a:r>
          </a:p>
          <a:p>
            <a:pPr marL="342900" indent="-342900" algn="just">
              <a:buFont typeface="Arial" panose="020B0604020202020204" pitchFamily="34" charset="0"/>
              <a:buChar char="•"/>
            </a:pPr>
            <a:r>
              <a:rPr lang="it-IT" sz="2200" dirty="0"/>
              <a:t>Effettuare una accurata manutenzione, a cadenza almeno annuale, di tutte le parti componenti i filari;</a:t>
            </a:r>
          </a:p>
          <a:p>
            <a:pPr marL="342900" indent="-342900" algn="just">
              <a:buFont typeface="Arial" panose="020B0604020202020204" pitchFamily="34" charset="0"/>
              <a:buChar char="•"/>
            </a:pPr>
            <a:r>
              <a:rPr lang="it-IT" sz="2200" dirty="0"/>
              <a:t>Sostituire tempestivamente i materiali usurati; </a:t>
            </a:r>
          </a:p>
          <a:p>
            <a:pPr marL="342900" indent="-342900" algn="just">
              <a:buFont typeface="Arial" panose="020B0604020202020204" pitchFamily="34" charset="0"/>
              <a:buChar char="•"/>
            </a:pPr>
            <a:r>
              <a:rPr lang="it-IT" sz="2200" dirty="0"/>
              <a:t>Dotare le proprie imbarcazioni di appositi contenitori per la raccolta differenziata dei rifiuti in base alla loro tipologia;</a:t>
            </a:r>
          </a:p>
          <a:p>
            <a:pPr marL="342900" indent="-342900" algn="just">
              <a:buFont typeface="Arial" panose="020B0604020202020204" pitchFamily="34" charset="0"/>
              <a:buChar char="•"/>
            </a:pPr>
            <a:r>
              <a:rPr lang="it-IT" sz="2200" dirty="0"/>
              <a:t>Adottare, per quanto possibile, materiali biodegradabili o riciclabili;</a:t>
            </a:r>
          </a:p>
        </p:txBody>
      </p:sp>
      <p:sp>
        <p:nvSpPr>
          <p:cNvPr id="7" name="object 7">
            <a:extLst>
              <a:ext uri="{FF2B5EF4-FFF2-40B4-BE49-F238E27FC236}">
                <a16:creationId xmlns:a16="http://schemas.microsoft.com/office/drawing/2014/main" xmlns="" id="{1B76D1F4-B264-4ECC-97E0-B88877FAB74A}"/>
              </a:ext>
            </a:extLst>
          </p:cNvPr>
          <p:cNvSpPr/>
          <p:nvPr/>
        </p:nvSpPr>
        <p:spPr>
          <a:xfrm>
            <a:off x="238125" y="1143423"/>
            <a:ext cx="11715749" cy="4342977"/>
          </a:xfrm>
          <a:custGeom>
            <a:avLst/>
            <a:gdLst/>
            <a:ahLst/>
            <a:cxnLst/>
            <a:rect l="l" t="t" r="r" b="b"/>
            <a:pathLst>
              <a:path w="7569834" h="3512820">
                <a:moveTo>
                  <a:pt x="7569705" y="3509772"/>
                </a:moveTo>
                <a:lnTo>
                  <a:pt x="7569705" y="3048"/>
                </a:lnTo>
                <a:lnTo>
                  <a:pt x="7566657" y="0"/>
                </a:lnTo>
                <a:lnTo>
                  <a:pt x="3048" y="0"/>
                </a:lnTo>
                <a:lnTo>
                  <a:pt x="0" y="3048"/>
                </a:lnTo>
                <a:lnTo>
                  <a:pt x="0" y="3509772"/>
                </a:lnTo>
                <a:lnTo>
                  <a:pt x="3048" y="3512820"/>
                </a:lnTo>
                <a:lnTo>
                  <a:pt x="6096" y="3512820"/>
                </a:lnTo>
                <a:lnTo>
                  <a:pt x="6096" y="13716"/>
                </a:lnTo>
                <a:lnTo>
                  <a:pt x="12192" y="6096"/>
                </a:lnTo>
                <a:lnTo>
                  <a:pt x="12192" y="13716"/>
                </a:lnTo>
                <a:lnTo>
                  <a:pt x="7557513" y="13716"/>
                </a:lnTo>
                <a:lnTo>
                  <a:pt x="7557513" y="6096"/>
                </a:lnTo>
                <a:lnTo>
                  <a:pt x="7563609" y="13716"/>
                </a:lnTo>
                <a:lnTo>
                  <a:pt x="7563609" y="3512820"/>
                </a:lnTo>
                <a:lnTo>
                  <a:pt x="7566657" y="3512820"/>
                </a:lnTo>
                <a:lnTo>
                  <a:pt x="7569705" y="3509772"/>
                </a:lnTo>
                <a:close/>
              </a:path>
              <a:path w="7569834" h="3512820">
                <a:moveTo>
                  <a:pt x="12192" y="13716"/>
                </a:moveTo>
                <a:lnTo>
                  <a:pt x="12192" y="6096"/>
                </a:lnTo>
                <a:lnTo>
                  <a:pt x="6096" y="13716"/>
                </a:lnTo>
                <a:lnTo>
                  <a:pt x="12192" y="13716"/>
                </a:lnTo>
                <a:close/>
              </a:path>
              <a:path w="7569834" h="3512820">
                <a:moveTo>
                  <a:pt x="12192" y="3500628"/>
                </a:moveTo>
                <a:lnTo>
                  <a:pt x="12192" y="13716"/>
                </a:lnTo>
                <a:lnTo>
                  <a:pt x="6096" y="13716"/>
                </a:lnTo>
                <a:lnTo>
                  <a:pt x="6096" y="3500628"/>
                </a:lnTo>
                <a:lnTo>
                  <a:pt x="12192" y="3500628"/>
                </a:lnTo>
                <a:close/>
              </a:path>
              <a:path w="7569834" h="3512820">
                <a:moveTo>
                  <a:pt x="7563609" y="3500628"/>
                </a:moveTo>
                <a:lnTo>
                  <a:pt x="6096" y="3500628"/>
                </a:lnTo>
                <a:lnTo>
                  <a:pt x="12192" y="3506724"/>
                </a:lnTo>
                <a:lnTo>
                  <a:pt x="12192" y="3512820"/>
                </a:lnTo>
                <a:lnTo>
                  <a:pt x="7557513" y="3512820"/>
                </a:lnTo>
                <a:lnTo>
                  <a:pt x="7557513" y="3506724"/>
                </a:lnTo>
                <a:lnTo>
                  <a:pt x="7563609" y="3500628"/>
                </a:lnTo>
                <a:close/>
              </a:path>
              <a:path w="7569834" h="3512820">
                <a:moveTo>
                  <a:pt x="12192" y="3512820"/>
                </a:moveTo>
                <a:lnTo>
                  <a:pt x="12192" y="3506724"/>
                </a:lnTo>
                <a:lnTo>
                  <a:pt x="6096" y="3500628"/>
                </a:lnTo>
                <a:lnTo>
                  <a:pt x="6096" y="3512820"/>
                </a:lnTo>
                <a:lnTo>
                  <a:pt x="12192" y="3512820"/>
                </a:lnTo>
                <a:close/>
              </a:path>
              <a:path w="7569834" h="3512820">
                <a:moveTo>
                  <a:pt x="7563609" y="13716"/>
                </a:moveTo>
                <a:lnTo>
                  <a:pt x="7557513" y="6096"/>
                </a:lnTo>
                <a:lnTo>
                  <a:pt x="7557513" y="13716"/>
                </a:lnTo>
                <a:lnTo>
                  <a:pt x="7563609" y="13716"/>
                </a:lnTo>
                <a:close/>
              </a:path>
              <a:path w="7569834" h="3512820">
                <a:moveTo>
                  <a:pt x="7563609" y="3500628"/>
                </a:moveTo>
                <a:lnTo>
                  <a:pt x="7563609" y="13716"/>
                </a:lnTo>
                <a:lnTo>
                  <a:pt x="7557513" y="13716"/>
                </a:lnTo>
                <a:lnTo>
                  <a:pt x="7557513" y="3500628"/>
                </a:lnTo>
                <a:lnTo>
                  <a:pt x="7563609" y="3500628"/>
                </a:lnTo>
                <a:close/>
              </a:path>
              <a:path w="7569834" h="3512820">
                <a:moveTo>
                  <a:pt x="7563609" y="3512820"/>
                </a:moveTo>
                <a:lnTo>
                  <a:pt x="7563609" y="3500628"/>
                </a:lnTo>
                <a:lnTo>
                  <a:pt x="7557513" y="3506724"/>
                </a:lnTo>
                <a:lnTo>
                  <a:pt x="7557513" y="3512820"/>
                </a:lnTo>
                <a:lnTo>
                  <a:pt x="7563609" y="351282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1" name="Immagine 10">
            <a:extLst>
              <a:ext uri="{FF2B5EF4-FFF2-40B4-BE49-F238E27FC236}">
                <a16:creationId xmlns:a16="http://schemas.microsoft.com/office/drawing/2014/main" xmlns="" id="{EA3D0712-146E-4702-9B8A-03BE84C800C7}"/>
              </a:ext>
            </a:extLst>
          </p:cNvPr>
          <p:cNvPicPr/>
          <p:nvPr/>
        </p:nvPicPr>
        <p:blipFill>
          <a:blip r:embed="rId2"/>
          <a:stretch>
            <a:fillRect/>
          </a:stretch>
        </p:blipFill>
        <p:spPr>
          <a:xfrm>
            <a:off x="1" y="6336789"/>
            <a:ext cx="986118" cy="521210"/>
          </a:xfrm>
          <a:prstGeom prst="rect">
            <a:avLst/>
          </a:prstGeom>
        </p:spPr>
      </p:pic>
    </p:spTree>
    <p:extLst>
      <p:ext uri="{BB962C8B-B14F-4D97-AF65-F5344CB8AC3E}">
        <p14:creationId xmlns:p14="http://schemas.microsoft.com/office/powerpoint/2010/main" val="57192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16160214-A53E-435C-AAF6-D903B248BF3A}"/>
              </a:ext>
            </a:extLst>
          </p:cNvPr>
          <p:cNvSpPr/>
          <p:nvPr/>
        </p:nvSpPr>
        <p:spPr>
          <a:xfrm>
            <a:off x="715519" y="437131"/>
            <a:ext cx="10760959" cy="523220"/>
          </a:xfrm>
          <a:prstGeom prst="rect">
            <a:avLst/>
          </a:prstGeom>
        </p:spPr>
        <p:txBody>
          <a:bodyPr wrap="none">
            <a:spAutoFit/>
          </a:bodyPr>
          <a:lstStyle/>
          <a:p>
            <a:r>
              <a:rPr lang="it-IT" sz="2800" dirty="0"/>
              <a:t>Buone Prassi - Gestione dei rifiuti e delle possibili fonti di inquinamento</a:t>
            </a:r>
          </a:p>
        </p:txBody>
      </p:sp>
      <p:sp>
        <p:nvSpPr>
          <p:cNvPr id="7" name="Rettangolo 6">
            <a:extLst>
              <a:ext uri="{FF2B5EF4-FFF2-40B4-BE49-F238E27FC236}">
                <a16:creationId xmlns:a16="http://schemas.microsoft.com/office/drawing/2014/main" xmlns="" id="{9665E364-D621-40FC-A694-E1F20532A595}"/>
              </a:ext>
            </a:extLst>
          </p:cNvPr>
          <p:cNvSpPr/>
          <p:nvPr/>
        </p:nvSpPr>
        <p:spPr>
          <a:xfrm>
            <a:off x="247649" y="1466337"/>
            <a:ext cx="11773703" cy="3816429"/>
          </a:xfrm>
          <a:prstGeom prst="rect">
            <a:avLst/>
          </a:prstGeom>
        </p:spPr>
        <p:txBody>
          <a:bodyPr wrap="square">
            <a:spAutoFit/>
          </a:bodyPr>
          <a:lstStyle/>
          <a:p>
            <a:pPr marL="342900" indent="-342900" algn="just">
              <a:buFont typeface="Arial" panose="020B0604020202020204" pitchFamily="34" charset="0"/>
              <a:buChar char="•"/>
            </a:pPr>
            <a:r>
              <a:rPr lang="it-IT" sz="2200" dirty="0"/>
              <a:t>Evitare l’utilizzo di galleggianti in polistirolo non adeguatamente ricoperti e protetti;</a:t>
            </a:r>
          </a:p>
          <a:p>
            <a:pPr marL="342900" indent="-342900" algn="just">
              <a:buFont typeface="Arial" panose="020B0604020202020204" pitchFamily="34" charset="0"/>
              <a:buChar char="•"/>
            </a:pPr>
            <a:r>
              <a:rPr lang="it-IT" sz="2200" dirty="0"/>
              <a:t>Assicurare i galleggianti ai filari in modo tale da limitare il rischio di dispersione in mare; </a:t>
            </a:r>
          </a:p>
          <a:p>
            <a:pPr marL="342900" indent="-342900" algn="just">
              <a:buFont typeface="Arial" panose="020B0604020202020204" pitchFamily="34" charset="0"/>
              <a:buChar char="•"/>
            </a:pPr>
            <a:r>
              <a:rPr lang="it-IT" sz="2200" dirty="0"/>
              <a:t>Evitare la dispersione in mare di sostanze chimiche, quali vernici, solventi, detersivi, utilizzate nelle operazioni di manutenzione e pulizia dell’imbarcazione e delle attrezzature;</a:t>
            </a:r>
          </a:p>
          <a:p>
            <a:pPr marL="342900" indent="-342900" algn="just">
              <a:buFont typeface="Arial" panose="020B0604020202020204" pitchFamily="34" charset="0"/>
              <a:buChar char="•"/>
            </a:pPr>
            <a:r>
              <a:rPr lang="it-IT" sz="2200" dirty="0"/>
              <a:t>Strutturare e dimensionare i circuiti idraulici per la movimentazione delle attrezzature di bordo in modo tale da evitare rotture e perdite di olio;</a:t>
            </a:r>
          </a:p>
          <a:p>
            <a:pPr marL="342900" indent="-342900" algn="just">
              <a:buFont typeface="Arial" panose="020B0604020202020204" pitchFamily="34" charset="0"/>
              <a:buChar char="•"/>
            </a:pPr>
            <a:r>
              <a:rPr lang="it-IT" sz="2200" dirty="0"/>
              <a:t>Controllare periodicamente tutte le utenze a cui affluisce olio o carburante;</a:t>
            </a:r>
          </a:p>
          <a:p>
            <a:pPr marL="342900" indent="-342900" algn="just">
              <a:buFont typeface="Arial" panose="020B0604020202020204" pitchFamily="34" charset="0"/>
              <a:buChar char="•"/>
            </a:pPr>
            <a:r>
              <a:rPr lang="it-IT" sz="2200" dirty="0"/>
              <a:t>Una volta a terra, utilizzare esclusivamente gli appositi contenitori per il conferimento dei rifiuti, differenziati per tipologia;</a:t>
            </a:r>
          </a:p>
          <a:p>
            <a:pPr marL="342900" indent="-342900" algn="just">
              <a:buFont typeface="Arial" panose="020B0604020202020204" pitchFamily="34" charset="0"/>
              <a:buChar char="•"/>
            </a:pPr>
            <a:r>
              <a:rPr lang="it-IT" sz="2200" dirty="0"/>
              <a:t>Evitare l’accumulo a terra di materiale o sostanza organica che può dare origine a fenomeni putrefattivi, la formazione di larve di insetti e olezzi maleodoranti;</a:t>
            </a:r>
          </a:p>
        </p:txBody>
      </p:sp>
      <p:sp>
        <p:nvSpPr>
          <p:cNvPr id="6" name="object 7">
            <a:extLst>
              <a:ext uri="{FF2B5EF4-FFF2-40B4-BE49-F238E27FC236}">
                <a16:creationId xmlns:a16="http://schemas.microsoft.com/office/drawing/2014/main" xmlns="" id="{FEDCA846-2B0F-485E-AEB3-A49C03A22761}"/>
              </a:ext>
            </a:extLst>
          </p:cNvPr>
          <p:cNvSpPr/>
          <p:nvPr/>
        </p:nvSpPr>
        <p:spPr>
          <a:xfrm>
            <a:off x="209149" y="1387975"/>
            <a:ext cx="11773702" cy="4082049"/>
          </a:xfrm>
          <a:custGeom>
            <a:avLst/>
            <a:gdLst/>
            <a:ahLst/>
            <a:cxnLst/>
            <a:rect l="l" t="t" r="r" b="b"/>
            <a:pathLst>
              <a:path w="7569834" h="3512820">
                <a:moveTo>
                  <a:pt x="7569705" y="3509772"/>
                </a:moveTo>
                <a:lnTo>
                  <a:pt x="7569705" y="3048"/>
                </a:lnTo>
                <a:lnTo>
                  <a:pt x="7566657" y="0"/>
                </a:lnTo>
                <a:lnTo>
                  <a:pt x="3048" y="0"/>
                </a:lnTo>
                <a:lnTo>
                  <a:pt x="0" y="3048"/>
                </a:lnTo>
                <a:lnTo>
                  <a:pt x="0" y="3509772"/>
                </a:lnTo>
                <a:lnTo>
                  <a:pt x="3048" y="3512820"/>
                </a:lnTo>
                <a:lnTo>
                  <a:pt x="6096" y="3512820"/>
                </a:lnTo>
                <a:lnTo>
                  <a:pt x="6096" y="13716"/>
                </a:lnTo>
                <a:lnTo>
                  <a:pt x="12192" y="6096"/>
                </a:lnTo>
                <a:lnTo>
                  <a:pt x="12192" y="13716"/>
                </a:lnTo>
                <a:lnTo>
                  <a:pt x="7557513" y="13716"/>
                </a:lnTo>
                <a:lnTo>
                  <a:pt x="7557513" y="6096"/>
                </a:lnTo>
                <a:lnTo>
                  <a:pt x="7563609" y="13716"/>
                </a:lnTo>
                <a:lnTo>
                  <a:pt x="7563609" y="3512820"/>
                </a:lnTo>
                <a:lnTo>
                  <a:pt x="7566657" y="3512820"/>
                </a:lnTo>
                <a:lnTo>
                  <a:pt x="7569705" y="3509772"/>
                </a:lnTo>
                <a:close/>
              </a:path>
              <a:path w="7569834" h="3512820">
                <a:moveTo>
                  <a:pt x="12192" y="13716"/>
                </a:moveTo>
                <a:lnTo>
                  <a:pt x="12192" y="6096"/>
                </a:lnTo>
                <a:lnTo>
                  <a:pt x="6096" y="13716"/>
                </a:lnTo>
                <a:lnTo>
                  <a:pt x="12192" y="13716"/>
                </a:lnTo>
                <a:close/>
              </a:path>
              <a:path w="7569834" h="3512820">
                <a:moveTo>
                  <a:pt x="12192" y="3500628"/>
                </a:moveTo>
                <a:lnTo>
                  <a:pt x="12192" y="13716"/>
                </a:lnTo>
                <a:lnTo>
                  <a:pt x="6096" y="13716"/>
                </a:lnTo>
                <a:lnTo>
                  <a:pt x="6096" y="3500628"/>
                </a:lnTo>
                <a:lnTo>
                  <a:pt x="12192" y="3500628"/>
                </a:lnTo>
                <a:close/>
              </a:path>
              <a:path w="7569834" h="3512820">
                <a:moveTo>
                  <a:pt x="7563609" y="3500628"/>
                </a:moveTo>
                <a:lnTo>
                  <a:pt x="6096" y="3500628"/>
                </a:lnTo>
                <a:lnTo>
                  <a:pt x="12192" y="3506724"/>
                </a:lnTo>
                <a:lnTo>
                  <a:pt x="12192" y="3512820"/>
                </a:lnTo>
                <a:lnTo>
                  <a:pt x="7557513" y="3512820"/>
                </a:lnTo>
                <a:lnTo>
                  <a:pt x="7557513" y="3506724"/>
                </a:lnTo>
                <a:lnTo>
                  <a:pt x="7563609" y="3500628"/>
                </a:lnTo>
                <a:close/>
              </a:path>
              <a:path w="7569834" h="3512820">
                <a:moveTo>
                  <a:pt x="12192" y="3512820"/>
                </a:moveTo>
                <a:lnTo>
                  <a:pt x="12192" y="3506724"/>
                </a:lnTo>
                <a:lnTo>
                  <a:pt x="6096" y="3500628"/>
                </a:lnTo>
                <a:lnTo>
                  <a:pt x="6096" y="3512820"/>
                </a:lnTo>
                <a:lnTo>
                  <a:pt x="12192" y="3512820"/>
                </a:lnTo>
                <a:close/>
              </a:path>
              <a:path w="7569834" h="3512820">
                <a:moveTo>
                  <a:pt x="7563609" y="13716"/>
                </a:moveTo>
                <a:lnTo>
                  <a:pt x="7557513" y="6096"/>
                </a:lnTo>
                <a:lnTo>
                  <a:pt x="7557513" y="13716"/>
                </a:lnTo>
                <a:lnTo>
                  <a:pt x="7563609" y="13716"/>
                </a:lnTo>
                <a:close/>
              </a:path>
              <a:path w="7569834" h="3512820">
                <a:moveTo>
                  <a:pt x="7563609" y="3500628"/>
                </a:moveTo>
                <a:lnTo>
                  <a:pt x="7563609" y="13716"/>
                </a:lnTo>
                <a:lnTo>
                  <a:pt x="7557513" y="13716"/>
                </a:lnTo>
                <a:lnTo>
                  <a:pt x="7557513" y="3500628"/>
                </a:lnTo>
                <a:lnTo>
                  <a:pt x="7563609" y="3500628"/>
                </a:lnTo>
                <a:close/>
              </a:path>
              <a:path w="7569834" h="3512820">
                <a:moveTo>
                  <a:pt x="7563609" y="3512820"/>
                </a:moveTo>
                <a:lnTo>
                  <a:pt x="7563609" y="3500628"/>
                </a:lnTo>
                <a:lnTo>
                  <a:pt x="7557513" y="3506724"/>
                </a:lnTo>
                <a:lnTo>
                  <a:pt x="7557513" y="3512820"/>
                </a:lnTo>
                <a:lnTo>
                  <a:pt x="7563609" y="351282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1" name="Immagine 10">
            <a:extLst>
              <a:ext uri="{FF2B5EF4-FFF2-40B4-BE49-F238E27FC236}">
                <a16:creationId xmlns:a16="http://schemas.microsoft.com/office/drawing/2014/main" xmlns="" id="{5B01221E-D7EF-4BFF-9D25-071D861658A5}"/>
              </a:ext>
            </a:extLst>
          </p:cNvPr>
          <p:cNvPicPr/>
          <p:nvPr/>
        </p:nvPicPr>
        <p:blipFill>
          <a:blip r:embed="rId2"/>
          <a:stretch>
            <a:fillRect/>
          </a:stretch>
        </p:blipFill>
        <p:spPr>
          <a:xfrm>
            <a:off x="1" y="6336789"/>
            <a:ext cx="986118" cy="521210"/>
          </a:xfrm>
          <a:prstGeom prst="rect">
            <a:avLst/>
          </a:prstGeom>
        </p:spPr>
      </p:pic>
    </p:spTree>
    <p:extLst>
      <p:ext uri="{BB962C8B-B14F-4D97-AF65-F5344CB8AC3E}">
        <p14:creationId xmlns:p14="http://schemas.microsoft.com/office/powerpoint/2010/main" val="254831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xmlns="" id="{E685EAF9-B7FA-4434-BFE2-83B2A2041072}"/>
              </a:ext>
            </a:extLst>
          </p:cNvPr>
          <p:cNvSpPr txBox="1">
            <a:spLocks/>
          </p:cNvSpPr>
          <p:nvPr/>
        </p:nvSpPr>
        <p:spPr>
          <a:xfrm>
            <a:off x="802258" y="351027"/>
            <a:ext cx="10515600" cy="5185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834">
              <a:spcBef>
                <a:spcPts val="100"/>
              </a:spcBef>
            </a:pPr>
            <a:r>
              <a:rPr lang="it-IT" sz="2800" dirty="0">
                <a:latin typeface="+mn-lt"/>
              </a:rPr>
              <a:t>Considerazioni generali sulla gestione dei rifiuti da mitilicoltura</a:t>
            </a:r>
          </a:p>
        </p:txBody>
      </p:sp>
      <p:pic>
        <p:nvPicPr>
          <p:cNvPr id="8" name="Immagine 7">
            <a:extLst>
              <a:ext uri="{FF2B5EF4-FFF2-40B4-BE49-F238E27FC236}">
                <a16:creationId xmlns:a16="http://schemas.microsoft.com/office/drawing/2014/main" xmlns="" id="{4BCD5000-B97D-4313-A964-BB0A4CFD52D7}"/>
              </a:ext>
            </a:extLst>
          </p:cNvPr>
          <p:cNvPicPr/>
          <p:nvPr/>
        </p:nvPicPr>
        <p:blipFill>
          <a:blip r:embed="rId2"/>
          <a:stretch>
            <a:fillRect/>
          </a:stretch>
        </p:blipFill>
        <p:spPr>
          <a:xfrm>
            <a:off x="0" y="6336790"/>
            <a:ext cx="986118" cy="521210"/>
          </a:xfrm>
          <a:prstGeom prst="rect">
            <a:avLst/>
          </a:prstGeom>
        </p:spPr>
      </p:pic>
      <p:sp>
        <p:nvSpPr>
          <p:cNvPr id="6" name="object 7">
            <a:extLst>
              <a:ext uri="{FF2B5EF4-FFF2-40B4-BE49-F238E27FC236}">
                <a16:creationId xmlns:a16="http://schemas.microsoft.com/office/drawing/2014/main" xmlns="" id="{8CB6A581-3FB9-4075-9863-29C9A451DDC3}"/>
              </a:ext>
            </a:extLst>
          </p:cNvPr>
          <p:cNvSpPr/>
          <p:nvPr/>
        </p:nvSpPr>
        <p:spPr>
          <a:xfrm>
            <a:off x="242048" y="961258"/>
            <a:ext cx="11702300" cy="5554836"/>
          </a:xfrm>
          <a:custGeom>
            <a:avLst/>
            <a:gdLst/>
            <a:ahLst/>
            <a:cxnLst/>
            <a:rect l="l" t="t" r="r" b="b"/>
            <a:pathLst>
              <a:path w="7569834" h="3512820">
                <a:moveTo>
                  <a:pt x="7569705" y="3509772"/>
                </a:moveTo>
                <a:lnTo>
                  <a:pt x="7569705" y="3048"/>
                </a:lnTo>
                <a:lnTo>
                  <a:pt x="7566657" y="0"/>
                </a:lnTo>
                <a:lnTo>
                  <a:pt x="3048" y="0"/>
                </a:lnTo>
                <a:lnTo>
                  <a:pt x="0" y="3048"/>
                </a:lnTo>
                <a:lnTo>
                  <a:pt x="0" y="3509772"/>
                </a:lnTo>
                <a:lnTo>
                  <a:pt x="3048" y="3512820"/>
                </a:lnTo>
                <a:lnTo>
                  <a:pt x="6096" y="3512820"/>
                </a:lnTo>
                <a:lnTo>
                  <a:pt x="6096" y="13716"/>
                </a:lnTo>
                <a:lnTo>
                  <a:pt x="12192" y="6096"/>
                </a:lnTo>
                <a:lnTo>
                  <a:pt x="12192" y="13716"/>
                </a:lnTo>
                <a:lnTo>
                  <a:pt x="7557513" y="13716"/>
                </a:lnTo>
                <a:lnTo>
                  <a:pt x="7557513" y="6096"/>
                </a:lnTo>
                <a:lnTo>
                  <a:pt x="7563609" y="13716"/>
                </a:lnTo>
                <a:lnTo>
                  <a:pt x="7563609" y="3512820"/>
                </a:lnTo>
                <a:lnTo>
                  <a:pt x="7566657" y="3512820"/>
                </a:lnTo>
                <a:lnTo>
                  <a:pt x="7569705" y="3509772"/>
                </a:lnTo>
                <a:close/>
              </a:path>
              <a:path w="7569834" h="3512820">
                <a:moveTo>
                  <a:pt x="12192" y="13716"/>
                </a:moveTo>
                <a:lnTo>
                  <a:pt x="12192" y="6096"/>
                </a:lnTo>
                <a:lnTo>
                  <a:pt x="6096" y="13716"/>
                </a:lnTo>
                <a:lnTo>
                  <a:pt x="12192" y="13716"/>
                </a:lnTo>
                <a:close/>
              </a:path>
              <a:path w="7569834" h="3512820">
                <a:moveTo>
                  <a:pt x="12192" y="3500628"/>
                </a:moveTo>
                <a:lnTo>
                  <a:pt x="12192" y="13716"/>
                </a:lnTo>
                <a:lnTo>
                  <a:pt x="6096" y="13716"/>
                </a:lnTo>
                <a:lnTo>
                  <a:pt x="6096" y="3500628"/>
                </a:lnTo>
                <a:lnTo>
                  <a:pt x="12192" y="3500628"/>
                </a:lnTo>
                <a:close/>
              </a:path>
              <a:path w="7569834" h="3512820">
                <a:moveTo>
                  <a:pt x="7563609" y="3500628"/>
                </a:moveTo>
                <a:lnTo>
                  <a:pt x="6096" y="3500628"/>
                </a:lnTo>
                <a:lnTo>
                  <a:pt x="12192" y="3506724"/>
                </a:lnTo>
                <a:lnTo>
                  <a:pt x="12192" y="3512820"/>
                </a:lnTo>
                <a:lnTo>
                  <a:pt x="7557513" y="3512820"/>
                </a:lnTo>
                <a:lnTo>
                  <a:pt x="7557513" y="3506724"/>
                </a:lnTo>
                <a:lnTo>
                  <a:pt x="7563609" y="3500628"/>
                </a:lnTo>
                <a:close/>
              </a:path>
              <a:path w="7569834" h="3512820">
                <a:moveTo>
                  <a:pt x="12192" y="3512820"/>
                </a:moveTo>
                <a:lnTo>
                  <a:pt x="12192" y="3506724"/>
                </a:lnTo>
                <a:lnTo>
                  <a:pt x="6096" y="3500628"/>
                </a:lnTo>
                <a:lnTo>
                  <a:pt x="6096" y="3512820"/>
                </a:lnTo>
                <a:lnTo>
                  <a:pt x="12192" y="3512820"/>
                </a:lnTo>
                <a:close/>
              </a:path>
              <a:path w="7569834" h="3512820">
                <a:moveTo>
                  <a:pt x="7563609" y="13716"/>
                </a:moveTo>
                <a:lnTo>
                  <a:pt x="7557513" y="6096"/>
                </a:lnTo>
                <a:lnTo>
                  <a:pt x="7557513" y="13716"/>
                </a:lnTo>
                <a:lnTo>
                  <a:pt x="7563609" y="13716"/>
                </a:lnTo>
                <a:close/>
              </a:path>
              <a:path w="7569834" h="3512820">
                <a:moveTo>
                  <a:pt x="7563609" y="3500628"/>
                </a:moveTo>
                <a:lnTo>
                  <a:pt x="7563609" y="13716"/>
                </a:lnTo>
                <a:lnTo>
                  <a:pt x="7557513" y="13716"/>
                </a:lnTo>
                <a:lnTo>
                  <a:pt x="7557513" y="3500628"/>
                </a:lnTo>
                <a:lnTo>
                  <a:pt x="7563609" y="3500628"/>
                </a:lnTo>
                <a:close/>
              </a:path>
              <a:path w="7569834" h="3512820">
                <a:moveTo>
                  <a:pt x="7563609" y="3512820"/>
                </a:moveTo>
                <a:lnTo>
                  <a:pt x="7563609" y="3500628"/>
                </a:lnTo>
                <a:lnTo>
                  <a:pt x="7557513" y="3506724"/>
                </a:lnTo>
                <a:lnTo>
                  <a:pt x="7557513" y="3512820"/>
                </a:lnTo>
                <a:lnTo>
                  <a:pt x="7563609" y="3512820"/>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7" name="object 8">
            <a:extLst>
              <a:ext uri="{FF2B5EF4-FFF2-40B4-BE49-F238E27FC236}">
                <a16:creationId xmlns:a16="http://schemas.microsoft.com/office/drawing/2014/main" xmlns="" id="{D11518D6-E9AA-4417-BB8F-EE15D2BCB57B}"/>
              </a:ext>
            </a:extLst>
          </p:cNvPr>
          <p:cNvSpPr txBox="1"/>
          <p:nvPr/>
        </p:nvSpPr>
        <p:spPr>
          <a:xfrm>
            <a:off x="304800" y="963292"/>
            <a:ext cx="11576795" cy="5552802"/>
          </a:xfrm>
          <a:prstGeom prst="rect">
            <a:avLst/>
          </a:prstGeom>
        </p:spPr>
        <p:txBody>
          <a:bodyPr vert="horz" wrap="square" lIns="0" tIns="12700" rIns="0" bIns="0" rtlCol="0">
            <a:spAutoFit/>
          </a:bodyPr>
          <a:lstStyle/>
          <a:p>
            <a:pPr marL="12700" marR="6985" algn="just"/>
            <a:r>
              <a:rPr lang="it-IT" sz="2000" spc="-50" dirty="0">
                <a:solidFill>
                  <a:srgbClr val="4C4C4C"/>
                </a:solidFill>
                <a:cs typeface="Calibri"/>
              </a:rPr>
              <a:t>Per quanto riguarda la sostenibilità ambientale della mitilicoltura è evidente che questa sia in stretta relazione con una corretta gestione degli scarti di lavorazione, costituiti in gran parte di reti plastiche in polipropilene e dalla componente organica associata, o dal superamento dell’uso di materie plastiche nelle pratiche di allevamento.</a:t>
            </a:r>
          </a:p>
          <a:p>
            <a:pPr marL="12700" marR="6985" algn="just"/>
            <a:r>
              <a:rPr lang="it-IT" sz="2000" spc="-50" dirty="0">
                <a:solidFill>
                  <a:srgbClr val="4C4C4C"/>
                </a:solidFill>
                <a:cs typeface="Calibri"/>
              </a:rPr>
              <a:t>Nell’attesa di disporre di tecnologie off-shore in grado di ovviare all’utilizzo di reti plastiche, ci si sta orientando verso una gestione oculata dei rifiuti, ricercando soluzioni che consentano un recupero, almeno parziale, della componente in polipropilene, o evitando l’immissione in discarica. </a:t>
            </a:r>
          </a:p>
          <a:p>
            <a:pPr marL="12700" marR="6985" algn="just"/>
            <a:r>
              <a:rPr lang="it-IT" sz="2000" spc="-50" dirty="0">
                <a:solidFill>
                  <a:srgbClr val="4C4C4C"/>
                </a:solidFill>
                <a:cs typeface="Calibri"/>
              </a:rPr>
              <a:t>Purtroppo non sono presenti sul territorio nazionale imprese in grado di riciclare il polipropilene separandolo dalla componente organica, mentre sono in atto una serie di sperimentazioni in tal senso. </a:t>
            </a:r>
          </a:p>
          <a:p>
            <a:pPr marL="12700" marR="6985" algn="just"/>
            <a:r>
              <a:rPr lang="it-IT" sz="2000" spc="-50" dirty="0">
                <a:solidFill>
                  <a:srgbClr val="4C4C4C"/>
                </a:solidFill>
                <a:cs typeface="Calibri"/>
              </a:rPr>
              <a:t>ENEA, ad esempio, ha verificato che trattando piccoli tratti di reti per mitilicoltura di scarto con soluzioni di perossido di idrogeno, la comune acqua ossigenata, o acido nitrico diluito, il polipropilene è perfettamente recuperabile anche dopo essere stato esposto all’aria aperta per alcuni giorni.</a:t>
            </a:r>
          </a:p>
          <a:p>
            <a:pPr marL="12700" marR="6985" algn="just"/>
            <a:r>
              <a:rPr lang="it-IT" sz="2000" spc="-50" dirty="0">
                <a:solidFill>
                  <a:srgbClr val="4C4C4C"/>
                </a:solidFill>
                <a:cs typeface="Calibri"/>
              </a:rPr>
              <a:t>Altra ipotesi di trattamento, prevista all’interno di un progetto condotto dal CNR, è legata all’applicazione del principio di pirolisi.</a:t>
            </a:r>
          </a:p>
          <a:p>
            <a:pPr marL="12700" marR="6985" algn="just"/>
            <a:r>
              <a:rPr lang="it-IT" sz="2000" spc="-50" dirty="0">
                <a:solidFill>
                  <a:srgbClr val="4C4C4C"/>
                </a:solidFill>
                <a:cs typeface="Calibri"/>
              </a:rPr>
              <a:t>Stante l’attuale situazione il metodo di trattamento meno impattante individuato e effettivamente praticato è il conferimento a moderni ed efficienti impianti di termovalorizzazione. Considerato che, da una prima valutazione, è possibile stimare che dal trattamento di una tonnellata di questa tipologia di rifiuto conferito si possono ottenere circa 1,6 MWh, in attesa dell’avvento di processi maggiormente improntati al principio della circolarità dei materiali plastici, il processo di termovalorizzazione potrebbe rappresentare una valida possibilità allo smaltimento di questo tipo di rifiuto.</a:t>
            </a:r>
          </a:p>
        </p:txBody>
      </p:sp>
    </p:spTree>
    <p:extLst>
      <p:ext uri="{BB962C8B-B14F-4D97-AF65-F5344CB8AC3E}">
        <p14:creationId xmlns:p14="http://schemas.microsoft.com/office/powerpoint/2010/main" val="1315480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xmlns="" id="{16160214-A53E-435C-AAF6-D903B248BF3A}"/>
              </a:ext>
            </a:extLst>
          </p:cNvPr>
          <p:cNvSpPr/>
          <p:nvPr/>
        </p:nvSpPr>
        <p:spPr>
          <a:xfrm>
            <a:off x="4117337" y="379889"/>
            <a:ext cx="2415396" cy="523220"/>
          </a:xfrm>
          <a:prstGeom prst="rect">
            <a:avLst/>
          </a:prstGeom>
        </p:spPr>
        <p:txBody>
          <a:bodyPr wrap="square">
            <a:spAutoFit/>
          </a:bodyPr>
          <a:lstStyle/>
          <a:p>
            <a:pPr algn="ctr"/>
            <a:r>
              <a:rPr lang="it-IT" sz="2800" dirty="0"/>
              <a:t>Buone Prassi </a:t>
            </a:r>
          </a:p>
        </p:txBody>
      </p:sp>
      <p:pic>
        <p:nvPicPr>
          <p:cNvPr id="6" name="Immagine 5">
            <a:extLst>
              <a:ext uri="{FF2B5EF4-FFF2-40B4-BE49-F238E27FC236}">
                <a16:creationId xmlns:a16="http://schemas.microsoft.com/office/drawing/2014/main" xmlns="" id="{7F1E7A3C-CAFB-4735-8446-DF2DF8270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508" y="1991112"/>
            <a:ext cx="3592176" cy="2694132"/>
          </a:xfrm>
          <a:prstGeom prst="rect">
            <a:avLst/>
          </a:prstGeom>
        </p:spPr>
      </p:pic>
      <p:pic>
        <p:nvPicPr>
          <p:cNvPr id="11" name="Immagine 10">
            <a:extLst>
              <a:ext uri="{FF2B5EF4-FFF2-40B4-BE49-F238E27FC236}">
                <a16:creationId xmlns:a16="http://schemas.microsoft.com/office/drawing/2014/main" xmlns="" id="{BB86C75A-6985-4396-B277-05F1DB6BC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44" y="2058445"/>
            <a:ext cx="4224068" cy="3168051"/>
          </a:xfrm>
          <a:prstGeom prst="rect">
            <a:avLst/>
          </a:prstGeom>
        </p:spPr>
      </p:pic>
      <p:sp>
        <p:nvSpPr>
          <p:cNvPr id="13" name="CasellaDiTesto 12">
            <a:extLst>
              <a:ext uri="{FF2B5EF4-FFF2-40B4-BE49-F238E27FC236}">
                <a16:creationId xmlns:a16="http://schemas.microsoft.com/office/drawing/2014/main" xmlns="" id="{57566C01-D8EA-4E4C-885E-B1600EEDA9D9}"/>
              </a:ext>
            </a:extLst>
          </p:cNvPr>
          <p:cNvSpPr txBox="1"/>
          <p:nvPr/>
        </p:nvSpPr>
        <p:spPr>
          <a:xfrm>
            <a:off x="123644" y="5280956"/>
            <a:ext cx="3899140" cy="369332"/>
          </a:xfrm>
          <a:prstGeom prst="rect">
            <a:avLst/>
          </a:prstGeom>
          <a:noFill/>
        </p:spPr>
        <p:txBody>
          <a:bodyPr wrap="square" rtlCol="0">
            <a:spAutoFit/>
          </a:bodyPr>
          <a:lstStyle/>
          <a:p>
            <a:r>
              <a:rPr lang="it-IT" dirty="0"/>
              <a:t>Evitare contenitori di raccolta promiscui</a:t>
            </a:r>
          </a:p>
        </p:txBody>
      </p:sp>
      <p:sp>
        <p:nvSpPr>
          <p:cNvPr id="14" name="CasellaDiTesto 13">
            <a:extLst>
              <a:ext uri="{FF2B5EF4-FFF2-40B4-BE49-F238E27FC236}">
                <a16:creationId xmlns:a16="http://schemas.microsoft.com/office/drawing/2014/main" xmlns="" id="{063C335D-F1EC-42F5-B89A-D7019AE903FA}"/>
              </a:ext>
            </a:extLst>
          </p:cNvPr>
          <p:cNvSpPr txBox="1"/>
          <p:nvPr/>
        </p:nvSpPr>
        <p:spPr>
          <a:xfrm>
            <a:off x="4347712" y="4757672"/>
            <a:ext cx="3899140" cy="646331"/>
          </a:xfrm>
          <a:prstGeom prst="rect">
            <a:avLst/>
          </a:prstGeom>
          <a:noFill/>
        </p:spPr>
        <p:txBody>
          <a:bodyPr wrap="square" rtlCol="0">
            <a:spAutoFit/>
          </a:bodyPr>
          <a:lstStyle/>
          <a:p>
            <a:pPr algn="ctr"/>
            <a:r>
              <a:rPr lang="it-IT" dirty="0"/>
              <a:t>Non inserire altri materiali differenti da reti in polipropilene</a:t>
            </a:r>
          </a:p>
        </p:txBody>
      </p:sp>
      <p:pic>
        <p:nvPicPr>
          <p:cNvPr id="16" name="Immagine 15">
            <a:extLst>
              <a:ext uri="{FF2B5EF4-FFF2-40B4-BE49-F238E27FC236}">
                <a16:creationId xmlns:a16="http://schemas.microsoft.com/office/drawing/2014/main" xmlns="" id="{90C9183A-9D48-42CF-AE0A-0BC2604F3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6468" y="2883065"/>
            <a:ext cx="3899140" cy="2924356"/>
          </a:xfrm>
          <a:prstGeom prst="rect">
            <a:avLst/>
          </a:prstGeom>
        </p:spPr>
      </p:pic>
      <p:sp>
        <p:nvSpPr>
          <p:cNvPr id="17" name="CasellaDiTesto 16">
            <a:extLst>
              <a:ext uri="{FF2B5EF4-FFF2-40B4-BE49-F238E27FC236}">
                <a16:creationId xmlns:a16="http://schemas.microsoft.com/office/drawing/2014/main" xmlns="" id="{A788B90D-E058-4E23-A413-C76E5AFBBC6B}"/>
              </a:ext>
            </a:extLst>
          </p:cNvPr>
          <p:cNvSpPr txBox="1"/>
          <p:nvPr/>
        </p:nvSpPr>
        <p:spPr>
          <a:xfrm>
            <a:off x="8186468" y="5879849"/>
            <a:ext cx="3899140" cy="646331"/>
          </a:xfrm>
          <a:prstGeom prst="rect">
            <a:avLst/>
          </a:prstGeom>
          <a:noFill/>
        </p:spPr>
        <p:txBody>
          <a:bodyPr wrap="square" rtlCol="0">
            <a:spAutoFit/>
          </a:bodyPr>
          <a:lstStyle/>
          <a:p>
            <a:pPr algn="ctr"/>
            <a:r>
              <a:rPr lang="it-IT" dirty="0"/>
              <a:t>Inserire le calze polipropilene all’interno di sacchi di rete</a:t>
            </a:r>
          </a:p>
        </p:txBody>
      </p:sp>
      <p:pic>
        <p:nvPicPr>
          <p:cNvPr id="12" name="Immagine 11">
            <a:extLst>
              <a:ext uri="{FF2B5EF4-FFF2-40B4-BE49-F238E27FC236}">
                <a16:creationId xmlns:a16="http://schemas.microsoft.com/office/drawing/2014/main" xmlns="" id="{B3DFA2DF-CBE7-43AD-8991-43CA36F09FD2}"/>
              </a:ext>
            </a:extLst>
          </p:cNvPr>
          <p:cNvPicPr/>
          <p:nvPr/>
        </p:nvPicPr>
        <p:blipFill>
          <a:blip r:embed="rId5"/>
          <a:stretch>
            <a:fillRect/>
          </a:stretch>
        </p:blipFill>
        <p:spPr>
          <a:xfrm>
            <a:off x="1" y="6199464"/>
            <a:ext cx="1140902" cy="658535"/>
          </a:xfrm>
          <a:prstGeom prst="rect">
            <a:avLst/>
          </a:prstGeom>
        </p:spPr>
      </p:pic>
    </p:spTree>
    <p:extLst>
      <p:ext uri="{BB962C8B-B14F-4D97-AF65-F5344CB8AC3E}">
        <p14:creationId xmlns:p14="http://schemas.microsoft.com/office/powerpoint/2010/main" val="1735722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xmlns="" id="{37DAC330-C96F-4D76-A1CD-DC5EEBD6D1A3}"/>
              </a:ext>
            </a:extLst>
          </p:cNvPr>
          <p:cNvSpPr>
            <a:spLocks noGrp="1"/>
          </p:cNvSpPr>
          <p:nvPr>
            <p:ph type="sldNum" sz="quarter" idx="12"/>
          </p:nvPr>
        </p:nvSpPr>
        <p:spPr>
          <a:xfrm>
            <a:off x="10067821" y="6313148"/>
            <a:ext cx="388357" cy="365125"/>
          </a:xfrm>
        </p:spPr>
        <p:txBody>
          <a:bodyPr/>
          <a:lstStyle/>
          <a:p>
            <a:fld id="{9E43AF4C-ECE0-483C-A26F-0882D69BA3F5}" type="slidenum">
              <a:rPr lang="it-IT" smtClean="0"/>
              <a:t>21</a:t>
            </a:fld>
            <a:endParaRPr lang="it-IT" dirty="0"/>
          </a:p>
        </p:txBody>
      </p:sp>
      <p:sp>
        <p:nvSpPr>
          <p:cNvPr id="9" name="CasellaDiTesto 8">
            <a:extLst>
              <a:ext uri="{FF2B5EF4-FFF2-40B4-BE49-F238E27FC236}">
                <a16:creationId xmlns:a16="http://schemas.microsoft.com/office/drawing/2014/main" xmlns="" id="{5D31D999-87CA-4D9E-9550-D46872373F8D}"/>
              </a:ext>
            </a:extLst>
          </p:cNvPr>
          <p:cNvSpPr txBox="1"/>
          <p:nvPr/>
        </p:nvSpPr>
        <p:spPr>
          <a:xfrm>
            <a:off x="2163674" y="4504313"/>
            <a:ext cx="5682837" cy="371512"/>
          </a:xfrm>
          <a:prstGeom prst="rect">
            <a:avLst/>
          </a:prstGeom>
          <a:noFill/>
        </p:spPr>
        <p:txBody>
          <a:bodyPr>
            <a:spAutoFit/>
          </a:bodyPr>
          <a:lstStyle/>
          <a:p>
            <a:pPr>
              <a:defRPr/>
            </a:pPr>
            <a:r>
              <a:rPr lang="it-IT" sz="1814" dirty="0">
                <a:latin typeface="+mj-lt"/>
              </a:rPr>
              <a:t>Via Lorenzo il Magnifico 110/B - 00162 Roma - </a:t>
            </a:r>
            <a:r>
              <a:rPr lang="it-IT" sz="1814" dirty="0" err="1">
                <a:latin typeface="+mj-lt"/>
              </a:rPr>
              <a:t>Italy</a:t>
            </a:r>
            <a:endParaRPr lang="it-IT" sz="1814" dirty="0">
              <a:latin typeface="+mj-lt"/>
            </a:endParaRPr>
          </a:p>
        </p:txBody>
      </p:sp>
      <p:pic>
        <p:nvPicPr>
          <p:cNvPr id="10" name="Immagine 8" descr="indirizzo.jpg">
            <a:extLst>
              <a:ext uri="{FF2B5EF4-FFF2-40B4-BE49-F238E27FC236}">
                <a16:creationId xmlns:a16="http://schemas.microsoft.com/office/drawing/2014/main" xmlns="" id="{A1351E14-EAD9-44FF-940D-FDD09ED61D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6759" y="4505754"/>
            <a:ext cx="325474"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9" descr="mail.jpg">
            <a:extLst>
              <a:ext uri="{FF2B5EF4-FFF2-40B4-BE49-F238E27FC236}">
                <a16:creationId xmlns:a16="http://schemas.microsoft.com/office/drawing/2014/main" xmlns="" id="{D9A8D396-270E-4EA0-B5F2-428E7A839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759" y="4962281"/>
            <a:ext cx="325474"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a:extLst>
              <a:ext uri="{FF2B5EF4-FFF2-40B4-BE49-F238E27FC236}">
                <a16:creationId xmlns:a16="http://schemas.microsoft.com/office/drawing/2014/main" xmlns="" id="{EB5CFB7C-2B5B-41C1-84CC-8BBA33DC7671}"/>
              </a:ext>
            </a:extLst>
          </p:cNvPr>
          <p:cNvSpPr txBox="1"/>
          <p:nvPr/>
        </p:nvSpPr>
        <p:spPr>
          <a:xfrm>
            <a:off x="2163674" y="4924837"/>
            <a:ext cx="5682837" cy="371512"/>
          </a:xfrm>
          <a:prstGeom prst="rect">
            <a:avLst/>
          </a:prstGeom>
          <a:noFill/>
        </p:spPr>
        <p:txBody>
          <a:bodyPr>
            <a:spAutoFit/>
          </a:bodyPr>
          <a:lstStyle/>
          <a:p>
            <a:pPr>
              <a:defRPr/>
            </a:pPr>
            <a:r>
              <a:rPr lang="it-IT" sz="1814" dirty="0">
                <a:latin typeface="+mj-lt"/>
              </a:rPr>
              <a:t>info@a-m-a.it</a:t>
            </a:r>
          </a:p>
        </p:txBody>
      </p:sp>
      <p:sp>
        <p:nvSpPr>
          <p:cNvPr id="13" name="CasellaDiTesto 12">
            <a:extLst>
              <a:ext uri="{FF2B5EF4-FFF2-40B4-BE49-F238E27FC236}">
                <a16:creationId xmlns:a16="http://schemas.microsoft.com/office/drawing/2014/main" xmlns="" id="{03AA7013-746C-4F5E-B61F-51CE3FBC4F5C}"/>
              </a:ext>
            </a:extLst>
          </p:cNvPr>
          <p:cNvSpPr txBox="1"/>
          <p:nvPr/>
        </p:nvSpPr>
        <p:spPr>
          <a:xfrm>
            <a:off x="2162233" y="5389723"/>
            <a:ext cx="5682837" cy="650691"/>
          </a:xfrm>
          <a:prstGeom prst="rect">
            <a:avLst/>
          </a:prstGeom>
          <a:noFill/>
        </p:spPr>
        <p:txBody>
          <a:bodyPr>
            <a:spAutoFit/>
          </a:bodyPr>
          <a:lstStyle/>
          <a:p>
            <a:pPr>
              <a:defRPr/>
            </a:pPr>
            <a:r>
              <a:rPr lang="de-DE" sz="1814" dirty="0">
                <a:latin typeface="+mj-lt"/>
              </a:rPr>
              <a:t>+39 06 44.25.19.46</a:t>
            </a:r>
            <a:endParaRPr lang="it-IT" dirty="0"/>
          </a:p>
          <a:p>
            <a:pPr>
              <a:defRPr/>
            </a:pPr>
            <a:endParaRPr lang="it-IT" sz="1814" dirty="0">
              <a:latin typeface="+mj-lt"/>
            </a:endParaRPr>
          </a:p>
        </p:txBody>
      </p:sp>
      <p:pic>
        <p:nvPicPr>
          <p:cNvPr id="14" name="Immagine 20" descr="indirizzo.jpg">
            <a:extLst>
              <a:ext uri="{FF2B5EF4-FFF2-40B4-BE49-F238E27FC236}">
                <a16:creationId xmlns:a16="http://schemas.microsoft.com/office/drawing/2014/main" xmlns="" id="{1B3B3C25-670C-4881-B7CC-505F07B6D2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8200" y="5406874"/>
            <a:ext cx="325474" cy="326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21" descr="mail.jpg">
            <a:extLst>
              <a:ext uri="{FF2B5EF4-FFF2-40B4-BE49-F238E27FC236}">
                <a16:creationId xmlns:a16="http://schemas.microsoft.com/office/drawing/2014/main" xmlns="" id="{146BA4FC-1EF5-4658-BFEF-B8EF7970A0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6758" y="5840511"/>
            <a:ext cx="325474" cy="325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sellaDiTesto 15">
            <a:extLst>
              <a:ext uri="{FF2B5EF4-FFF2-40B4-BE49-F238E27FC236}">
                <a16:creationId xmlns:a16="http://schemas.microsoft.com/office/drawing/2014/main" xmlns="" id="{85ED993D-B951-4FE4-A56C-48C627DA7E7A}"/>
              </a:ext>
            </a:extLst>
          </p:cNvPr>
          <p:cNvSpPr txBox="1"/>
          <p:nvPr/>
        </p:nvSpPr>
        <p:spPr>
          <a:xfrm>
            <a:off x="2163674" y="5821788"/>
            <a:ext cx="5682837" cy="371512"/>
          </a:xfrm>
          <a:prstGeom prst="rect">
            <a:avLst/>
          </a:prstGeom>
          <a:noFill/>
        </p:spPr>
        <p:txBody>
          <a:bodyPr>
            <a:spAutoFit/>
          </a:bodyPr>
          <a:lstStyle/>
          <a:p>
            <a:pPr>
              <a:defRPr/>
            </a:pPr>
            <a:r>
              <a:rPr lang="de-DE" sz="1814" dirty="0">
                <a:latin typeface="+mj-lt"/>
                <a:hlinkClick r:id="rId6"/>
              </a:rPr>
              <a:t>www.a-m-a.it</a:t>
            </a:r>
            <a:r>
              <a:rPr lang="it-IT" sz="1814" dirty="0">
                <a:latin typeface="+mj-lt"/>
              </a:rPr>
              <a:t> </a:t>
            </a:r>
            <a:endParaRPr lang="de-DE" sz="1814" dirty="0">
              <a:latin typeface="+mj-lt"/>
            </a:endParaRPr>
          </a:p>
        </p:txBody>
      </p:sp>
      <p:sp>
        <p:nvSpPr>
          <p:cNvPr id="19" name="CasellaDiTesto 18">
            <a:extLst>
              <a:ext uri="{FF2B5EF4-FFF2-40B4-BE49-F238E27FC236}">
                <a16:creationId xmlns:a16="http://schemas.microsoft.com/office/drawing/2014/main" xmlns="" id="{31B3B20C-2437-429D-BA43-0FE84556EE5C}"/>
              </a:ext>
            </a:extLst>
          </p:cNvPr>
          <p:cNvSpPr txBox="1"/>
          <p:nvPr/>
        </p:nvSpPr>
        <p:spPr>
          <a:xfrm>
            <a:off x="1836758" y="3196705"/>
            <a:ext cx="4702121" cy="929870"/>
          </a:xfrm>
          <a:prstGeom prst="rect">
            <a:avLst/>
          </a:prstGeom>
          <a:noFill/>
        </p:spPr>
        <p:txBody>
          <a:bodyPr wrap="none">
            <a:spAutoFit/>
          </a:bodyPr>
          <a:lstStyle/>
          <a:p>
            <a:pPr>
              <a:defRPr/>
            </a:pPr>
            <a:r>
              <a:rPr lang="en-US" sz="1814" b="1" dirty="0">
                <a:latin typeface="+mj-lt"/>
              </a:rPr>
              <a:t>A.M.A. – </a:t>
            </a:r>
            <a:r>
              <a:rPr lang="en-US" sz="1814" b="1" dirty="0" err="1">
                <a:latin typeface="+mj-lt"/>
              </a:rPr>
              <a:t>Associazione</a:t>
            </a:r>
            <a:r>
              <a:rPr lang="en-US" sz="1814" b="1" dirty="0">
                <a:latin typeface="+mj-lt"/>
              </a:rPr>
              <a:t> Mediterranea </a:t>
            </a:r>
            <a:r>
              <a:rPr lang="en-US" sz="1814" b="1" dirty="0" err="1">
                <a:latin typeface="+mj-lt"/>
              </a:rPr>
              <a:t>Acquacoltori</a:t>
            </a:r>
            <a:endParaRPr lang="en-US" sz="1814" b="1" dirty="0">
              <a:latin typeface="+mj-lt"/>
            </a:endParaRPr>
          </a:p>
          <a:p>
            <a:pPr>
              <a:defRPr/>
            </a:pPr>
            <a:endParaRPr lang="en-US" sz="1814" b="1" dirty="0">
              <a:latin typeface="+mj-lt"/>
            </a:endParaRPr>
          </a:p>
          <a:p>
            <a:pPr>
              <a:defRPr/>
            </a:pPr>
            <a:r>
              <a:rPr lang="en-US" sz="1814" b="1" dirty="0">
                <a:latin typeface="+mj-lt"/>
              </a:rPr>
              <a:t>Giuseppe Prioli</a:t>
            </a:r>
            <a:endParaRPr lang="en-US" sz="1814" dirty="0">
              <a:latin typeface="+mj-lt"/>
            </a:endParaRPr>
          </a:p>
        </p:txBody>
      </p:sp>
      <p:sp>
        <p:nvSpPr>
          <p:cNvPr id="20" name="Rettangolo 2">
            <a:extLst>
              <a:ext uri="{FF2B5EF4-FFF2-40B4-BE49-F238E27FC236}">
                <a16:creationId xmlns:a16="http://schemas.microsoft.com/office/drawing/2014/main" xmlns="" id="{2CDCB5F4-BFF8-433F-8023-52871AD74701}"/>
              </a:ext>
            </a:extLst>
          </p:cNvPr>
          <p:cNvSpPr>
            <a:spLocks noChangeArrowheads="1"/>
          </p:cNvSpPr>
          <p:nvPr/>
        </p:nvSpPr>
        <p:spPr bwMode="auto">
          <a:xfrm>
            <a:off x="89647" y="465543"/>
            <a:ext cx="11869271" cy="52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86" tIns="47793" rIns="95586" bIns="47793" anchor="ctr">
            <a:sp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algn="ctr"/>
            <a:r>
              <a:rPr lang="it-IT" sz="2800" b="1" dirty="0">
                <a:latin typeface="Calibri" panose="020F0502020204030204" pitchFamily="34" charset="0"/>
                <a:ea typeface="Times New Roman" panose="02020603050405020304" pitchFamily="18" charset="0"/>
                <a:cs typeface="Times New Roman" panose="02020603050405020304" pitchFamily="18" charset="0"/>
              </a:rPr>
              <a:t>Gestione e recupero dei rifiuti derivanti dall’attività di pesca e acquacoltura</a:t>
            </a:r>
            <a:endParaRPr lang="it-IT" sz="2800" dirty="0">
              <a:solidFill>
                <a:srgbClr val="1ABAED"/>
              </a:solidFill>
            </a:endParaRPr>
          </a:p>
        </p:txBody>
      </p:sp>
      <p:sp>
        <p:nvSpPr>
          <p:cNvPr id="21" name="object 2">
            <a:extLst>
              <a:ext uri="{FF2B5EF4-FFF2-40B4-BE49-F238E27FC236}">
                <a16:creationId xmlns:a16="http://schemas.microsoft.com/office/drawing/2014/main" xmlns="" id="{603C5257-F725-4B57-A5A8-C38200D8C9E9}"/>
              </a:ext>
            </a:extLst>
          </p:cNvPr>
          <p:cNvSpPr txBox="1">
            <a:spLocks noGrp="1"/>
          </p:cNvSpPr>
          <p:nvPr>
            <p:ph type="title"/>
          </p:nvPr>
        </p:nvSpPr>
        <p:spPr>
          <a:xfrm>
            <a:off x="3398207" y="1875840"/>
            <a:ext cx="5252150" cy="689291"/>
          </a:xfrm>
          <a:prstGeom prst="rect">
            <a:avLst/>
          </a:prstGeom>
        </p:spPr>
        <p:txBody>
          <a:bodyPr vert="horz" wrap="square" lIns="0" tIns="12065" rIns="0" bIns="0" rtlCol="0">
            <a:spAutoFit/>
          </a:bodyPr>
          <a:lstStyle/>
          <a:p>
            <a:pPr marL="12700">
              <a:lnSpc>
                <a:spcPct val="100000"/>
              </a:lnSpc>
              <a:spcBef>
                <a:spcPts val="95"/>
              </a:spcBef>
            </a:pPr>
            <a:r>
              <a:rPr spc="-20" dirty="0"/>
              <a:t>Grazie </a:t>
            </a:r>
            <a:r>
              <a:rPr spc="-5" dirty="0"/>
              <a:t>per</a:t>
            </a:r>
            <a:r>
              <a:rPr spc="-10" dirty="0"/>
              <a:t> </a:t>
            </a:r>
            <a:r>
              <a:rPr spc="-40" dirty="0"/>
              <a:t>l’attenzione!</a:t>
            </a:r>
          </a:p>
        </p:txBody>
      </p:sp>
      <p:pic>
        <p:nvPicPr>
          <p:cNvPr id="17" name="Immagine 16">
            <a:extLst>
              <a:ext uri="{FF2B5EF4-FFF2-40B4-BE49-F238E27FC236}">
                <a16:creationId xmlns:a16="http://schemas.microsoft.com/office/drawing/2014/main" xmlns="" id="{B3DFA2DF-CBE7-43AD-8991-43CA36F09FD2}"/>
              </a:ext>
            </a:extLst>
          </p:cNvPr>
          <p:cNvPicPr/>
          <p:nvPr/>
        </p:nvPicPr>
        <p:blipFill>
          <a:blip r:embed="rId7"/>
          <a:stretch>
            <a:fillRect/>
          </a:stretch>
        </p:blipFill>
        <p:spPr>
          <a:xfrm>
            <a:off x="7357144" y="3147513"/>
            <a:ext cx="1702965" cy="1028253"/>
          </a:xfrm>
          <a:prstGeom prst="rect">
            <a:avLst/>
          </a:prstGeom>
        </p:spPr>
      </p:pic>
    </p:spTree>
    <p:extLst>
      <p:ext uri="{BB962C8B-B14F-4D97-AF65-F5344CB8AC3E}">
        <p14:creationId xmlns:p14="http://schemas.microsoft.com/office/powerpoint/2010/main" val="381849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xmlns="" id="{BE9EAE10-0650-4B76-8037-52C0EDC945F1}"/>
              </a:ext>
            </a:extLst>
          </p:cNvPr>
          <p:cNvPicPr/>
          <p:nvPr/>
        </p:nvPicPr>
        <p:blipFill>
          <a:blip r:embed="rId2"/>
          <a:stretch>
            <a:fillRect/>
          </a:stretch>
        </p:blipFill>
        <p:spPr>
          <a:xfrm>
            <a:off x="1" y="6336789"/>
            <a:ext cx="986118" cy="521210"/>
          </a:xfrm>
          <a:prstGeom prst="rect">
            <a:avLst/>
          </a:prstGeom>
        </p:spPr>
      </p:pic>
      <p:sp>
        <p:nvSpPr>
          <p:cNvPr id="11" name="Titolo 10">
            <a:extLst>
              <a:ext uri="{FF2B5EF4-FFF2-40B4-BE49-F238E27FC236}">
                <a16:creationId xmlns:a16="http://schemas.microsoft.com/office/drawing/2014/main" xmlns="" id="{546F250F-225B-4044-A7AD-03C8CB0C2A41}"/>
              </a:ext>
            </a:extLst>
          </p:cNvPr>
          <p:cNvSpPr>
            <a:spLocks noGrp="1"/>
          </p:cNvSpPr>
          <p:nvPr>
            <p:ph type="title"/>
          </p:nvPr>
        </p:nvSpPr>
        <p:spPr>
          <a:xfrm>
            <a:off x="838200" y="365125"/>
            <a:ext cx="10515600" cy="521211"/>
          </a:xfrm>
        </p:spPr>
        <p:txBody>
          <a:bodyPr>
            <a:normAutofit/>
          </a:bodyPr>
          <a:lstStyle/>
          <a:p>
            <a:pPr algn="ctr"/>
            <a:r>
              <a:rPr lang="it-IT" sz="2800" spc="-30" dirty="0">
                <a:solidFill>
                  <a:srgbClr val="4C4C4C"/>
                </a:solidFill>
                <a:latin typeface="Calibri"/>
                <a:cs typeface="Calibri"/>
              </a:rPr>
              <a:t>Normativa di riferimento</a:t>
            </a:r>
            <a:endParaRPr lang="it-IT" sz="2800" dirty="0"/>
          </a:p>
        </p:txBody>
      </p:sp>
      <p:sp>
        <p:nvSpPr>
          <p:cNvPr id="12" name="object 9">
            <a:extLst>
              <a:ext uri="{FF2B5EF4-FFF2-40B4-BE49-F238E27FC236}">
                <a16:creationId xmlns:a16="http://schemas.microsoft.com/office/drawing/2014/main" xmlns="" id="{8EB03575-6D1A-46E9-96F5-353F0D574DAF}"/>
              </a:ext>
            </a:extLst>
          </p:cNvPr>
          <p:cNvSpPr txBox="1"/>
          <p:nvPr/>
        </p:nvSpPr>
        <p:spPr>
          <a:xfrm>
            <a:off x="1721224" y="977055"/>
            <a:ext cx="8316517" cy="5020349"/>
          </a:xfrm>
          <a:prstGeom prst="rect">
            <a:avLst/>
          </a:prstGeom>
        </p:spPr>
        <p:txBody>
          <a:bodyPr vert="horz" wrap="square" lIns="0" tIns="12700" rIns="0" bIns="0" rtlCol="0">
            <a:spAutoFit/>
          </a:bodyPr>
          <a:lstStyle/>
          <a:p>
            <a:pPr>
              <a:lnSpc>
                <a:spcPct val="100000"/>
              </a:lnSpc>
              <a:spcBef>
                <a:spcPts val="10"/>
              </a:spcBef>
            </a:pPr>
            <a:endParaRPr sz="2000" dirty="0">
              <a:latin typeface="Times New Roman"/>
              <a:cs typeface="Times New Roman"/>
            </a:endParaRPr>
          </a:p>
          <a:p>
            <a:pPr marL="299085" indent="-287020">
              <a:lnSpc>
                <a:spcPct val="100000"/>
              </a:lnSpc>
              <a:buFont typeface="Arial"/>
              <a:buChar char="•"/>
              <a:tabLst>
                <a:tab pos="299085" algn="l"/>
                <a:tab pos="299720" algn="l"/>
              </a:tabLst>
            </a:pPr>
            <a:r>
              <a:rPr sz="2000" spc="-15" dirty="0">
                <a:solidFill>
                  <a:srgbClr val="4C4C4C"/>
                </a:solidFill>
                <a:latin typeface="Calibri"/>
                <a:cs typeface="Calibri"/>
              </a:rPr>
              <a:t>Regio </a:t>
            </a:r>
            <a:r>
              <a:rPr sz="2000" spc="-10" dirty="0">
                <a:solidFill>
                  <a:srgbClr val="4C4C4C"/>
                </a:solidFill>
                <a:latin typeface="Calibri"/>
                <a:cs typeface="Calibri"/>
              </a:rPr>
              <a:t>Decreto </a:t>
            </a:r>
            <a:r>
              <a:rPr sz="2000" spc="-5" dirty="0">
                <a:solidFill>
                  <a:srgbClr val="4C4C4C"/>
                </a:solidFill>
                <a:latin typeface="Calibri"/>
                <a:cs typeface="Calibri"/>
              </a:rPr>
              <a:t>327/1942 (codice </a:t>
            </a:r>
            <a:r>
              <a:rPr sz="2000" dirty="0">
                <a:solidFill>
                  <a:srgbClr val="4C4C4C"/>
                </a:solidFill>
                <a:latin typeface="Calibri"/>
                <a:cs typeface="Calibri"/>
              </a:rPr>
              <a:t>di</a:t>
            </a:r>
            <a:r>
              <a:rPr sz="2000" spc="75" dirty="0">
                <a:solidFill>
                  <a:srgbClr val="4C4C4C"/>
                </a:solidFill>
                <a:latin typeface="Calibri"/>
                <a:cs typeface="Calibri"/>
              </a:rPr>
              <a:t> </a:t>
            </a:r>
            <a:r>
              <a:rPr sz="2000" spc="-5" dirty="0">
                <a:solidFill>
                  <a:srgbClr val="4C4C4C"/>
                </a:solidFill>
                <a:latin typeface="Calibri"/>
                <a:cs typeface="Calibri"/>
              </a:rPr>
              <a:t>navigazione)</a:t>
            </a:r>
            <a:endParaRPr sz="2000" dirty="0">
              <a:latin typeface="Calibri"/>
              <a:cs typeface="Calibri"/>
            </a:endParaRPr>
          </a:p>
          <a:p>
            <a:pPr marL="299085" indent="-287020">
              <a:lnSpc>
                <a:spcPct val="100000"/>
              </a:lnSpc>
              <a:spcBef>
                <a:spcPts val="1080"/>
              </a:spcBef>
              <a:buFont typeface="Arial"/>
              <a:buChar char="•"/>
              <a:tabLst>
                <a:tab pos="299085" algn="l"/>
                <a:tab pos="299720" algn="l"/>
              </a:tabLst>
            </a:pPr>
            <a:r>
              <a:rPr sz="2000" spc="-45" dirty="0">
                <a:solidFill>
                  <a:srgbClr val="4C4C4C"/>
                </a:solidFill>
                <a:latin typeface="Calibri"/>
                <a:cs typeface="Calibri"/>
              </a:rPr>
              <a:t>D.P.R. </a:t>
            </a:r>
            <a:r>
              <a:rPr sz="2000" spc="-5" dirty="0">
                <a:solidFill>
                  <a:srgbClr val="4C4C4C"/>
                </a:solidFill>
                <a:latin typeface="Calibri"/>
                <a:cs typeface="Calibri"/>
              </a:rPr>
              <a:t>328/1952 (regolamento </a:t>
            </a:r>
            <a:r>
              <a:rPr sz="2000" dirty="0">
                <a:solidFill>
                  <a:srgbClr val="4C4C4C"/>
                </a:solidFill>
                <a:latin typeface="Calibri"/>
                <a:cs typeface="Calibri"/>
              </a:rPr>
              <a:t>di esecuzione del </a:t>
            </a:r>
            <a:r>
              <a:rPr sz="2000" spc="-5" dirty="0">
                <a:solidFill>
                  <a:srgbClr val="4C4C4C"/>
                </a:solidFill>
                <a:latin typeface="Calibri"/>
                <a:cs typeface="Calibri"/>
              </a:rPr>
              <a:t>codice </a:t>
            </a:r>
            <a:r>
              <a:rPr sz="2000" dirty="0">
                <a:solidFill>
                  <a:srgbClr val="4C4C4C"/>
                </a:solidFill>
                <a:latin typeface="Calibri"/>
                <a:cs typeface="Calibri"/>
              </a:rPr>
              <a:t>di</a:t>
            </a:r>
            <a:r>
              <a:rPr sz="2000" spc="10" dirty="0">
                <a:solidFill>
                  <a:srgbClr val="4C4C4C"/>
                </a:solidFill>
                <a:latin typeface="Calibri"/>
                <a:cs typeface="Calibri"/>
              </a:rPr>
              <a:t> </a:t>
            </a:r>
            <a:r>
              <a:rPr sz="2000" spc="-5" dirty="0">
                <a:solidFill>
                  <a:srgbClr val="4C4C4C"/>
                </a:solidFill>
                <a:latin typeface="Calibri"/>
                <a:cs typeface="Calibri"/>
              </a:rPr>
              <a:t>navigazione)</a:t>
            </a:r>
            <a:endParaRPr sz="2000" dirty="0">
              <a:latin typeface="Calibri"/>
              <a:cs typeface="Calibri"/>
            </a:endParaRPr>
          </a:p>
          <a:p>
            <a:pPr marL="299085" indent="-287020">
              <a:lnSpc>
                <a:spcPct val="100000"/>
              </a:lnSpc>
              <a:spcBef>
                <a:spcPts val="1080"/>
              </a:spcBef>
              <a:buFont typeface="Arial"/>
              <a:buChar char="•"/>
              <a:tabLst>
                <a:tab pos="299085" algn="l"/>
                <a:tab pos="299720" algn="l"/>
              </a:tabLst>
            </a:pPr>
            <a:r>
              <a:rPr sz="2000" dirty="0">
                <a:solidFill>
                  <a:srgbClr val="4C4C4C"/>
                </a:solidFill>
                <a:latin typeface="Calibri"/>
                <a:cs typeface="Calibri"/>
              </a:rPr>
              <a:t>Legge n. </a:t>
            </a:r>
            <a:r>
              <a:rPr sz="2000" spc="-5" dirty="0">
                <a:solidFill>
                  <a:srgbClr val="4C4C4C"/>
                </a:solidFill>
                <a:latin typeface="Calibri"/>
                <a:cs typeface="Calibri"/>
              </a:rPr>
              <a:t>84/1994 (riordino </a:t>
            </a:r>
            <a:r>
              <a:rPr sz="2000" dirty="0">
                <a:solidFill>
                  <a:srgbClr val="4C4C4C"/>
                </a:solidFill>
                <a:latin typeface="Calibri"/>
                <a:cs typeface="Calibri"/>
              </a:rPr>
              <a:t>della legislazione in </a:t>
            </a:r>
            <a:r>
              <a:rPr sz="2000" spc="-5" dirty="0">
                <a:solidFill>
                  <a:srgbClr val="4C4C4C"/>
                </a:solidFill>
                <a:latin typeface="Calibri"/>
                <a:cs typeface="Calibri"/>
              </a:rPr>
              <a:t>materia</a:t>
            </a:r>
            <a:r>
              <a:rPr sz="2000" spc="-45" dirty="0">
                <a:solidFill>
                  <a:srgbClr val="4C4C4C"/>
                </a:solidFill>
                <a:latin typeface="Calibri"/>
                <a:cs typeface="Calibri"/>
              </a:rPr>
              <a:t> </a:t>
            </a:r>
            <a:r>
              <a:rPr sz="2000" dirty="0">
                <a:solidFill>
                  <a:srgbClr val="4C4C4C"/>
                </a:solidFill>
                <a:latin typeface="Calibri"/>
                <a:cs typeface="Calibri"/>
              </a:rPr>
              <a:t>portuale)</a:t>
            </a:r>
            <a:endParaRPr sz="2000" dirty="0">
              <a:latin typeface="Calibri"/>
              <a:cs typeface="Calibri"/>
            </a:endParaRPr>
          </a:p>
          <a:p>
            <a:pPr marL="299085" marR="113664" indent="-287020">
              <a:lnSpc>
                <a:spcPct val="140000"/>
              </a:lnSpc>
              <a:spcBef>
                <a:spcPts val="215"/>
              </a:spcBef>
              <a:buFont typeface="Arial"/>
              <a:buChar char="•"/>
              <a:tabLst>
                <a:tab pos="299085" algn="l"/>
                <a:tab pos="299720" algn="l"/>
              </a:tabLst>
            </a:pPr>
            <a:r>
              <a:rPr sz="2000" spc="-15" dirty="0">
                <a:solidFill>
                  <a:srgbClr val="4C4C4C"/>
                </a:solidFill>
                <a:latin typeface="Calibri"/>
                <a:cs typeface="Calibri"/>
              </a:rPr>
              <a:t>D.M. </a:t>
            </a:r>
            <a:r>
              <a:rPr sz="2000" spc="-5" dirty="0">
                <a:solidFill>
                  <a:srgbClr val="4C4C4C"/>
                </a:solidFill>
                <a:latin typeface="Calibri"/>
                <a:cs typeface="Calibri"/>
              </a:rPr>
              <a:t>14 </a:t>
            </a:r>
            <a:r>
              <a:rPr sz="2000" spc="-10" dirty="0">
                <a:solidFill>
                  <a:srgbClr val="4C4C4C"/>
                </a:solidFill>
                <a:latin typeface="Calibri"/>
                <a:cs typeface="Calibri"/>
              </a:rPr>
              <a:t>novembre </a:t>
            </a:r>
            <a:r>
              <a:rPr sz="2000" spc="-5" dirty="0">
                <a:solidFill>
                  <a:srgbClr val="4C4C4C"/>
                </a:solidFill>
                <a:latin typeface="Calibri"/>
                <a:cs typeface="Calibri"/>
              </a:rPr>
              <a:t>1994 (Identificazione </a:t>
            </a:r>
            <a:r>
              <a:rPr sz="2000" dirty="0">
                <a:solidFill>
                  <a:srgbClr val="4C4C4C"/>
                </a:solidFill>
                <a:latin typeface="Calibri"/>
                <a:cs typeface="Calibri"/>
              </a:rPr>
              <a:t>dei servizi di </a:t>
            </a:r>
            <a:r>
              <a:rPr sz="2000" spc="-5" dirty="0">
                <a:solidFill>
                  <a:srgbClr val="4C4C4C"/>
                </a:solidFill>
                <a:latin typeface="Calibri"/>
                <a:cs typeface="Calibri"/>
              </a:rPr>
              <a:t>interesse generale </a:t>
            </a:r>
            <a:r>
              <a:rPr sz="2000" dirty="0">
                <a:solidFill>
                  <a:srgbClr val="4C4C4C"/>
                </a:solidFill>
                <a:latin typeface="Calibri"/>
                <a:cs typeface="Calibri"/>
              </a:rPr>
              <a:t>nei porti da </a:t>
            </a:r>
            <a:r>
              <a:rPr sz="2000" spc="-5" dirty="0">
                <a:solidFill>
                  <a:srgbClr val="4C4C4C"/>
                </a:solidFill>
                <a:latin typeface="Calibri"/>
                <a:cs typeface="Calibri"/>
              </a:rPr>
              <a:t>fornire </a:t>
            </a:r>
            <a:r>
              <a:rPr sz="2000" dirty="0">
                <a:solidFill>
                  <a:srgbClr val="4C4C4C"/>
                </a:solidFill>
                <a:latin typeface="Calibri"/>
                <a:cs typeface="Calibri"/>
              </a:rPr>
              <a:t>a  </a:t>
            </a:r>
            <a:r>
              <a:rPr sz="2000" spc="-5" dirty="0">
                <a:solidFill>
                  <a:srgbClr val="4C4C4C"/>
                </a:solidFill>
                <a:latin typeface="Calibri"/>
                <a:cs typeface="Calibri"/>
              </a:rPr>
              <a:t>titolo oneroso all'utenza</a:t>
            </a:r>
            <a:r>
              <a:rPr sz="2000" spc="-35" dirty="0">
                <a:solidFill>
                  <a:srgbClr val="4C4C4C"/>
                </a:solidFill>
                <a:latin typeface="Calibri"/>
                <a:cs typeface="Calibri"/>
              </a:rPr>
              <a:t> </a:t>
            </a:r>
            <a:r>
              <a:rPr sz="2000" dirty="0">
                <a:solidFill>
                  <a:srgbClr val="4C4C4C"/>
                </a:solidFill>
                <a:latin typeface="Calibri"/>
                <a:cs typeface="Calibri"/>
              </a:rPr>
              <a:t>portuale.)</a:t>
            </a:r>
            <a:endParaRPr sz="2000" dirty="0">
              <a:latin typeface="Calibri"/>
              <a:cs typeface="Calibri"/>
            </a:endParaRPr>
          </a:p>
          <a:p>
            <a:pPr marL="299085" indent="-287020">
              <a:lnSpc>
                <a:spcPct val="100000"/>
              </a:lnSpc>
              <a:spcBef>
                <a:spcPts val="935"/>
              </a:spcBef>
              <a:buFont typeface="Arial"/>
              <a:buChar char="•"/>
              <a:tabLst>
                <a:tab pos="299085" algn="l"/>
                <a:tab pos="299720" algn="l"/>
              </a:tabLst>
            </a:pPr>
            <a:r>
              <a:rPr sz="2000" spc="-15" dirty="0">
                <a:solidFill>
                  <a:srgbClr val="4C4C4C"/>
                </a:solidFill>
                <a:latin typeface="Calibri"/>
                <a:cs typeface="Calibri"/>
              </a:rPr>
              <a:t>Direttiva</a:t>
            </a:r>
            <a:r>
              <a:rPr sz="2000" spc="10" dirty="0">
                <a:solidFill>
                  <a:srgbClr val="4C4C4C"/>
                </a:solidFill>
                <a:latin typeface="Calibri"/>
                <a:cs typeface="Calibri"/>
              </a:rPr>
              <a:t> </a:t>
            </a:r>
            <a:r>
              <a:rPr sz="2000" spc="-5" dirty="0">
                <a:solidFill>
                  <a:srgbClr val="4C4C4C"/>
                </a:solidFill>
                <a:latin typeface="Calibri"/>
                <a:cs typeface="Calibri"/>
              </a:rPr>
              <a:t>2000/59/CE</a:t>
            </a:r>
            <a:endParaRPr sz="2000" dirty="0">
              <a:latin typeface="Calibri"/>
              <a:cs typeface="Calibri"/>
            </a:endParaRPr>
          </a:p>
          <a:p>
            <a:pPr marL="299085" indent="-287020">
              <a:lnSpc>
                <a:spcPct val="100000"/>
              </a:lnSpc>
              <a:spcBef>
                <a:spcPts val="1080"/>
              </a:spcBef>
              <a:buFont typeface="Arial"/>
              <a:buChar char="•"/>
              <a:tabLst>
                <a:tab pos="299085" algn="l"/>
                <a:tab pos="299720" algn="l"/>
              </a:tabLst>
            </a:pPr>
            <a:r>
              <a:rPr sz="2000" spc="-20" dirty="0">
                <a:solidFill>
                  <a:srgbClr val="4C4C4C"/>
                </a:solidFill>
                <a:latin typeface="Calibri"/>
                <a:cs typeface="Calibri"/>
              </a:rPr>
              <a:t>D. </a:t>
            </a:r>
            <a:r>
              <a:rPr sz="2000" spc="-5" dirty="0">
                <a:solidFill>
                  <a:srgbClr val="4C4C4C"/>
                </a:solidFill>
                <a:latin typeface="Calibri"/>
                <a:cs typeface="Calibri"/>
              </a:rPr>
              <a:t>Lgs. 182/2003 (attuazione </a:t>
            </a:r>
            <a:r>
              <a:rPr sz="2000" dirty="0">
                <a:solidFill>
                  <a:srgbClr val="4C4C4C"/>
                </a:solidFill>
                <a:latin typeface="Calibri"/>
                <a:cs typeface="Calibri"/>
              </a:rPr>
              <a:t>della </a:t>
            </a:r>
            <a:r>
              <a:rPr sz="2000" spc="-10" dirty="0">
                <a:solidFill>
                  <a:srgbClr val="4C4C4C"/>
                </a:solidFill>
                <a:latin typeface="Calibri"/>
                <a:cs typeface="Calibri"/>
              </a:rPr>
              <a:t>Direttiva</a:t>
            </a:r>
            <a:r>
              <a:rPr sz="2000" spc="-25" dirty="0">
                <a:solidFill>
                  <a:srgbClr val="4C4C4C"/>
                </a:solidFill>
                <a:latin typeface="Calibri"/>
                <a:cs typeface="Calibri"/>
              </a:rPr>
              <a:t> </a:t>
            </a:r>
            <a:r>
              <a:rPr sz="2000" spc="-5" dirty="0">
                <a:solidFill>
                  <a:srgbClr val="4C4C4C"/>
                </a:solidFill>
                <a:latin typeface="Calibri"/>
                <a:cs typeface="Calibri"/>
              </a:rPr>
              <a:t>2000/59/CE)</a:t>
            </a:r>
            <a:endParaRPr sz="2000" dirty="0">
              <a:latin typeface="Calibri"/>
              <a:cs typeface="Calibri"/>
            </a:endParaRPr>
          </a:p>
          <a:p>
            <a:pPr marL="299085" marR="5080" indent="-287020">
              <a:lnSpc>
                <a:spcPct val="140000"/>
              </a:lnSpc>
              <a:spcBef>
                <a:spcPts val="215"/>
              </a:spcBef>
              <a:buFont typeface="Arial"/>
              <a:buChar char="•"/>
              <a:tabLst>
                <a:tab pos="299085" algn="l"/>
                <a:tab pos="299720" algn="l"/>
              </a:tabLst>
            </a:pPr>
            <a:r>
              <a:rPr sz="2000" b="1" spc="-10" dirty="0">
                <a:solidFill>
                  <a:srgbClr val="FF0000"/>
                </a:solidFill>
                <a:latin typeface="Calibri"/>
                <a:cs typeface="Calibri"/>
              </a:rPr>
              <a:t>Direttiva </a:t>
            </a:r>
            <a:r>
              <a:rPr sz="2000" b="1" spc="-5" dirty="0">
                <a:solidFill>
                  <a:srgbClr val="FF0000"/>
                </a:solidFill>
                <a:latin typeface="Calibri"/>
                <a:cs typeface="Calibri"/>
              </a:rPr>
              <a:t>2019/883/UE </a:t>
            </a:r>
            <a:r>
              <a:rPr sz="2000" b="1" spc="-10" dirty="0">
                <a:solidFill>
                  <a:srgbClr val="FF0000"/>
                </a:solidFill>
                <a:latin typeface="Calibri"/>
                <a:cs typeface="Calibri"/>
              </a:rPr>
              <a:t>(relativa </a:t>
            </a:r>
            <a:r>
              <a:rPr sz="2000" b="1" spc="-5" dirty="0">
                <a:solidFill>
                  <a:srgbClr val="FF0000"/>
                </a:solidFill>
                <a:latin typeface="Calibri"/>
                <a:cs typeface="Calibri"/>
              </a:rPr>
              <a:t>agli impianti </a:t>
            </a:r>
            <a:r>
              <a:rPr sz="2000" b="1" dirty="0">
                <a:solidFill>
                  <a:srgbClr val="FF0000"/>
                </a:solidFill>
                <a:latin typeface="Calibri"/>
                <a:cs typeface="Calibri"/>
              </a:rPr>
              <a:t>portuali di </a:t>
            </a:r>
            <a:r>
              <a:rPr sz="2000" b="1" spc="-5" dirty="0">
                <a:solidFill>
                  <a:srgbClr val="FF0000"/>
                </a:solidFill>
                <a:latin typeface="Calibri"/>
                <a:cs typeface="Calibri"/>
              </a:rPr>
              <a:t>raccolta per </a:t>
            </a:r>
            <a:r>
              <a:rPr sz="2000" b="1" dirty="0">
                <a:solidFill>
                  <a:srgbClr val="FF0000"/>
                </a:solidFill>
                <a:latin typeface="Calibri"/>
                <a:cs typeface="Calibri"/>
              </a:rPr>
              <a:t>il </a:t>
            </a:r>
            <a:r>
              <a:rPr sz="2000" b="1" spc="-5" dirty="0">
                <a:solidFill>
                  <a:srgbClr val="FF0000"/>
                </a:solidFill>
                <a:latin typeface="Calibri"/>
                <a:cs typeface="Calibri"/>
              </a:rPr>
              <a:t>conferimento dei </a:t>
            </a:r>
            <a:r>
              <a:rPr sz="2000" b="1" dirty="0">
                <a:solidFill>
                  <a:srgbClr val="FF0000"/>
                </a:solidFill>
                <a:latin typeface="Calibri"/>
                <a:cs typeface="Calibri"/>
              </a:rPr>
              <a:t>rifiuti  delle </a:t>
            </a:r>
            <a:r>
              <a:rPr sz="2000" b="1" spc="-5" dirty="0">
                <a:solidFill>
                  <a:srgbClr val="FF0000"/>
                </a:solidFill>
                <a:latin typeface="Calibri"/>
                <a:cs typeface="Calibri"/>
              </a:rPr>
              <a:t>navi, </a:t>
            </a:r>
            <a:r>
              <a:rPr sz="2000" b="1" dirty="0">
                <a:solidFill>
                  <a:srgbClr val="FF0000"/>
                </a:solidFill>
                <a:latin typeface="Calibri"/>
                <a:cs typeface="Calibri"/>
              </a:rPr>
              <a:t>… che </a:t>
            </a:r>
            <a:r>
              <a:rPr sz="2000" b="1" spc="-10" dirty="0">
                <a:solidFill>
                  <a:srgbClr val="FF0000"/>
                </a:solidFill>
                <a:latin typeface="Calibri"/>
                <a:cs typeface="Calibri"/>
              </a:rPr>
              <a:t>abroga </a:t>
            </a:r>
            <a:r>
              <a:rPr sz="2000" b="1" dirty="0">
                <a:solidFill>
                  <a:srgbClr val="FF0000"/>
                </a:solidFill>
                <a:latin typeface="Calibri"/>
                <a:cs typeface="Calibri"/>
              </a:rPr>
              <a:t>la </a:t>
            </a:r>
            <a:r>
              <a:rPr sz="2000" b="1" spc="-10" dirty="0">
                <a:solidFill>
                  <a:srgbClr val="FF0000"/>
                </a:solidFill>
                <a:latin typeface="Calibri"/>
                <a:cs typeface="Calibri"/>
              </a:rPr>
              <a:t>Direttiva</a:t>
            </a:r>
            <a:r>
              <a:rPr sz="2000" b="1" spc="-20" dirty="0">
                <a:solidFill>
                  <a:srgbClr val="FF0000"/>
                </a:solidFill>
                <a:latin typeface="Calibri"/>
                <a:cs typeface="Calibri"/>
              </a:rPr>
              <a:t> </a:t>
            </a:r>
            <a:r>
              <a:rPr sz="2000" b="1" dirty="0">
                <a:solidFill>
                  <a:srgbClr val="FF0000"/>
                </a:solidFill>
                <a:latin typeface="Calibri"/>
                <a:cs typeface="Calibri"/>
              </a:rPr>
              <a:t>2000/59/CE)</a:t>
            </a:r>
            <a:endParaRPr lang="it-IT" sz="2000" b="1" dirty="0">
              <a:solidFill>
                <a:srgbClr val="FF0000"/>
              </a:solidFill>
              <a:latin typeface="Calibri"/>
              <a:cs typeface="Calibri"/>
            </a:endParaRPr>
          </a:p>
          <a:p>
            <a:pPr marL="12065" marR="5080">
              <a:lnSpc>
                <a:spcPct val="140000"/>
              </a:lnSpc>
              <a:spcBef>
                <a:spcPts val="215"/>
              </a:spcBef>
              <a:tabLst>
                <a:tab pos="299085" algn="l"/>
                <a:tab pos="299720" algn="l"/>
              </a:tabLst>
            </a:pPr>
            <a:r>
              <a:rPr lang="it-IT" sz="2000" b="1" dirty="0">
                <a:solidFill>
                  <a:srgbClr val="0070C0"/>
                </a:solidFill>
                <a:cs typeface="Calibri"/>
              </a:rPr>
              <a:t>In discussione in Parlamento: «Legge Salva Mare» ed altri provvedimenti relativi al recupero del </a:t>
            </a:r>
            <a:r>
              <a:rPr lang="it-IT" sz="2000" b="1" i="1" dirty="0">
                <a:solidFill>
                  <a:srgbClr val="0070C0"/>
                </a:solidFill>
                <a:cs typeface="Calibri"/>
              </a:rPr>
              <a:t>marine </a:t>
            </a:r>
            <a:r>
              <a:rPr lang="it-IT" sz="2000" b="1" i="1" dirty="0" err="1">
                <a:solidFill>
                  <a:srgbClr val="0070C0"/>
                </a:solidFill>
                <a:cs typeface="Calibri"/>
              </a:rPr>
              <a:t>litter</a:t>
            </a:r>
            <a:r>
              <a:rPr lang="it-IT" sz="2000" b="1" dirty="0">
                <a:solidFill>
                  <a:srgbClr val="0070C0"/>
                </a:solidFill>
                <a:cs typeface="Calibri"/>
              </a:rPr>
              <a:t>; </a:t>
            </a:r>
            <a:endParaRPr lang="it-IT" sz="2000" b="1" dirty="0">
              <a:solidFill>
                <a:srgbClr val="FF0000"/>
              </a:solidFill>
              <a:latin typeface="Calibri"/>
              <a:cs typeface="Calibri"/>
            </a:endParaRPr>
          </a:p>
        </p:txBody>
      </p:sp>
      <p:sp>
        <p:nvSpPr>
          <p:cNvPr id="13" name="object 7">
            <a:extLst>
              <a:ext uri="{FF2B5EF4-FFF2-40B4-BE49-F238E27FC236}">
                <a16:creationId xmlns:a16="http://schemas.microsoft.com/office/drawing/2014/main" xmlns="" id="{E54915C1-E8FC-4B56-8D31-999F852571B6}"/>
              </a:ext>
            </a:extLst>
          </p:cNvPr>
          <p:cNvSpPr/>
          <p:nvPr/>
        </p:nvSpPr>
        <p:spPr>
          <a:xfrm>
            <a:off x="1461247" y="1263382"/>
            <a:ext cx="9009529" cy="4940193"/>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72712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1E98E67F-D809-4288-9C35-A3CE815FD732}"/>
              </a:ext>
            </a:extLst>
          </p:cNvPr>
          <p:cNvPicPr/>
          <p:nvPr/>
        </p:nvPicPr>
        <p:blipFill>
          <a:blip r:embed="rId2"/>
          <a:stretch>
            <a:fillRect/>
          </a:stretch>
        </p:blipFill>
        <p:spPr>
          <a:xfrm>
            <a:off x="1" y="6336789"/>
            <a:ext cx="986118" cy="521210"/>
          </a:xfrm>
          <a:prstGeom prst="rect">
            <a:avLst/>
          </a:prstGeom>
        </p:spPr>
      </p:pic>
      <p:sp>
        <p:nvSpPr>
          <p:cNvPr id="8" name="object 4">
            <a:extLst>
              <a:ext uri="{FF2B5EF4-FFF2-40B4-BE49-F238E27FC236}">
                <a16:creationId xmlns:a16="http://schemas.microsoft.com/office/drawing/2014/main" xmlns="" id="{47500528-8D1E-4CD3-A930-25A3871B1714}"/>
              </a:ext>
            </a:extLst>
          </p:cNvPr>
          <p:cNvSpPr txBox="1"/>
          <p:nvPr/>
        </p:nvSpPr>
        <p:spPr>
          <a:xfrm>
            <a:off x="1523999" y="1682076"/>
            <a:ext cx="2654729" cy="1243289"/>
          </a:xfrm>
          <a:prstGeom prst="rect">
            <a:avLst/>
          </a:prstGeom>
        </p:spPr>
        <p:txBody>
          <a:bodyPr vert="horz" wrap="square" lIns="0" tIns="12065" rIns="0" bIns="0" rtlCol="0">
            <a:spAutoFit/>
          </a:bodyPr>
          <a:lstStyle/>
          <a:p>
            <a:pPr marL="12700" marR="5080">
              <a:lnSpc>
                <a:spcPct val="100000"/>
              </a:lnSpc>
              <a:spcBef>
                <a:spcPts val="95"/>
              </a:spcBef>
            </a:pPr>
            <a:r>
              <a:rPr sz="2000" b="1" spc="-5" dirty="0">
                <a:solidFill>
                  <a:srgbClr val="4C4C4C"/>
                </a:solidFill>
                <a:latin typeface="Calibri"/>
                <a:cs typeface="Calibri"/>
              </a:rPr>
              <a:t>Legge n.</a:t>
            </a:r>
            <a:r>
              <a:rPr sz="2000" b="1" spc="-50" dirty="0">
                <a:solidFill>
                  <a:srgbClr val="4C4C4C"/>
                </a:solidFill>
                <a:latin typeface="Calibri"/>
                <a:cs typeface="Calibri"/>
              </a:rPr>
              <a:t> </a:t>
            </a:r>
            <a:r>
              <a:rPr sz="2000" b="1" spc="-10" dirty="0">
                <a:solidFill>
                  <a:srgbClr val="4C4C4C"/>
                </a:solidFill>
                <a:latin typeface="Calibri"/>
                <a:cs typeface="Calibri"/>
              </a:rPr>
              <a:t>84/1994  </a:t>
            </a:r>
            <a:r>
              <a:rPr sz="2000" spc="-5" dirty="0">
                <a:solidFill>
                  <a:srgbClr val="4C4C4C"/>
                </a:solidFill>
                <a:latin typeface="Calibri"/>
                <a:cs typeface="Calibri"/>
              </a:rPr>
              <a:t>(riordino della  legislazione </a:t>
            </a:r>
            <a:r>
              <a:rPr sz="2000" dirty="0">
                <a:solidFill>
                  <a:srgbClr val="4C4C4C"/>
                </a:solidFill>
                <a:latin typeface="Calibri"/>
                <a:cs typeface="Calibri"/>
              </a:rPr>
              <a:t>in  </a:t>
            </a:r>
            <a:r>
              <a:rPr sz="2000" spc="-5" dirty="0">
                <a:solidFill>
                  <a:srgbClr val="4C4C4C"/>
                </a:solidFill>
                <a:latin typeface="Calibri"/>
                <a:cs typeface="Calibri"/>
              </a:rPr>
              <a:t>materia</a:t>
            </a:r>
            <a:r>
              <a:rPr sz="2000" spc="-15" dirty="0">
                <a:solidFill>
                  <a:srgbClr val="4C4C4C"/>
                </a:solidFill>
                <a:latin typeface="Calibri"/>
                <a:cs typeface="Calibri"/>
              </a:rPr>
              <a:t> </a:t>
            </a:r>
            <a:r>
              <a:rPr sz="2000" spc="-5" dirty="0">
                <a:solidFill>
                  <a:srgbClr val="4C4C4C"/>
                </a:solidFill>
                <a:latin typeface="Calibri"/>
                <a:cs typeface="Calibri"/>
              </a:rPr>
              <a:t>portuale)</a:t>
            </a:r>
            <a:endParaRPr sz="2000" dirty="0">
              <a:latin typeface="Calibri"/>
              <a:cs typeface="Calibri"/>
            </a:endParaRPr>
          </a:p>
        </p:txBody>
      </p:sp>
      <p:sp>
        <p:nvSpPr>
          <p:cNvPr id="9" name="object 6">
            <a:extLst>
              <a:ext uri="{FF2B5EF4-FFF2-40B4-BE49-F238E27FC236}">
                <a16:creationId xmlns:a16="http://schemas.microsoft.com/office/drawing/2014/main" xmlns="" id="{04B7466B-0D9C-4B8C-9DDD-FC95C2BE3247}"/>
              </a:ext>
            </a:extLst>
          </p:cNvPr>
          <p:cNvSpPr txBox="1"/>
          <p:nvPr/>
        </p:nvSpPr>
        <p:spPr>
          <a:xfrm>
            <a:off x="5077253" y="1682076"/>
            <a:ext cx="5438346" cy="1243289"/>
          </a:xfrm>
          <a:prstGeom prst="rect">
            <a:avLst/>
          </a:prstGeom>
        </p:spPr>
        <p:txBody>
          <a:bodyPr vert="horz" wrap="square" lIns="0" tIns="12065" rIns="0" bIns="0" rtlCol="0">
            <a:spAutoFit/>
          </a:bodyPr>
          <a:lstStyle/>
          <a:p>
            <a:pPr marL="12700" marR="5080" algn="just">
              <a:lnSpc>
                <a:spcPct val="100000"/>
              </a:lnSpc>
              <a:spcBef>
                <a:spcPts val="95"/>
              </a:spcBef>
            </a:pPr>
            <a:r>
              <a:rPr sz="2000" i="1" spc="-5" dirty="0">
                <a:solidFill>
                  <a:srgbClr val="4C4C4C"/>
                </a:solidFill>
                <a:latin typeface="Calibri"/>
                <a:cs typeface="Calibri"/>
              </a:rPr>
              <a:t>Prevede </a:t>
            </a:r>
            <a:r>
              <a:rPr sz="2000" i="1" spc="-15" dirty="0">
                <a:solidFill>
                  <a:srgbClr val="4C4C4C"/>
                </a:solidFill>
                <a:latin typeface="Calibri"/>
                <a:cs typeface="Calibri"/>
              </a:rPr>
              <a:t>l’affidamento </a:t>
            </a:r>
            <a:r>
              <a:rPr sz="2000" i="1" dirty="0">
                <a:solidFill>
                  <a:srgbClr val="4C4C4C"/>
                </a:solidFill>
                <a:latin typeface="Calibri"/>
                <a:cs typeface="Calibri"/>
              </a:rPr>
              <a:t>in </a:t>
            </a:r>
            <a:r>
              <a:rPr sz="2000" i="1" spc="-5" dirty="0">
                <a:solidFill>
                  <a:srgbClr val="4C4C4C"/>
                </a:solidFill>
                <a:latin typeface="Calibri"/>
                <a:cs typeface="Calibri"/>
              </a:rPr>
              <a:t>concessione </a:t>
            </a:r>
            <a:r>
              <a:rPr sz="2000" i="1" spc="-10" dirty="0">
                <a:solidFill>
                  <a:srgbClr val="4C4C4C"/>
                </a:solidFill>
                <a:latin typeface="Calibri"/>
                <a:cs typeface="Calibri"/>
              </a:rPr>
              <a:t>(mediante </a:t>
            </a:r>
            <a:r>
              <a:rPr sz="2000" i="1" dirty="0">
                <a:solidFill>
                  <a:srgbClr val="4C4C4C"/>
                </a:solidFill>
                <a:latin typeface="Calibri"/>
                <a:cs typeface="Calibri"/>
              </a:rPr>
              <a:t>gara)  </a:t>
            </a:r>
            <a:r>
              <a:rPr sz="2000" i="1" spc="-10" dirty="0">
                <a:solidFill>
                  <a:srgbClr val="4C4C4C"/>
                </a:solidFill>
                <a:latin typeface="Calibri"/>
                <a:cs typeface="Calibri"/>
              </a:rPr>
              <a:t>dell’esercizio </a:t>
            </a:r>
            <a:r>
              <a:rPr sz="2000" i="1" spc="-5" dirty="0">
                <a:solidFill>
                  <a:srgbClr val="4C4C4C"/>
                </a:solidFill>
                <a:latin typeface="Calibri"/>
                <a:cs typeface="Calibri"/>
              </a:rPr>
              <a:t>delle attività </a:t>
            </a:r>
            <a:r>
              <a:rPr sz="2000" i="1" spc="-10" dirty="0">
                <a:solidFill>
                  <a:srgbClr val="4C4C4C"/>
                </a:solidFill>
                <a:latin typeface="Calibri"/>
                <a:cs typeface="Calibri"/>
              </a:rPr>
              <a:t>dirette </a:t>
            </a:r>
            <a:r>
              <a:rPr sz="2000" i="1" spc="-5" dirty="0">
                <a:solidFill>
                  <a:srgbClr val="4C4C4C"/>
                </a:solidFill>
                <a:latin typeface="Calibri"/>
                <a:cs typeface="Calibri"/>
              </a:rPr>
              <a:t>alla fornitura a  titolo oneroso agli </a:t>
            </a:r>
            <a:r>
              <a:rPr sz="2000" i="1" spc="-10" dirty="0">
                <a:solidFill>
                  <a:srgbClr val="4C4C4C"/>
                </a:solidFill>
                <a:latin typeface="Calibri"/>
                <a:cs typeface="Calibri"/>
              </a:rPr>
              <a:t>utenti </a:t>
            </a:r>
            <a:r>
              <a:rPr sz="2000" i="1" spc="-5" dirty="0">
                <a:solidFill>
                  <a:srgbClr val="4C4C4C"/>
                </a:solidFill>
                <a:latin typeface="Calibri"/>
                <a:cs typeface="Calibri"/>
              </a:rPr>
              <a:t>portuali di </a:t>
            </a:r>
            <a:r>
              <a:rPr sz="2000" i="1" dirty="0">
                <a:solidFill>
                  <a:srgbClr val="4C4C4C"/>
                </a:solidFill>
                <a:latin typeface="Calibri"/>
                <a:cs typeface="Calibri"/>
              </a:rPr>
              <a:t>servizi </a:t>
            </a:r>
            <a:r>
              <a:rPr sz="2000" i="1" spc="-5" dirty="0">
                <a:solidFill>
                  <a:srgbClr val="4C4C4C"/>
                </a:solidFill>
                <a:latin typeface="Calibri"/>
                <a:cs typeface="Calibri"/>
              </a:rPr>
              <a:t>di  interesse</a:t>
            </a:r>
            <a:r>
              <a:rPr sz="2000" i="1" spc="-25" dirty="0">
                <a:solidFill>
                  <a:srgbClr val="4C4C4C"/>
                </a:solidFill>
                <a:latin typeface="Calibri"/>
                <a:cs typeface="Calibri"/>
              </a:rPr>
              <a:t> </a:t>
            </a:r>
            <a:r>
              <a:rPr sz="2000" i="1" spc="-5" dirty="0">
                <a:solidFill>
                  <a:srgbClr val="4C4C4C"/>
                </a:solidFill>
                <a:latin typeface="Calibri"/>
                <a:cs typeface="Calibri"/>
              </a:rPr>
              <a:t>generale</a:t>
            </a:r>
            <a:endParaRPr sz="2000" dirty="0">
              <a:latin typeface="Calibri"/>
              <a:cs typeface="Calibri"/>
            </a:endParaRPr>
          </a:p>
        </p:txBody>
      </p:sp>
      <p:sp>
        <p:nvSpPr>
          <p:cNvPr id="10" name="object 8">
            <a:extLst>
              <a:ext uri="{FF2B5EF4-FFF2-40B4-BE49-F238E27FC236}">
                <a16:creationId xmlns:a16="http://schemas.microsoft.com/office/drawing/2014/main" xmlns="" id="{26DC9DD1-D281-4F7F-B1E9-1BE139B7684D}"/>
              </a:ext>
            </a:extLst>
          </p:cNvPr>
          <p:cNvSpPr txBox="1"/>
          <p:nvPr/>
        </p:nvSpPr>
        <p:spPr>
          <a:xfrm>
            <a:off x="1530197" y="3162327"/>
            <a:ext cx="2778808" cy="1243289"/>
          </a:xfrm>
          <a:prstGeom prst="rect">
            <a:avLst/>
          </a:prstGeom>
        </p:spPr>
        <p:txBody>
          <a:bodyPr vert="horz" wrap="square" lIns="0" tIns="12065" rIns="0" bIns="0" rtlCol="0">
            <a:spAutoFit/>
          </a:bodyPr>
          <a:lstStyle/>
          <a:p>
            <a:pPr marL="12700" marR="5080" algn="just">
              <a:lnSpc>
                <a:spcPct val="100000"/>
              </a:lnSpc>
              <a:spcBef>
                <a:spcPts val="95"/>
              </a:spcBef>
            </a:pPr>
            <a:r>
              <a:rPr sz="2000" b="1" spc="-15" dirty="0">
                <a:solidFill>
                  <a:srgbClr val="4C4C4C"/>
                </a:solidFill>
                <a:latin typeface="Calibri"/>
                <a:cs typeface="Calibri"/>
              </a:rPr>
              <a:t>D.M. </a:t>
            </a:r>
            <a:r>
              <a:rPr sz="2000" b="1" spc="-5" dirty="0">
                <a:solidFill>
                  <a:srgbClr val="4C4C4C"/>
                </a:solidFill>
                <a:latin typeface="Calibri"/>
                <a:cs typeface="Calibri"/>
              </a:rPr>
              <a:t>14</a:t>
            </a:r>
            <a:r>
              <a:rPr sz="2000" b="1" spc="-30" dirty="0">
                <a:solidFill>
                  <a:srgbClr val="4C4C4C"/>
                </a:solidFill>
                <a:latin typeface="Calibri"/>
                <a:cs typeface="Calibri"/>
              </a:rPr>
              <a:t> </a:t>
            </a:r>
            <a:r>
              <a:rPr sz="2000" b="1" spc="-10" dirty="0">
                <a:solidFill>
                  <a:srgbClr val="4C4C4C"/>
                </a:solidFill>
                <a:latin typeface="Calibri"/>
                <a:cs typeface="Calibri"/>
              </a:rPr>
              <a:t>novembre  1994</a:t>
            </a:r>
            <a:endParaRPr sz="2000" dirty="0">
              <a:latin typeface="Calibri"/>
              <a:cs typeface="Calibri"/>
            </a:endParaRPr>
          </a:p>
          <a:p>
            <a:pPr marL="12700" marR="195580" algn="just">
              <a:lnSpc>
                <a:spcPct val="100000"/>
              </a:lnSpc>
              <a:spcBef>
                <a:spcPts val="5"/>
              </a:spcBef>
            </a:pPr>
            <a:r>
              <a:rPr sz="2000" spc="-5" dirty="0">
                <a:solidFill>
                  <a:srgbClr val="4C4C4C"/>
                </a:solidFill>
                <a:latin typeface="Calibri"/>
                <a:cs typeface="Calibri"/>
              </a:rPr>
              <a:t>(Identificazione</a:t>
            </a:r>
            <a:r>
              <a:rPr sz="2000" spc="-65" dirty="0">
                <a:solidFill>
                  <a:srgbClr val="4C4C4C"/>
                </a:solidFill>
                <a:latin typeface="Calibri"/>
                <a:cs typeface="Calibri"/>
              </a:rPr>
              <a:t> </a:t>
            </a:r>
            <a:r>
              <a:rPr sz="2000" spc="-5" dirty="0">
                <a:solidFill>
                  <a:srgbClr val="4C4C4C"/>
                </a:solidFill>
                <a:latin typeface="Calibri"/>
                <a:cs typeface="Calibri"/>
              </a:rPr>
              <a:t>dei  </a:t>
            </a:r>
            <a:r>
              <a:rPr sz="2000" dirty="0">
                <a:solidFill>
                  <a:srgbClr val="4C4C4C"/>
                </a:solidFill>
                <a:latin typeface="Calibri"/>
                <a:cs typeface="Calibri"/>
              </a:rPr>
              <a:t>servizi </a:t>
            </a:r>
            <a:r>
              <a:rPr sz="2000" spc="-5" dirty="0">
                <a:solidFill>
                  <a:srgbClr val="4C4C4C"/>
                </a:solidFill>
                <a:latin typeface="Calibri"/>
                <a:cs typeface="Calibri"/>
              </a:rPr>
              <a:t>di </a:t>
            </a:r>
            <a:r>
              <a:rPr sz="2000" spc="-10" dirty="0">
                <a:solidFill>
                  <a:srgbClr val="4C4C4C"/>
                </a:solidFill>
                <a:latin typeface="Calibri"/>
                <a:cs typeface="Calibri"/>
              </a:rPr>
              <a:t>interesse  generale</a:t>
            </a:r>
            <a:r>
              <a:rPr sz="2000" spc="-5" dirty="0">
                <a:solidFill>
                  <a:srgbClr val="4C4C4C"/>
                </a:solidFill>
                <a:latin typeface="Calibri"/>
                <a:cs typeface="Calibri"/>
              </a:rPr>
              <a:t> </a:t>
            </a:r>
            <a:r>
              <a:rPr sz="2000" dirty="0">
                <a:solidFill>
                  <a:srgbClr val="4C4C4C"/>
                </a:solidFill>
                <a:latin typeface="Calibri"/>
                <a:cs typeface="Calibri"/>
              </a:rPr>
              <a:t>…)</a:t>
            </a:r>
            <a:endParaRPr sz="2000" dirty="0">
              <a:latin typeface="Calibri"/>
              <a:cs typeface="Calibri"/>
            </a:endParaRPr>
          </a:p>
        </p:txBody>
      </p:sp>
      <p:sp>
        <p:nvSpPr>
          <p:cNvPr id="11" name="object 10">
            <a:extLst>
              <a:ext uri="{FF2B5EF4-FFF2-40B4-BE49-F238E27FC236}">
                <a16:creationId xmlns:a16="http://schemas.microsoft.com/office/drawing/2014/main" xmlns="" id="{A9E0CA44-A4E4-4F70-99C7-56C96DFEA3EC}"/>
              </a:ext>
            </a:extLst>
          </p:cNvPr>
          <p:cNvSpPr txBox="1"/>
          <p:nvPr/>
        </p:nvSpPr>
        <p:spPr>
          <a:xfrm>
            <a:off x="5077253" y="3162327"/>
            <a:ext cx="5438346" cy="1243289"/>
          </a:xfrm>
          <a:prstGeom prst="rect">
            <a:avLst/>
          </a:prstGeom>
        </p:spPr>
        <p:txBody>
          <a:bodyPr vert="horz" wrap="square" lIns="0" tIns="12065" rIns="0" bIns="0" rtlCol="0">
            <a:spAutoFit/>
          </a:bodyPr>
          <a:lstStyle/>
          <a:p>
            <a:pPr marL="12700" marR="5080" algn="just">
              <a:lnSpc>
                <a:spcPct val="100000"/>
              </a:lnSpc>
              <a:spcBef>
                <a:spcPts val="95"/>
              </a:spcBef>
            </a:pPr>
            <a:r>
              <a:rPr sz="2000" i="1" dirty="0">
                <a:solidFill>
                  <a:srgbClr val="4C4C4C"/>
                </a:solidFill>
                <a:latin typeface="Calibri"/>
                <a:cs typeface="Calibri"/>
              </a:rPr>
              <a:t>In </a:t>
            </a:r>
            <a:r>
              <a:rPr sz="2000" i="1" spc="-5" dirty="0">
                <a:solidFill>
                  <a:srgbClr val="4C4C4C"/>
                </a:solidFill>
                <a:latin typeface="Calibri"/>
                <a:cs typeface="Calibri"/>
              </a:rPr>
              <a:t>applicazione della Legge n. 84/1994 individua i  </a:t>
            </a:r>
            <a:r>
              <a:rPr sz="2000" i="1" dirty="0">
                <a:solidFill>
                  <a:srgbClr val="4C4C4C"/>
                </a:solidFill>
                <a:latin typeface="Calibri"/>
                <a:cs typeface="Calibri"/>
              </a:rPr>
              <a:t>servizi </a:t>
            </a:r>
            <a:r>
              <a:rPr sz="2000" i="1" spc="-5" dirty="0">
                <a:solidFill>
                  <a:srgbClr val="4C4C4C"/>
                </a:solidFill>
                <a:latin typeface="Calibri"/>
                <a:cs typeface="Calibri"/>
              </a:rPr>
              <a:t>di </a:t>
            </a:r>
            <a:r>
              <a:rPr sz="2000" i="1" spc="-10" dirty="0">
                <a:solidFill>
                  <a:srgbClr val="4C4C4C"/>
                </a:solidFill>
                <a:latin typeface="Calibri"/>
                <a:cs typeface="Calibri"/>
              </a:rPr>
              <a:t>interesse </a:t>
            </a:r>
            <a:r>
              <a:rPr sz="2000" i="1" spc="-5" dirty="0">
                <a:solidFill>
                  <a:srgbClr val="4C4C4C"/>
                </a:solidFill>
                <a:latin typeface="Calibri"/>
                <a:cs typeface="Calibri"/>
              </a:rPr>
              <a:t>generale nei porti da fornire a  titolo oneroso all'utenza portuale </a:t>
            </a:r>
            <a:r>
              <a:rPr sz="2000" b="1" i="1" spc="-5" dirty="0">
                <a:solidFill>
                  <a:srgbClr val="4C4C4C"/>
                </a:solidFill>
                <a:latin typeface="Calibri"/>
                <a:cs typeface="Calibri"/>
              </a:rPr>
              <a:t>e </a:t>
            </a:r>
            <a:r>
              <a:rPr sz="2000" b="1" i="1" dirty="0">
                <a:solidFill>
                  <a:srgbClr val="4C4C4C"/>
                </a:solidFill>
                <a:latin typeface="Calibri"/>
                <a:cs typeface="Calibri"/>
              </a:rPr>
              <a:t>fra </a:t>
            </a:r>
            <a:r>
              <a:rPr sz="2000" b="1" i="1" spc="-10" dirty="0">
                <a:solidFill>
                  <a:srgbClr val="4C4C4C"/>
                </a:solidFill>
                <a:latin typeface="Calibri"/>
                <a:cs typeface="Calibri"/>
              </a:rPr>
              <a:t>essi </a:t>
            </a:r>
            <a:r>
              <a:rPr sz="2000" b="1" i="1" spc="-5" dirty="0">
                <a:solidFill>
                  <a:srgbClr val="4C4C4C"/>
                </a:solidFill>
                <a:latin typeface="Calibri"/>
                <a:cs typeface="Calibri"/>
              </a:rPr>
              <a:t>i servizi di  pulizia e </a:t>
            </a:r>
            <a:r>
              <a:rPr sz="2000" b="1" i="1" spc="-10" dirty="0">
                <a:solidFill>
                  <a:srgbClr val="4C4C4C"/>
                </a:solidFill>
                <a:latin typeface="Calibri"/>
                <a:cs typeface="Calibri"/>
              </a:rPr>
              <a:t>raccolta </a:t>
            </a:r>
            <a:r>
              <a:rPr sz="2000" b="1" i="1" spc="-5" dirty="0">
                <a:solidFill>
                  <a:srgbClr val="4C4C4C"/>
                </a:solidFill>
                <a:latin typeface="Calibri"/>
                <a:cs typeface="Calibri"/>
              </a:rPr>
              <a:t>dei</a:t>
            </a:r>
            <a:r>
              <a:rPr sz="2000" b="1" i="1" spc="35" dirty="0">
                <a:solidFill>
                  <a:srgbClr val="4C4C4C"/>
                </a:solidFill>
                <a:latin typeface="Calibri"/>
                <a:cs typeface="Calibri"/>
              </a:rPr>
              <a:t> </a:t>
            </a:r>
            <a:r>
              <a:rPr sz="2000" b="1" i="1" spc="-5" dirty="0">
                <a:solidFill>
                  <a:srgbClr val="4C4C4C"/>
                </a:solidFill>
                <a:latin typeface="Calibri"/>
                <a:cs typeface="Calibri"/>
              </a:rPr>
              <a:t>rifiuti</a:t>
            </a:r>
            <a:endParaRPr sz="2000" dirty="0">
              <a:latin typeface="Calibri"/>
              <a:cs typeface="Calibri"/>
            </a:endParaRPr>
          </a:p>
        </p:txBody>
      </p:sp>
      <p:sp>
        <p:nvSpPr>
          <p:cNvPr id="12" name="object 12">
            <a:extLst>
              <a:ext uri="{FF2B5EF4-FFF2-40B4-BE49-F238E27FC236}">
                <a16:creationId xmlns:a16="http://schemas.microsoft.com/office/drawing/2014/main" xmlns="" id="{ED259B2F-AC59-4BFD-AE1F-0CF71843D1E9}"/>
              </a:ext>
            </a:extLst>
          </p:cNvPr>
          <p:cNvSpPr txBox="1"/>
          <p:nvPr/>
        </p:nvSpPr>
        <p:spPr>
          <a:xfrm>
            <a:off x="1530197" y="4640606"/>
            <a:ext cx="8985402" cy="935513"/>
          </a:xfrm>
          <a:prstGeom prst="rect">
            <a:avLst/>
          </a:prstGeom>
        </p:spPr>
        <p:txBody>
          <a:bodyPr vert="horz" wrap="square" lIns="0" tIns="12065" rIns="0" bIns="0" rtlCol="0">
            <a:spAutoFit/>
          </a:bodyPr>
          <a:lstStyle/>
          <a:p>
            <a:pPr marL="12700" marR="5080" algn="just">
              <a:lnSpc>
                <a:spcPct val="100000"/>
              </a:lnSpc>
              <a:spcBef>
                <a:spcPts val="95"/>
              </a:spcBef>
            </a:pPr>
            <a:r>
              <a:rPr sz="2000" i="1" spc="-5" dirty="0">
                <a:solidFill>
                  <a:srgbClr val="4C4C4C"/>
                </a:solidFill>
                <a:latin typeface="Calibri"/>
                <a:cs typeface="Calibri"/>
              </a:rPr>
              <a:t>Le relative funzioni sono </a:t>
            </a:r>
            <a:r>
              <a:rPr sz="2000" i="1" spc="-10" dirty="0">
                <a:solidFill>
                  <a:srgbClr val="4C4C4C"/>
                </a:solidFill>
                <a:latin typeface="Calibri"/>
                <a:cs typeface="Calibri"/>
              </a:rPr>
              <a:t>svolte </a:t>
            </a:r>
            <a:r>
              <a:rPr sz="2000" i="1" spc="-5" dirty="0">
                <a:solidFill>
                  <a:srgbClr val="4C4C4C"/>
                </a:solidFill>
                <a:latin typeface="Calibri"/>
                <a:cs typeface="Calibri"/>
              </a:rPr>
              <a:t>dalle </a:t>
            </a:r>
            <a:r>
              <a:rPr sz="2000" i="1" spc="-10" dirty="0">
                <a:solidFill>
                  <a:srgbClr val="4C4C4C"/>
                </a:solidFill>
                <a:latin typeface="Calibri"/>
                <a:cs typeface="Calibri"/>
              </a:rPr>
              <a:t>Autorità </a:t>
            </a:r>
            <a:r>
              <a:rPr sz="2000" i="1" spc="-5" dirty="0">
                <a:solidFill>
                  <a:srgbClr val="4C4C4C"/>
                </a:solidFill>
                <a:latin typeface="Calibri"/>
                <a:cs typeface="Calibri"/>
              </a:rPr>
              <a:t>Portuali o </a:t>
            </a:r>
            <a:r>
              <a:rPr sz="2000" i="1" dirty="0">
                <a:solidFill>
                  <a:srgbClr val="4C4C4C"/>
                </a:solidFill>
                <a:latin typeface="Calibri"/>
                <a:cs typeface="Calibri"/>
              </a:rPr>
              <a:t>dalle </a:t>
            </a:r>
            <a:r>
              <a:rPr sz="2000" i="1" spc="-10" dirty="0">
                <a:solidFill>
                  <a:srgbClr val="4C4C4C"/>
                </a:solidFill>
                <a:latin typeface="Calibri"/>
                <a:cs typeface="Calibri"/>
              </a:rPr>
              <a:t>Autorità </a:t>
            </a:r>
            <a:r>
              <a:rPr sz="2000" i="1" spc="-5" dirty="0">
                <a:solidFill>
                  <a:srgbClr val="4C4C4C"/>
                </a:solidFill>
                <a:latin typeface="Calibri"/>
                <a:cs typeface="Calibri"/>
              </a:rPr>
              <a:t>marittime  nei porti </a:t>
            </a:r>
            <a:r>
              <a:rPr sz="2000" i="1" dirty="0">
                <a:solidFill>
                  <a:srgbClr val="4C4C4C"/>
                </a:solidFill>
                <a:latin typeface="Calibri"/>
                <a:cs typeface="Calibri"/>
              </a:rPr>
              <a:t>in </a:t>
            </a:r>
            <a:r>
              <a:rPr sz="2000" i="1" spc="-5" dirty="0">
                <a:solidFill>
                  <a:srgbClr val="4C4C4C"/>
                </a:solidFill>
                <a:latin typeface="Calibri"/>
                <a:cs typeface="Calibri"/>
              </a:rPr>
              <a:t>cui </a:t>
            </a:r>
            <a:r>
              <a:rPr sz="2000" i="1" dirty="0">
                <a:solidFill>
                  <a:srgbClr val="4C4C4C"/>
                </a:solidFill>
                <a:latin typeface="Calibri"/>
                <a:cs typeface="Calibri"/>
              </a:rPr>
              <a:t>le </a:t>
            </a:r>
            <a:r>
              <a:rPr sz="2000" i="1" spc="-5" dirty="0">
                <a:solidFill>
                  <a:srgbClr val="4C4C4C"/>
                </a:solidFill>
                <a:latin typeface="Calibri"/>
                <a:cs typeface="Calibri"/>
              </a:rPr>
              <a:t>prime non </a:t>
            </a:r>
            <a:r>
              <a:rPr sz="2000" i="1" dirty="0">
                <a:solidFill>
                  <a:srgbClr val="4C4C4C"/>
                </a:solidFill>
                <a:latin typeface="Calibri"/>
                <a:cs typeface="Calibri"/>
              </a:rPr>
              <a:t>sono </a:t>
            </a:r>
            <a:r>
              <a:rPr sz="2000" i="1" spc="-5" dirty="0">
                <a:solidFill>
                  <a:srgbClr val="4C4C4C"/>
                </a:solidFill>
                <a:latin typeface="Calibri"/>
                <a:cs typeface="Calibri"/>
              </a:rPr>
              <a:t>istituite (per </a:t>
            </a:r>
            <a:r>
              <a:rPr sz="2000" i="1" spc="-10" dirty="0">
                <a:solidFill>
                  <a:srgbClr val="4C4C4C"/>
                </a:solidFill>
                <a:latin typeface="Calibri"/>
                <a:cs typeface="Calibri"/>
              </a:rPr>
              <a:t>competenza </a:t>
            </a:r>
            <a:r>
              <a:rPr sz="2000" i="1" spc="-5" dirty="0">
                <a:solidFill>
                  <a:srgbClr val="4C4C4C"/>
                </a:solidFill>
                <a:latin typeface="Calibri"/>
                <a:cs typeface="Calibri"/>
              </a:rPr>
              <a:t>generale sulle varie  attività </a:t>
            </a:r>
            <a:r>
              <a:rPr sz="2000" i="1" spc="-10" dirty="0">
                <a:solidFill>
                  <a:srgbClr val="4C4C4C"/>
                </a:solidFill>
                <a:latin typeface="Calibri"/>
                <a:cs typeface="Calibri"/>
              </a:rPr>
              <a:t>che </a:t>
            </a:r>
            <a:r>
              <a:rPr sz="2000" i="1" spc="-5" dirty="0">
                <a:solidFill>
                  <a:srgbClr val="4C4C4C"/>
                </a:solidFill>
                <a:latin typeface="Calibri"/>
                <a:cs typeface="Calibri"/>
              </a:rPr>
              <a:t>si esercitano nei porti … </a:t>
            </a:r>
            <a:r>
              <a:rPr sz="2000" i="1" spc="-20" dirty="0">
                <a:solidFill>
                  <a:srgbClr val="4C4C4C"/>
                </a:solidFill>
                <a:latin typeface="Calibri"/>
                <a:cs typeface="Calibri"/>
              </a:rPr>
              <a:t>ex </a:t>
            </a:r>
            <a:r>
              <a:rPr sz="2000" i="1" spc="-5" dirty="0">
                <a:solidFill>
                  <a:srgbClr val="4C4C4C"/>
                </a:solidFill>
                <a:latin typeface="Calibri"/>
                <a:cs typeface="Calibri"/>
              </a:rPr>
              <a:t>DPR</a:t>
            </a:r>
            <a:r>
              <a:rPr sz="2000" i="1" spc="70" dirty="0">
                <a:solidFill>
                  <a:srgbClr val="4C4C4C"/>
                </a:solidFill>
                <a:latin typeface="Calibri"/>
                <a:cs typeface="Calibri"/>
              </a:rPr>
              <a:t> </a:t>
            </a:r>
            <a:r>
              <a:rPr sz="2000" i="1" spc="-10" dirty="0">
                <a:solidFill>
                  <a:srgbClr val="4C4C4C"/>
                </a:solidFill>
                <a:latin typeface="Calibri"/>
                <a:cs typeface="Calibri"/>
              </a:rPr>
              <a:t>328/1952)</a:t>
            </a:r>
            <a:endParaRPr sz="2000" dirty="0">
              <a:latin typeface="Calibri"/>
              <a:cs typeface="Calibri"/>
            </a:endParaRPr>
          </a:p>
        </p:txBody>
      </p:sp>
      <p:sp>
        <p:nvSpPr>
          <p:cNvPr id="3" name="Rettangolo 2">
            <a:extLst>
              <a:ext uri="{FF2B5EF4-FFF2-40B4-BE49-F238E27FC236}">
                <a16:creationId xmlns:a16="http://schemas.microsoft.com/office/drawing/2014/main" xmlns="" id="{18D87D64-5934-41C6-BE9A-86A4C9B05E3B}"/>
              </a:ext>
            </a:extLst>
          </p:cNvPr>
          <p:cNvSpPr/>
          <p:nvPr/>
        </p:nvSpPr>
        <p:spPr>
          <a:xfrm>
            <a:off x="3989244" y="403248"/>
            <a:ext cx="2277418" cy="523220"/>
          </a:xfrm>
          <a:prstGeom prst="rect">
            <a:avLst/>
          </a:prstGeom>
        </p:spPr>
        <p:txBody>
          <a:bodyPr wrap="none">
            <a:spAutoFit/>
          </a:bodyPr>
          <a:lstStyle/>
          <a:p>
            <a:r>
              <a:rPr lang="it-IT" sz="2800" spc="-10" dirty="0"/>
              <a:t>Inizialmente</a:t>
            </a:r>
            <a:r>
              <a:rPr lang="it-IT" sz="2800" spc="-30" dirty="0"/>
              <a:t> </a:t>
            </a:r>
            <a:r>
              <a:rPr lang="it-IT" sz="2800" dirty="0"/>
              <a:t>…</a:t>
            </a:r>
          </a:p>
        </p:txBody>
      </p:sp>
      <p:sp>
        <p:nvSpPr>
          <p:cNvPr id="13" name="object 7">
            <a:extLst>
              <a:ext uri="{FF2B5EF4-FFF2-40B4-BE49-F238E27FC236}">
                <a16:creationId xmlns:a16="http://schemas.microsoft.com/office/drawing/2014/main" xmlns="" id="{7425D349-68BE-4C0D-AC63-B11109C61EA9}"/>
              </a:ext>
            </a:extLst>
          </p:cNvPr>
          <p:cNvSpPr/>
          <p:nvPr/>
        </p:nvSpPr>
        <p:spPr>
          <a:xfrm>
            <a:off x="1290918" y="1335669"/>
            <a:ext cx="9466730" cy="4696358"/>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669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xmlns="" id="{8DA16F49-C69B-41F6-8F0C-E6CF4C85D94B}"/>
              </a:ext>
            </a:extLst>
          </p:cNvPr>
          <p:cNvPicPr/>
          <p:nvPr/>
        </p:nvPicPr>
        <p:blipFill>
          <a:blip r:embed="rId2"/>
          <a:stretch>
            <a:fillRect/>
          </a:stretch>
        </p:blipFill>
        <p:spPr>
          <a:xfrm>
            <a:off x="1" y="6336789"/>
            <a:ext cx="986118" cy="521210"/>
          </a:xfrm>
          <a:prstGeom prst="rect">
            <a:avLst/>
          </a:prstGeom>
        </p:spPr>
      </p:pic>
      <p:sp>
        <p:nvSpPr>
          <p:cNvPr id="19" name="object 4">
            <a:extLst>
              <a:ext uri="{FF2B5EF4-FFF2-40B4-BE49-F238E27FC236}">
                <a16:creationId xmlns:a16="http://schemas.microsoft.com/office/drawing/2014/main" xmlns="" id="{70195B3B-683B-4ACB-B3CF-ABA99EAEB03D}"/>
              </a:ext>
            </a:extLst>
          </p:cNvPr>
          <p:cNvSpPr txBox="1"/>
          <p:nvPr/>
        </p:nvSpPr>
        <p:spPr>
          <a:xfrm>
            <a:off x="1505089" y="1464592"/>
            <a:ext cx="9179859" cy="935513"/>
          </a:xfrm>
          <a:prstGeom prst="rect">
            <a:avLst/>
          </a:prstGeom>
        </p:spPr>
        <p:txBody>
          <a:bodyPr vert="horz" wrap="square" lIns="0" tIns="12065" rIns="0" bIns="0" rtlCol="0">
            <a:spAutoFit/>
          </a:bodyPr>
          <a:lstStyle/>
          <a:p>
            <a:pPr marL="12700" marR="5080" algn="just">
              <a:lnSpc>
                <a:spcPct val="100000"/>
              </a:lnSpc>
              <a:spcBef>
                <a:spcPts val="95"/>
              </a:spcBef>
            </a:pPr>
            <a:r>
              <a:rPr sz="2000" i="1" spc="-5" dirty="0">
                <a:solidFill>
                  <a:srgbClr val="4C4C4C"/>
                </a:solidFill>
                <a:latin typeface="Calibri"/>
                <a:cs typeface="Calibri"/>
              </a:rPr>
              <a:t>In applicazione </a:t>
            </a:r>
            <a:r>
              <a:rPr sz="2000" i="1" dirty="0">
                <a:solidFill>
                  <a:srgbClr val="4C4C4C"/>
                </a:solidFill>
                <a:latin typeface="Calibri"/>
                <a:cs typeface="Calibri"/>
              </a:rPr>
              <a:t>della </a:t>
            </a:r>
            <a:r>
              <a:rPr sz="2000" i="1" spc="-5" dirty="0">
                <a:solidFill>
                  <a:srgbClr val="4C4C4C"/>
                </a:solidFill>
                <a:latin typeface="Calibri"/>
                <a:cs typeface="Calibri"/>
              </a:rPr>
              <a:t>Direttiva 2000/59/CE </a:t>
            </a:r>
            <a:r>
              <a:rPr sz="2000" i="1" dirty="0">
                <a:solidFill>
                  <a:srgbClr val="4C4C4C"/>
                </a:solidFill>
                <a:latin typeface="Calibri"/>
                <a:cs typeface="Calibri"/>
              </a:rPr>
              <a:t>il </a:t>
            </a:r>
            <a:r>
              <a:rPr sz="2000" i="1" spc="-25" dirty="0">
                <a:solidFill>
                  <a:srgbClr val="4C4C4C"/>
                </a:solidFill>
                <a:latin typeface="Calibri"/>
                <a:cs typeface="Calibri"/>
              </a:rPr>
              <a:t>D. </a:t>
            </a:r>
            <a:r>
              <a:rPr sz="2000" i="1" spc="-5" dirty="0">
                <a:solidFill>
                  <a:srgbClr val="4C4C4C"/>
                </a:solidFill>
                <a:latin typeface="Calibri"/>
                <a:cs typeface="Calibri"/>
              </a:rPr>
              <a:t>Lgs. 182/2003, che </a:t>
            </a:r>
            <a:r>
              <a:rPr sz="2000" i="1" dirty="0">
                <a:solidFill>
                  <a:srgbClr val="4C4C4C"/>
                </a:solidFill>
                <a:latin typeface="Calibri"/>
                <a:cs typeface="Calibri"/>
              </a:rPr>
              <a:t>ne </a:t>
            </a:r>
            <a:r>
              <a:rPr sz="2000" i="1" spc="-5" dirty="0">
                <a:solidFill>
                  <a:srgbClr val="4C4C4C"/>
                </a:solidFill>
                <a:latin typeface="Calibri"/>
                <a:cs typeface="Calibri"/>
              </a:rPr>
              <a:t>è il </a:t>
            </a:r>
            <a:r>
              <a:rPr sz="2000" i="1" spc="-10" dirty="0">
                <a:solidFill>
                  <a:srgbClr val="4C4C4C"/>
                </a:solidFill>
                <a:latin typeface="Calibri"/>
                <a:cs typeface="Calibri"/>
              </a:rPr>
              <a:t>recepimento, introduce </a:t>
            </a:r>
            <a:r>
              <a:rPr sz="2000" i="1" dirty="0">
                <a:solidFill>
                  <a:srgbClr val="4C4C4C"/>
                </a:solidFill>
                <a:latin typeface="Calibri"/>
                <a:cs typeface="Calibri"/>
              </a:rPr>
              <a:t>un  </a:t>
            </a:r>
            <a:r>
              <a:rPr sz="2000" i="1" spc="-10" dirty="0">
                <a:solidFill>
                  <a:srgbClr val="4C4C4C"/>
                </a:solidFill>
                <a:latin typeface="Calibri"/>
                <a:cs typeface="Calibri"/>
              </a:rPr>
              <a:t>nuovo paradigma </a:t>
            </a:r>
            <a:r>
              <a:rPr sz="2000" i="1" dirty="0">
                <a:solidFill>
                  <a:srgbClr val="4C4C4C"/>
                </a:solidFill>
                <a:latin typeface="Calibri"/>
                <a:cs typeface="Calibri"/>
              </a:rPr>
              <a:t>per cui </a:t>
            </a:r>
            <a:r>
              <a:rPr sz="2000" i="1" spc="-15" dirty="0">
                <a:solidFill>
                  <a:srgbClr val="4C4C4C"/>
                </a:solidFill>
                <a:latin typeface="Calibri"/>
                <a:cs typeface="Calibri"/>
              </a:rPr>
              <a:t>l’autorità </a:t>
            </a:r>
            <a:r>
              <a:rPr sz="2000" i="1" spc="-10" dirty="0">
                <a:solidFill>
                  <a:srgbClr val="4C4C4C"/>
                </a:solidFill>
                <a:latin typeface="Calibri"/>
                <a:cs typeface="Calibri"/>
              </a:rPr>
              <a:t>competente </a:t>
            </a:r>
            <a:r>
              <a:rPr sz="2000" i="1" spc="-5" dirty="0">
                <a:solidFill>
                  <a:srgbClr val="4C4C4C"/>
                </a:solidFill>
                <a:latin typeface="Calibri"/>
                <a:cs typeface="Calibri"/>
              </a:rPr>
              <a:t>non </a:t>
            </a:r>
            <a:r>
              <a:rPr sz="2000" i="1" spc="-10" dirty="0">
                <a:solidFill>
                  <a:srgbClr val="4C4C4C"/>
                </a:solidFill>
                <a:latin typeface="Calibri"/>
                <a:cs typeface="Calibri"/>
              </a:rPr>
              <a:t>solo </a:t>
            </a:r>
            <a:r>
              <a:rPr sz="2000" i="1" dirty="0">
                <a:solidFill>
                  <a:srgbClr val="4C4C4C"/>
                </a:solidFill>
                <a:latin typeface="Calibri"/>
                <a:cs typeface="Calibri"/>
              </a:rPr>
              <a:t>affida </a:t>
            </a:r>
            <a:r>
              <a:rPr sz="2000" i="1" spc="-15" dirty="0">
                <a:solidFill>
                  <a:srgbClr val="4C4C4C"/>
                </a:solidFill>
                <a:latin typeface="Calibri"/>
                <a:cs typeface="Calibri"/>
              </a:rPr>
              <a:t>con </a:t>
            </a:r>
            <a:r>
              <a:rPr sz="2000" i="1" spc="-5" dirty="0">
                <a:solidFill>
                  <a:srgbClr val="4C4C4C"/>
                </a:solidFill>
                <a:latin typeface="Calibri"/>
                <a:cs typeface="Calibri"/>
              </a:rPr>
              <a:t>gara il servizio </a:t>
            </a:r>
            <a:r>
              <a:rPr sz="2000" i="1" spc="-10" dirty="0">
                <a:solidFill>
                  <a:srgbClr val="4C4C4C"/>
                </a:solidFill>
                <a:latin typeface="Calibri"/>
                <a:cs typeface="Calibri"/>
              </a:rPr>
              <a:t>ma </a:t>
            </a:r>
            <a:r>
              <a:rPr sz="2000" i="1" spc="-5" dirty="0">
                <a:solidFill>
                  <a:srgbClr val="4C4C4C"/>
                </a:solidFill>
                <a:latin typeface="Calibri"/>
                <a:cs typeface="Calibri"/>
              </a:rPr>
              <a:t>si deve </a:t>
            </a:r>
            <a:r>
              <a:rPr sz="2000" i="1" spc="-10" dirty="0">
                <a:solidFill>
                  <a:srgbClr val="4C4C4C"/>
                </a:solidFill>
                <a:latin typeface="Calibri"/>
                <a:cs typeface="Calibri"/>
              </a:rPr>
              <a:t>occupare  </a:t>
            </a:r>
            <a:r>
              <a:rPr sz="2000" i="1" dirty="0">
                <a:solidFill>
                  <a:srgbClr val="4C4C4C"/>
                </a:solidFill>
                <a:latin typeface="Calibri"/>
                <a:cs typeface="Calibri"/>
              </a:rPr>
              <a:t>della </a:t>
            </a:r>
            <a:r>
              <a:rPr sz="2000" i="1" spc="-5" dirty="0">
                <a:solidFill>
                  <a:srgbClr val="4C4C4C"/>
                </a:solidFill>
                <a:latin typeface="Calibri"/>
                <a:cs typeface="Calibri"/>
              </a:rPr>
              <a:t>sua</a:t>
            </a:r>
            <a:r>
              <a:rPr sz="2000" i="1" spc="-20" dirty="0">
                <a:solidFill>
                  <a:srgbClr val="4C4C4C"/>
                </a:solidFill>
                <a:latin typeface="Calibri"/>
                <a:cs typeface="Calibri"/>
              </a:rPr>
              <a:t> </a:t>
            </a:r>
            <a:r>
              <a:rPr sz="2000" i="1" spc="-10" dirty="0">
                <a:solidFill>
                  <a:srgbClr val="FF0000"/>
                </a:solidFill>
                <a:latin typeface="Calibri"/>
                <a:cs typeface="Calibri"/>
              </a:rPr>
              <a:t>PIANIFICAZIONE</a:t>
            </a:r>
            <a:endParaRPr sz="2000" dirty="0">
              <a:latin typeface="Calibri"/>
              <a:cs typeface="Calibri"/>
            </a:endParaRPr>
          </a:p>
        </p:txBody>
      </p:sp>
      <p:sp>
        <p:nvSpPr>
          <p:cNvPr id="20" name="object 6">
            <a:extLst>
              <a:ext uri="{FF2B5EF4-FFF2-40B4-BE49-F238E27FC236}">
                <a16:creationId xmlns:a16="http://schemas.microsoft.com/office/drawing/2014/main" xmlns="" id="{2530F8CC-22EE-4383-AB5C-15B013E8236A}"/>
              </a:ext>
            </a:extLst>
          </p:cNvPr>
          <p:cNvSpPr txBox="1"/>
          <p:nvPr/>
        </p:nvSpPr>
        <p:spPr>
          <a:xfrm>
            <a:off x="1497254" y="2647123"/>
            <a:ext cx="3773993" cy="2166619"/>
          </a:xfrm>
          <a:prstGeom prst="rect">
            <a:avLst/>
          </a:prstGeom>
        </p:spPr>
        <p:txBody>
          <a:bodyPr vert="horz" wrap="square" lIns="0" tIns="12065" rIns="0" bIns="0" rtlCol="0">
            <a:spAutoFit/>
          </a:bodyPr>
          <a:lstStyle/>
          <a:p>
            <a:pPr marL="12700" marR="7620" algn="just">
              <a:lnSpc>
                <a:spcPct val="100000"/>
              </a:lnSpc>
              <a:spcBef>
                <a:spcPts val="95"/>
              </a:spcBef>
            </a:pPr>
            <a:r>
              <a:rPr sz="2000" b="1" spc="-35" dirty="0">
                <a:solidFill>
                  <a:srgbClr val="4C4C4C"/>
                </a:solidFill>
                <a:latin typeface="Calibri"/>
                <a:cs typeface="Calibri"/>
              </a:rPr>
              <a:t>L’Autorità </a:t>
            </a:r>
            <a:r>
              <a:rPr sz="2000" b="1" spc="-10" dirty="0">
                <a:solidFill>
                  <a:srgbClr val="4C4C4C"/>
                </a:solidFill>
                <a:latin typeface="Calibri"/>
                <a:cs typeface="Calibri"/>
              </a:rPr>
              <a:t>Portuale </a:t>
            </a:r>
            <a:r>
              <a:rPr sz="2000" spc="-5" dirty="0">
                <a:solidFill>
                  <a:srgbClr val="4C4C4C"/>
                </a:solidFill>
                <a:latin typeface="Calibri"/>
                <a:cs typeface="Calibri"/>
              </a:rPr>
              <a:t>(ove </a:t>
            </a:r>
            <a:r>
              <a:rPr sz="2000" spc="-10" dirty="0">
                <a:solidFill>
                  <a:srgbClr val="4C4C4C"/>
                </a:solidFill>
                <a:latin typeface="Calibri"/>
                <a:cs typeface="Calibri"/>
              </a:rPr>
              <a:t>istituita) </a:t>
            </a:r>
            <a:r>
              <a:rPr sz="2000" spc="-5" dirty="0">
                <a:solidFill>
                  <a:srgbClr val="4C4C4C"/>
                </a:solidFill>
                <a:latin typeface="Calibri"/>
                <a:cs typeface="Calibri"/>
              </a:rPr>
              <a:t>elabora il  Piano di </a:t>
            </a:r>
            <a:r>
              <a:rPr sz="2000" spc="-10" dirty="0">
                <a:solidFill>
                  <a:srgbClr val="4C4C4C"/>
                </a:solidFill>
                <a:latin typeface="Calibri"/>
                <a:cs typeface="Calibri"/>
              </a:rPr>
              <a:t>raccolta </a:t>
            </a:r>
            <a:r>
              <a:rPr sz="2000" spc="-5" dirty="0">
                <a:solidFill>
                  <a:srgbClr val="4C4C4C"/>
                </a:solidFill>
                <a:latin typeface="Calibri"/>
                <a:cs typeface="Calibri"/>
              </a:rPr>
              <a:t>dei rifiuti </a:t>
            </a:r>
            <a:r>
              <a:rPr sz="2000" spc="-10" dirty="0">
                <a:solidFill>
                  <a:srgbClr val="4C4C4C"/>
                </a:solidFill>
                <a:latin typeface="Calibri"/>
                <a:cs typeface="Calibri"/>
              </a:rPr>
              <a:t>prodotti </a:t>
            </a:r>
            <a:r>
              <a:rPr sz="2000" spc="-5" dirty="0">
                <a:solidFill>
                  <a:srgbClr val="4C4C4C"/>
                </a:solidFill>
                <a:latin typeface="Calibri"/>
                <a:cs typeface="Calibri"/>
              </a:rPr>
              <a:t>dalle </a:t>
            </a:r>
            <a:r>
              <a:rPr sz="2000" spc="-10" dirty="0">
                <a:solidFill>
                  <a:srgbClr val="4C4C4C"/>
                </a:solidFill>
                <a:latin typeface="Calibri"/>
                <a:cs typeface="Calibri"/>
              </a:rPr>
              <a:t>navi  </a:t>
            </a:r>
            <a:r>
              <a:rPr sz="2000" spc="-5" dirty="0">
                <a:solidFill>
                  <a:srgbClr val="4C4C4C"/>
                </a:solidFill>
                <a:latin typeface="Calibri"/>
                <a:cs typeface="Calibri"/>
              </a:rPr>
              <a:t>consultando le parti</a:t>
            </a:r>
            <a:r>
              <a:rPr sz="2000" spc="55" dirty="0">
                <a:solidFill>
                  <a:srgbClr val="4C4C4C"/>
                </a:solidFill>
                <a:latin typeface="Calibri"/>
                <a:cs typeface="Calibri"/>
              </a:rPr>
              <a:t> </a:t>
            </a:r>
            <a:r>
              <a:rPr sz="2000" spc="-10" dirty="0">
                <a:solidFill>
                  <a:srgbClr val="4C4C4C"/>
                </a:solidFill>
                <a:latin typeface="Calibri"/>
                <a:cs typeface="Calibri"/>
              </a:rPr>
              <a:t>interessate.</a:t>
            </a:r>
            <a:endParaRPr sz="2000" dirty="0">
              <a:latin typeface="Calibri"/>
              <a:cs typeface="Calibri"/>
            </a:endParaRPr>
          </a:p>
          <a:p>
            <a:pPr marL="12700" marR="5080" algn="just">
              <a:lnSpc>
                <a:spcPct val="100000"/>
              </a:lnSpc>
            </a:pPr>
            <a:r>
              <a:rPr sz="2000" spc="-5" dirty="0">
                <a:solidFill>
                  <a:srgbClr val="4C4C4C"/>
                </a:solidFill>
                <a:latin typeface="Calibri"/>
                <a:cs typeface="Calibri"/>
              </a:rPr>
              <a:t>La Regione </a:t>
            </a:r>
            <a:r>
              <a:rPr sz="2000" spc="-10" dirty="0">
                <a:solidFill>
                  <a:srgbClr val="4C4C4C"/>
                </a:solidFill>
                <a:latin typeface="Calibri"/>
                <a:cs typeface="Calibri"/>
              </a:rPr>
              <a:t>valuta </a:t>
            </a:r>
            <a:r>
              <a:rPr sz="2000" spc="-5" dirty="0">
                <a:solidFill>
                  <a:srgbClr val="4C4C4C"/>
                </a:solidFill>
                <a:latin typeface="Calibri"/>
                <a:cs typeface="Calibri"/>
              </a:rPr>
              <a:t>ed </a:t>
            </a:r>
            <a:r>
              <a:rPr sz="2000" spc="-10" dirty="0">
                <a:solidFill>
                  <a:srgbClr val="4C4C4C"/>
                </a:solidFill>
                <a:latin typeface="Calibri"/>
                <a:cs typeface="Calibri"/>
              </a:rPr>
              <a:t>approva </a:t>
            </a:r>
            <a:r>
              <a:rPr sz="2000" spc="-5" dirty="0">
                <a:solidFill>
                  <a:srgbClr val="4C4C4C"/>
                </a:solidFill>
                <a:latin typeface="Calibri"/>
                <a:cs typeface="Calibri"/>
              </a:rPr>
              <a:t>il Piano e lo  </a:t>
            </a:r>
            <a:r>
              <a:rPr sz="2000" spc="-10" dirty="0">
                <a:solidFill>
                  <a:srgbClr val="4C4C4C"/>
                </a:solidFill>
                <a:latin typeface="Calibri"/>
                <a:cs typeface="Calibri"/>
              </a:rPr>
              <a:t>integra con </a:t>
            </a:r>
            <a:r>
              <a:rPr sz="2000" spc="-5" dirty="0">
                <a:solidFill>
                  <a:srgbClr val="4C4C4C"/>
                </a:solidFill>
                <a:latin typeface="Calibri"/>
                <a:cs typeface="Calibri"/>
              </a:rPr>
              <a:t>il Piano Regionale di Gestione dei  Rifiuti</a:t>
            </a:r>
            <a:endParaRPr sz="2000" dirty="0">
              <a:latin typeface="Calibri"/>
              <a:cs typeface="Calibri"/>
            </a:endParaRPr>
          </a:p>
        </p:txBody>
      </p:sp>
      <p:sp>
        <p:nvSpPr>
          <p:cNvPr id="21" name="object 8">
            <a:extLst>
              <a:ext uri="{FF2B5EF4-FFF2-40B4-BE49-F238E27FC236}">
                <a16:creationId xmlns:a16="http://schemas.microsoft.com/office/drawing/2014/main" xmlns="" id="{A27F695A-AB0C-49F3-82DB-C9264882CB01}"/>
              </a:ext>
            </a:extLst>
          </p:cNvPr>
          <p:cNvSpPr txBox="1"/>
          <p:nvPr/>
        </p:nvSpPr>
        <p:spPr>
          <a:xfrm>
            <a:off x="6096001" y="2647123"/>
            <a:ext cx="4588947" cy="2166619"/>
          </a:xfrm>
          <a:prstGeom prst="rect">
            <a:avLst/>
          </a:prstGeom>
        </p:spPr>
        <p:txBody>
          <a:bodyPr vert="horz" wrap="square" lIns="0" tIns="12065" rIns="0" bIns="0" rtlCol="0">
            <a:spAutoFit/>
          </a:bodyPr>
          <a:lstStyle/>
          <a:p>
            <a:pPr marL="12700" marR="5080" algn="just">
              <a:lnSpc>
                <a:spcPct val="100000"/>
              </a:lnSpc>
              <a:spcBef>
                <a:spcPts val="95"/>
              </a:spcBef>
            </a:pPr>
            <a:r>
              <a:rPr sz="2000" b="1" spc="-35" dirty="0">
                <a:solidFill>
                  <a:srgbClr val="4C4C4C"/>
                </a:solidFill>
                <a:latin typeface="Calibri"/>
                <a:cs typeface="Calibri"/>
              </a:rPr>
              <a:t>L’Autorità </a:t>
            </a:r>
            <a:r>
              <a:rPr sz="2000" b="1" spc="-10" dirty="0">
                <a:solidFill>
                  <a:srgbClr val="4C4C4C"/>
                </a:solidFill>
                <a:latin typeface="Calibri"/>
                <a:cs typeface="Calibri"/>
              </a:rPr>
              <a:t>Marittima </a:t>
            </a:r>
            <a:r>
              <a:rPr sz="2000" spc="-5" dirty="0">
                <a:solidFill>
                  <a:srgbClr val="4C4C4C"/>
                </a:solidFill>
                <a:latin typeface="Calibri"/>
                <a:cs typeface="Calibri"/>
              </a:rPr>
              <a:t>(ove non è </a:t>
            </a:r>
            <a:r>
              <a:rPr sz="2000" spc="-10" dirty="0">
                <a:solidFill>
                  <a:srgbClr val="4C4C4C"/>
                </a:solidFill>
                <a:latin typeface="Calibri"/>
                <a:cs typeface="Calibri"/>
              </a:rPr>
              <a:t>istituita </a:t>
            </a:r>
            <a:r>
              <a:rPr sz="2000" spc="-25" dirty="0">
                <a:solidFill>
                  <a:srgbClr val="4C4C4C"/>
                </a:solidFill>
                <a:latin typeface="Calibri"/>
                <a:cs typeface="Calibri"/>
              </a:rPr>
              <a:t>l’Autorità  </a:t>
            </a:r>
            <a:r>
              <a:rPr sz="2000" spc="-5" dirty="0">
                <a:solidFill>
                  <a:srgbClr val="4C4C4C"/>
                </a:solidFill>
                <a:latin typeface="Calibri"/>
                <a:cs typeface="Calibri"/>
              </a:rPr>
              <a:t>Portuale) elabora il Piano di </a:t>
            </a:r>
            <a:r>
              <a:rPr sz="2000" spc="-10" dirty="0">
                <a:solidFill>
                  <a:srgbClr val="4C4C4C"/>
                </a:solidFill>
                <a:latin typeface="Calibri"/>
                <a:cs typeface="Calibri"/>
              </a:rPr>
              <a:t>raccolta </a:t>
            </a:r>
            <a:r>
              <a:rPr sz="2000" spc="-5" dirty="0">
                <a:solidFill>
                  <a:srgbClr val="4C4C4C"/>
                </a:solidFill>
                <a:latin typeface="Calibri"/>
                <a:cs typeface="Calibri"/>
              </a:rPr>
              <a:t>dei rifiuti  </a:t>
            </a:r>
            <a:r>
              <a:rPr sz="2000" spc="-10" dirty="0">
                <a:solidFill>
                  <a:srgbClr val="4C4C4C"/>
                </a:solidFill>
                <a:latin typeface="Calibri"/>
                <a:cs typeface="Calibri"/>
              </a:rPr>
              <a:t>prodotti </a:t>
            </a:r>
            <a:r>
              <a:rPr sz="2000" spc="-5" dirty="0">
                <a:solidFill>
                  <a:srgbClr val="4C4C4C"/>
                </a:solidFill>
                <a:latin typeface="Calibri"/>
                <a:cs typeface="Calibri"/>
              </a:rPr>
              <a:t>dalle </a:t>
            </a:r>
            <a:r>
              <a:rPr sz="2000" spc="-10" dirty="0">
                <a:solidFill>
                  <a:srgbClr val="4C4C4C"/>
                </a:solidFill>
                <a:latin typeface="Calibri"/>
                <a:cs typeface="Calibri"/>
              </a:rPr>
              <a:t>navi d’intesa con </a:t>
            </a:r>
            <a:r>
              <a:rPr sz="2000" spc="-5" dirty="0">
                <a:solidFill>
                  <a:srgbClr val="4C4C4C"/>
                </a:solidFill>
                <a:latin typeface="Calibri"/>
                <a:cs typeface="Calibri"/>
              </a:rPr>
              <a:t>la Regione che lo  </a:t>
            </a:r>
            <a:r>
              <a:rPr sz="2000" spc="-10" dirty="0">
                <a:solidFill>
                  <a:srgbClr val="4C4C4C"/>
                </a:solidFill>
                <a:latin typeface="Calibri"/>
                <a:cs typeface="Calibri"/>
              </a:rPr>
              <a:t>integra con </a:t>
            </a:r>
            <a:r>
              <a:rPr sz="2000" spc="-5" dirty="0">
                <a:solidFill>
                  <a:srgbClr val="4C4C4C"/>
                </a:solidFill>
                <a:latin typeface="Calibri"/>
                <a:cs typeface="Calibri"/>
              </a:rPr>
              <a:t>il Piano Regionale di Gestione dei  Rifiuti.</a:t>
            </a:r>
            <a:endParaRPr sz="2000" dirty="0">
              <a:latin typeface="Calibri"/>
              <a:cs typeface="Calibri"/>
            </a:endParaRPr>
          </a:p>
          <a:p>
            <a:pPr marL="12700" marR="795655" algn="just">
              <a:lnSpc>
                <a:spcPct val="100000"/>
              </a:lnSpc>
            </a:pPr>
            <a:r>
              <a:rPr sz="2000" spc="-5" dirty="0">
                <a:solidFill>
                  <a:srgbClr val="FF0000"/>
                </a:solidFill>
                <a:latin typeface="Calibri"/>
                <a:cs typeface="Calibri"/>
              </a:rPr>
              <a:t>IL </a:t>
            </a:r>
            <a:r>
              <a:rPr sz="2000" spc="-10" dirty="0">
                <a:solidFill>
                  <a:srgbClr val="FF0000"/>
                </a:solidFill>
                <a:latin typeface="Calibri"/>
                <a:cs typeface="Calibri"/>
              </a:rPr>
              <a:t>COMUNE </a:t>
            </a:r>
            <a:r>
              <a:rPr sz="2000" spc="-10" dirty="0">
                <a:solidFill>
                  <a:srgbClr val="4C4C4C"/>
                </a:solidFill>
                <a:latin typeface="Calibri"/>
                <a:cs typeface="Calibri"/>
              </a:rPr>
              <a:t>cura </a:t>
            </a:r>
            <a:r>
              <a:rPr sz="2000" spc="-5" dirty="0">
                <a:solidFill>
                  <a:srgbClr val="4C4C4C"/>
                </a:solidFill>
                <a:latin typeface="Calibri"/>
                <a:cs typeface="Calibri"/>
              </a:rPr>
              <a:t>le </a:t>
            </a:r>
            <a:r>
              <a:rPr sz="2000" spc="-10" dirty="0">
                <a:solidFill>
                  <a:srgbClr val="4C4C4C"/>
                </a:solidFill>
                <a:latin typeface="Calibri"/>
                <a:cs typeface="Calibri"/>
              </a:rPr>
              <a:t>procedure</a:t>
            </a:r>
            <a:r>
              <a:rPr lang="it-IT" sz="2000" spc="-10" dirty="0">
                <a:solidFill>
                  <a:srgbClr val="4C4C4C"/>
                </a:solidFill>
                <a:latin typeface="Calibri"/>
                <a:cs typeface="Calibri"/>
              </a:rPr>
              <a:t> </a:t>
            </a:r>
            <a:r>
              <a:rPr sz="2000" spc="-10" dirty="0">
                <a:solidFill>
                  <a:srgbClr val="4C4C4C"/>
                </a:solidFill>
                <a:latin typeface="Calibri"/>
                <a:cs typeface="Calibri"/>
              </a:rPr>
              <a:t>relative </a:t>
            </a:r>
            <a:r>
              <a:rPr sz="2000" spc="-15" dirty="0" err="1">
                <a:solidFill>
                  <a:srgbClr val="4C4C4C"/>
                </a:solidFill>
                <a:latin typeface="Calibri"/>
                <a:cs typeface="Calibri"/>
              </a:rPr>
              <a:t>all’affidamento</a:t>
            </a:r>
            <a:r>
              <a:rPr sz="2000" spc="-15" dirty="0">
                <a:solidFill>
                  <a:srgbClr val="4C4C4C"/>
                </a:solidFill>
                <a:latin typeface="Calibri"/>
                <a:cs typeface="Calibri"/>
              </a:rPr>
              <a:t> </a:t>
            </a:r>
            <a:r>
              <a:rPr sz="2000" spc="-5" dirty="0">
                <a:solidFill>
                  <a:srgbClr val="4C4C4C"/>
                </a:solidFill>
                <a:latin typeface="Calibri"/>
                <a:cs typeface="Calibri"/>
              </a:rPr>
              <a:t>del</a:t>
            </a:r>
            <a:r>
              <a:rPr sz="2000" spc="70" dirty="0">
                <a:solidFill>
                  <a:srgbClr val="4C4C4C"/>
                </a:solidFill>
                <a:latin typeface="Calibri"/>
                <a:cs typeface="Calibri"/>
              </a:rPr>
              <a:t> </a:t>
            </a:r>
            <a:r>
              <a:rPr sz="2000" spc="-5" dirty="0">
                <a:solidFill>
                  <a:srgbClr val="4C4C4C"/>
                </a:solidFill>
                <a:latin typeface="Calibri"/>
                <a:cs typeface="Calibri"/>
              </a:rPr>
              <a:t>servizio.</a:t>
            </a:r>
            <a:endParaRPr sz="2000" dirty="0">
              <a:latin typeface="Calibri"/>
              <a:cs typeface="Calibri"/>
            </a:endParaRPr>
          </a:p>
        </p:txBody>
      </p:sp>
      <p:sp>
        <p:nvSpPr>
          <p:cNvPr id="22" name="object 2">
            <a:extLst>
              <a:ext uri="{FF2B5EF4-FFF2-40B4-BE49-F238E27FC236}">
                <a16:creationId xmlns:a16="http://schemas.microsoft.com/office/drawing/2014/main" xmlns="" id="{55F560D5-31EA-4DBA-8F49-76E6E625AFA2}"/>
              </a:ext>
            </a:extLst>
          </p:cNvPr>
          <p:cNvSpPr txBox="1">
            <a:spLocks/>
          </p:cNvSpPr>
          <p:nvPr/>
        </p:nvSpPr>
        <p:spPr>
          <a:xfrm>
            <a:off x="1404503" y="355102"/>
            <a:ext cx="7315200" cy="443711"/>
          </a:xfrm>
          <a:prstGeom prst="rect">
            <a:avLst/>
          </a:prstGeom>
        </p:spPr>
        <p:txBody>
          <a:bodyPr vert="horz" wrap="square" lIns="0" tIns="12700" rIns="0" bIns="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2700">
              <a:lnSpc>
                <a:spcPct val="100000"/>
              </a:lnSpc>
              <a:spcBef>
                <a:spcPts val="100"/>
              </a:spcBef>
            </a:pPr>
            <a:r>
              <a:rPr lang="it-IT" sz="2800" dirty="0">
                <a:latin typeface="+mn-lt"/>
              </a:rPr>
              <a:t>… </a:t>
            </a:r>
            <a:r>
              <a:rPr lang="it-IT" sz="2800" spc="-5" dirty="0">
                <a:latin typeface="+mn-lt"/>
              </a:rPr>
              <a:t>in seguito</a:t>
            </a:r>
            <a:r>
              <a:rPr lang="it-IT" sz="2800" spc="-75" dirty="0">
                <a:latin typeface="+mn-lt"/>
              </a:rPr>
              <a:t> </a:t>
            </a:r>
            <a:r>
              <a:rPr lang="it-IT" sz="2800" dirty="0">
                <a:latin typeface="+mn-lt"/>
              </a:rPr>
              <a:t>…</a:t>
            </a:r>
          </a:p>
        </p:txBody>
      </p:sp>
      <p:sp>
        <p:nvSpPr>
          <p:cNvPr id="23" name="object 7">
            <a:extLst>
              <a:ext uri="{FF2B5EF4-FFF2-40B4-BE49-F238E27FC236}">
                <a16:creationId xmlns:a16="http://schemas.microsoft.com/office/drawing/2014/main" xmlns="" id="{CAE8D50F-EAF6-46FE-B858-A429B7C16086}"/>
              </a:ext>
            </a:extLst>
          </p:cNvPr>
          <p:cNvSpPr/>
          <p:nvPr/>
        </p:nvSpPr>
        <p:spPr>
          <a:xfrm>
            <a:off x="986119" y="1116680"/>
            <a:ext cx="10400752" cy="3939414"/>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16344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75087C-2DAE-4801-8CF8-41514F420934}"/>
              </a:ext>
            </a:extLst>
          </p:cNvPr>
          <p:cNvSpPr>
            <a:spLocks noGrp="1"/>
          </p:cNvSpPr>
          <p:nvPr>
            <p:ph type="title"/>
          </p:nvPr>
        </p:nvSpPr>
        <p:spPr>
          <a:xfrm>
            <a:off x="838200" y="365126"/>
            <a:ext cx="10515600" cy="417617"/>
          </a:xfrm>
        </p:spPr>
        <p:txBody>
          <a:bodyPr>
            <a:normAutofit fontScale="90000"/>
          </a:bodyPr>
          <a:lstStyle/>
          <a:p>
            <a:pPr algn="ctr"/>
            <a:r>
              <a:rPr lang="it-IT" sz="2800" dirty="0">
                <a:solidFill>
                  <a:srgbClr val="4C4C4C"/>
                </a:solidFill>
                <a:latin typeface="+mn-lt"/>
                <a:cs typeface="Calibri"/>
              </a:rPr>
              <a:t>… e </a:t>
            </a:r>
            <a:r>
              <a:rPr lang="it-IT" sz="2800" spc="-5" dirty="0">
                <a:solidFill>
                  <a:srgbClr val="4C4C4C"/>
                </a:solidFill>
                <a:latin typeface="+mn-lt"/>
                <a:cs typeface="Calibri"/>
              </a:rPr>
              <a:t>in fine</a:t>
            </a:r>
            <a:r>
              <a:rPr lang="it-IT" sz="2800" spc="30" dirty="0">
                <a:solidFill>
                  <a:srgbClr val="4C4C4C"/>
                </a:solidFill>
                <a:latin typeface="+mn-lt"/>
                <a:cs typeface="Calibri"/>
              </a:rPr>
              <a:t> </a:t>
            </a:r>
            <a:r>
              <a:rPr lang="it-IT" sz="2800" spc="-5" dirty="0">
                <a:solidFill>
                  <a:srgbClr val="4C4C4C"/>
                </a:solidFill>
                <a:latin typeface="+mn-lt"/>
                <a:cs typeface="Calibri"/>
              </a:rPr>
              <a:t>(1/2)</a:t>
            </a:r>
            <a:endParaRPr lang="it-IT" sz="2800" dirty="0">
              <a:latin typeface="+mn-lt"/>
            </a:endParaRPr>
          </a:p>
        </p:txBody>
      </p:sp>
      <p:pic>
        <p:nvPicPr>
          <p:cNvPr id="5" name="Immagine 4">
            <a:extLst>
              <a:ext uri="{FF2B5EF4-FFF2-40B4-BE49-F238E27FC236}">
                <a16:creationId xmlns:a16="http://schemas.microsoft.com/office/drawing/2014/main" xmlns="" id="{89154CC2-61F1-4304-BB33-3AF96FE6BD1E}"/>
              </a:ext>
            </a:extLst>
          </p:cNvPr>
          <p:cNvPicPr/>
          <p:nvPr/>
        </p:nvPicPr>
        <p:blipFill>
          <a:blip r:embed="rId2"/>
          <a:stretch>
            <a:fillRect/>
          </a:stretch>
        </p:blipFill>
        <p:spPr>
          <a:xfrm>
            <a:off x="1" y="6336789"/>
            <a:ext cx="986118" cy="521210"/>
          </a:xfrm>
          <a:prstGeom prst="rect">
            <a:avLst/>
          </a:prstGeom>
        </p:spPr>
      </p:pic>
      <p:sp>
        <p:nvSpPr>
          <p:cNvPr id="6" name="object 8">
            <a:extLst>
              <a:ext uri="{FF2B5EF4-FFF2-40B4-BE49-F238E27FC236}">
                <a16:creationId xmlns:a16="http://schemas.microsoft.com/office/drawing/2014/main" xmlns="" id="{96E81467-B014-4257-B2DD-EDA4959BC4D8}"/>
              </a:ext>
            </a:extLst>
          </p:cNvPr>
          <p:cNvSpPr txBox="1"/>
          <p:nvPr/>
        </p:nvSpPr>
        <p:spPr>
          <a:xfrm>
            <a:off x="322729" y="1476247"/>
            <a:ext cx="11546542" cy="4167038"/>
          </a:xfrm>
          <a:prstGeom prst="rect">
            <a:avLst/>
          </a:prstGeom>
        </p:spPr>
        <p:txBody>
          <a:bodyPr vert="horz" wrap="square" lIns="0" tIns="12700" rIns="0" bIns="0" rtlCol="0">
            <a:spAutoFit/>
          </a:bodyPr>
          <a:lstStyle/>
          <a:p>
            <a:pPr marL="12700" marR="6350" algn="just">
              <a:lnSpc>
                <a:spcPct val="100000"/>
              </a:lnSpc>
              <a:spcBef>
                <a:spcPts val="1580"/>
              </a:spcBef>
            </a:pPr>
            <a:r>
              <a:rPr sz="2000" i="1" spc="-5" dirty="0">
                <a:solidFill>
                  <a:srgbClr val="4C4C4C"/>
                </a:solidFill>
                <a:latin typeface="Calibri"/>
                <a:cs typeface="Calibri"/>
              </a:rPr>
              <a:t>La nuova Direttiva 2019/883/UE, </a:t>
            </a:r>
            <a:r>
              <a:rPr sz="2000" i="1" dirty="0">
                <a:solidFill>
                  <a:srgbClr val="4C4C4C"/>
                </a:solidFill>
                <a:latin typeface="Calibri"/>
                <a:cs typeface="Calibri"/>
              </a:rPr>
              <a:t>del </a:t>
            </a:r>
            <a:r>
              <a:rPr sz="2000" i="1" spc="-5" dirty="0">
                <a:solidFill>
                  <a:srgbClr val="4C4C4C"/>
                </a:solidFill>
                <a:latin typeface="Calibri"/>
                <a:cs typeface="Calibri"/>
              </a:rPr>
              <a:t>17 aprile 2019 </a:t>
            </a:r>
            <a:r>
              <a:rPr sz="2000" i="1" spc="-10" dirty="0">
                <a:solidFill>
                  <a:srgbClr val="4C4C4C"/>
                </a:solidFill>
                <a:latin typeface="Calibri"/>
                <a:cs typeface="Calibri"/>
              </a:rPr>
              <a:t>ma </a:t>
            </a:r>
            <a:r>
              <a:rPr sz="2000" i="1" spc="-5" dirty="0">
                <a:solidFill>
                  <a:srgbClr val="4C4C4C"/>
                </a:solidFill>
                <a:latin typeface="Calibri"/>
                <a:cs typeface="Calibri"/>
              </a:rPr>
              <a:t>pubblicata </a:t>
            </a:r>
            <a:r>
              <a:rPr sz="2000" i="1" dirty="0">
                <a:solidFill>
                  <a:srgbClr val="4C4C4C"/>
                </a:solidFill>
                <a:latin typeface="Calibri"/>
                <a:cs typeface="Calibri"/>
              </a:rPr>
              <a:t>solo </a:t>
            </a:r>
            <a:r>
              <a:rPr lang="it-IT" sz="2000" i="1" dirty="0">
                <a:solidFill>
                  <a:srgbClr val="4C4C4C"/>
                </a:solidFill>
                <a:latin typeface="Calibri"/>
                <a:cs typeface="Calibri"/>
              </a:rPr>
              <a:t>recentemente</a:t>
            </a:r>
            <a:r>
              <a:rPr sz="2000" i="1" spc="-10" dirty="0">
                <a:solidFill>
                  <a:srgbClr val="4C4C4C"/>
                </a:solidFill>
                <a:latin typeface="Calibri"/>
                <a:cs typeface="Calibri"/>
              </a:rPr>
              <a:t>, abroga </a:t>
            </a:r>
            <a:r>
              <a:rPr sz="2000" i="1" dirty="0">
                <a:solidFill>
                  <a:srgbClr val="4C4C4C"/>
                </a:solidFill>
                <a:latin typeface="Calibri"/>
                <a:cs typeface="Calibri"/>
              </a:rPr>
              <a:t>la </a:t>
            </a:r>
            <a:r>
              <a:rPr sz="2000" i="1" spc="-5" dirty="0">
                <a:solidFill>
                  <a:srgbClr val="4C4C4C"/>
                </a:solidFill>
                <a:latin typeface="Calibri"/>
                <a:cs typeface="Calibri"/>
              </a:rPr>
              <a:t>Direttiva 2000/59/CE assumendone tutti i</a:t>
            </a:r>
            <a:r>
              <a:rPr sz="2000" i="1" spc="165" dirty="0">
                <a:solidFill>
                  <a:srgbClr val="4C4C4C"/>
                </a:solidFill>
                <a:latin typeface="Calibri"/>
                <a:cs typeface="Calibri"/>
              </a:rPr>
              <a:t> </a:t>
            </a:r>
            <a:r>
              <a:rPr sz="2000" i="1" spc="-5" dirty="0">
                <a:solidFill>
                  <a:srgbClr val="4C4C4C"/>
                </a:solidFill>
                <a:latin typeface="Calibri"/>
                <a:cs typeface="Calibri"/>
              </a:rPr>
              <a:t>riferimenti.</a:t>
            </a:r>
            <a:endParaRPr sz="2000" dirty="0">
              <a:latin typeface="Calibri"/>
              <a:cs typeface="Calibri"/>
            </a:endParaRPr>
          </a:p>
          <a:p>
            <a:pPr marL="12700" marR="6350" algn="just">
              <a:lnSpc>
                <a:spcPct val="100000"/>
              </a:lnSpc>
            </a:pPr>
            <a:r>
              <a:rPr sz="2000" b="1" i="1" spc="-5" dirty="0">
                <a:solidFill>
                  <a:srgbClr val="FF0000"/>
                </a:solidFill>
                <a:latin typeface="Calibri"/>
                <a:cs typeface="Calibri"/>
              </a:rPr>
              <a:t>(per la </a:t>
            </a:r>
            <a:r>
              <a:rPr sz="2000" b="1" i="1" dirty="0">
                <a:solidFill>
                  <a:srgbClr val="FF0000"/>
                </a:solidFill>
                <a:latin typeface="Calibri"/>
                <a:cs typeface="Calibri"/>
              </a:rPr>
              <a:t>sua </a:t>
            </a:r>
            <a:r>
              <a:rPr sz="2000" b="1" i="1" spc="-5" dirty="0">
                <a:solidFill>
                  <a:srgbClr val="FF0000"/>
                </a:solidFill>
                <a:latin typeface="Calibri"/>
                <a:cs typeface="Calibri"/>
              </a:rPr>
              <a:t>efficacia </a:t>
            </a:r>
            <a:r>
              <a:rPr sz="2000" b="1" i="1" spc="-10" dirty="0">
                <a:solidFill>
                  <a:srgbClr val="FF0000"/>
                </a:solidFill>
                <a:latin typeface="Calibri"/>
                <a:cs typeface="Calibri"/>
              </a:rPr>
              <a:t>occorre </a:t>
            </a:r>
            <a:r>
              <a:rPr sz="2000" b="1" i="1" spc="-5" dirty="0">
                <a:solidFill>
                  <a:srgbClr val="FF0000"/>
                </a:solidFill>
                <a:latin typeface="Calibri"/>
                <a:cs typeface="Calibri"/>
              </a:rPr>
              <a:t>attendere il provvedimento di </a:t>
            </a:r>
            <a:r>
              <a:rPr sz="2000" b="1" i="1" spc="-10" dirty="0">
                <a:solidFill>
                  <a:srgbClr val="FF0000"/>
                </a:solidFill>
                <a:latin typeface="Calibri"/>
                <a:cs typeface="Calibri"/>
              </a:rPr>
              <a:t>recepimento per </a:t>
            </a:r>
            <a:r>
              <a:rPr sz="2000" b="1" i="1" spc="-5" dirty="0">
                <a:solidFill>
                  <a:srgbClr val="FF0000"/>
                </a:solidFill>
                <a:latin typeface="Calibri"/>
                <a:cs typeface="Calibri"/>
              </a:rPr>
              <a:t>il quale  è disponibile un lasso </a:t>
            </a:r>
            <a:r>
              <a:rPr sz="2000" b="1" i="1" spc="-10" dirty="0">
                <a:solidFill>
                  <a:srgbClr val="FF0000"/>
                </a:solidFill>
                <a:latin typeface="Calibri"/>
                <a:cs typeface="Calibri"/>
              </a:rPr>
              <a:t>temporale </a:t>
            </a:r>
            <a:r>
              <a:rPr sz="2000" b="1" i="1" spc="-5" dirty="0">
                <a:solidFill>
                  <a:srgbClr val="FF0000"/>
                </a:solidFill>
                <a:latin typeface="Calibri"/>
                <a:cs typeface="Calibri"/>
              </a:rPr>
              <a:t>di 24</a:t>
            </a:r>
            <a:r>
              <a:rPr sz="2000" b="1" i="1" spc="120" dirty="0">
                <a:solidFill>
                  <a:srgbClr val="FF0000"/>
                </a:solidFill>
                <a:latin typeface="Calibri"/>
                <a:cs typeface="Calibri"/>
              </a:rPr>
              <a:t> </a:t>
            </a:r>
            <a:r>
              <a:rPr sz="2000" b="1" i="1" spc="-5" dirty="0">
                <a:solidFill>
                  <a:srgbClr val="FF0000"/>
                </a:solidFill>
                <a:latin typeface="Calibri"/>
                <a:cs typeface="Calibri"/>
              </a:rPr>
              <a:t>mesi).</a:t>
            </a:r>
            <a:endParaRPr sz="2000" dirty="0">
              <a:latin typeface="Calibri"/>
              <a:cs typeface="Calibri"/>
            </a:endParaRPr>
          </a:p>
          <a:p>
            <a:pPr marL="12700" marR="5080" algn="just">
              <a:lnSpc>
                <a:spcPct val="100000"/>
              </a:lnSpc>
              <a:spcBef>
                <a:spcPts val="1200"/>
              </a:spcBef>
            </a:pPr>
            <a:r>
              <a:rPr sz="2000" i="1" spc="-5" dirty="0">
                <a:solidFill>
                  <a:srgbClr val="4C4C4C"/>
                </a:solidFill>
                <a:latin typeface="Calibri"/>
                <a:cs typeface="Calibri"/>
              </a:rPr>
              <a:t>La nuova Direttiva ribadisce </a:t>
            </a:r>
            <a:r>
              <a:rPr sz="2000" i="1" dirty="0">
                <a:solidFill>
                  <a:srgbClr val="4C4C4C"/>
                </a:solidFill>
                <a:latin typeface="Calibri"/>
                <a:cs typeface="Calibri"/>
              </a:rPr>
              <a:t>ed </a:t>
            </a:r>
            <a:r>
              <a:rPr sz="2000" i="1" spc="-5" dirty="0">
                <a:solidFill>
                  <a:srgbClr val="4C4C4C"/>
                </a:solidFill>
                <a:latin typeface="Calibri"/>
                <a:cs typeface="Calibri"/>
              </a:rPr>
              <a:t>enfatizza </a:t>
            </a:r>
            <a:r>
              <a:rPr sz="2000" i="1" spc="-10" dirty="0">
                <a:solidFill>
                  <a:srgbClr val="4C4C4C"/>
                </a:solidFill>
                <a:latin typeface="Calibri"/>
                <a:cs typeface="Calibri"/>
              </a:rPr>
              <a:t>che </a:t>
            </a:r>
            <a:r>
              <a:rPr sz="2000" i="1" dirty="0">
                <a:solidFill>
                  <a:srgbClr val="4C4C4C"/>
                </a:solidFill>
                <a:latin typeface="Calibri"/>
                <a:cs typeface="Calibri"/>
              </a:rPr>
              <a:t>la </a:t>
            </a:r>
            <a:r>
              <a:rPr sz="2000" i="1" spc="-5" dirty="0">
                <a:solidFill>
                  <a:srgbClr val="4C4C4C"/>
                </a:solidFill>
                <a:latin typeface="Calibri"/>
                <a:cs typeface="Calibri"/>
              </a:rPr>
              <a:t>politica marittima dell’Unione mira a  conseguire un </a:t>
            </a:r>
            <a:r>
              <a:rPr sz="2000" i="1" spc="-10" dirty="0">
                <a:solidFill>
                  <a:srgbClr val="4C4C4C"/>
                </a:solidFill>
                <a:latin typeface="Calibri"/>
                <a:cs typeface="Calibri"/>
              </a:rPr>
              <a:t>elevato </a:t>
            </a:r>
            <a:r>
              <a:rPr sz="2000" i="1" spc="-5" dirty="0">
                <a:solidFill>
                  <a:srgbClr val="4C4C4C"/>
                </a:solidFill>
                <a:latin typeface="Calibri"/>
                <a:cs typeface="Calibri"/>
              </a:rPr>
              <a:t>livello di sicurezza e </a:t>
            </a:r>
            <a:r>
              <a:rPr sz="2000" i="1" spc="-10" dirty="0">
                <a:solidFill>
                  <a:srgbClr val="4C4C4C"/>
                </a:solidFill>
                <a:latin typeface="Calibri"/>
                <a:cs typeface="Calibri"/>
              </a:rPr>
              <a:t>protezione </a:t>
            </a:r>
            <a:r>
              <a:rPr sz="2000" i="1" spc="-15" dirty="0">
                <a:solidFill>
                  <a:srgbClr val="4C4C4C"/>
                </a:solidFill>
                <a:latin typeface="Calibri"/>
                <a:cs typeface="Calibri"/>
              </a:rPr>
              <a:t>dell’ambiente </a:t>
            </a:r>
            <a:r>
              <a:rPr sz="2000" i="1" spc="-10" dirty="0">
                <a:solidFill>
                  <a:srgbClr val="4C4C4C"/>
                </a:solidFill>
                <a:latin typeface="Calibri"/>
                <a:cs typeface="Calibri"/>
              </a:rPr>
              <a:t>marino,  </a:t>
            </a:r>
            <a:r>
              <a:rPr sz="2000" i="1" spc="-5" dirty="0">
                <a:solidFill>
                  <a:srgbClr val="4C4C4C"/>
                </a:solidFill>
                <a:latin typeface="Calibri"/>
                <a:cs typeface="Calibri"/>
              </a:rPr>
              <a:t>fondandosi </a:t>
            </a:r>
            <a:r>
              <a:rPr sz="2000" i="1" dirty="0">
                <a:solidFill>
                  <a:srgbClr val="4C4C4C"/>
                </a:solidFill>
                <a:latin typeface="Calibri"/>
                <a:cs typeface="Calibri"/>
              </a:rPr>
              <a:t>sui </a:t>
            </a:r>
            <a:r>
              <a:rPr sz="2000" i="1" spc="-5" dirty="0">
                <a:solidFill>
                  <a:srgbClr val="4C4C4C"/>
                </a:solidFill>
                <a:latin typeface="Calibri"/>
                <a:cs typeface="Calibri"/>
              </a:rPr>
              <a:t>principi di prevenzione </a:t>
            </a:r>
            <a:r>
              <a:rPr sz="2000" i="1" spc="5" dirty="0">
                <a:solidFill>
                  <a:srgbClr val="4C4C4C"/>
                </a:solidFill>
                <a:latin typeface="Calibri"/>
                <a:cs typeface="Calibri"/>
              </a:rPr>
              <a:t>ed </a:t>
            </a:r>
            <a:r>
              <a:rPr sz="2000" i="1" dirty="0">
                <a:solidFill>
                  <a:srgbClr val="4C4C4C"/>
                </a:solidFill>
                <a:latin typeface="Calibri"/>
                <a:cs typeface="Calibri"/>
              </a:rPr>
              <a:t>EPR </a:t>
            </a:r>
            <a:r>
              <a:rPr sz="2000" i="1" spc="-5" dirty="0">
                <a:solidFill>
                  <a:srgbClr val="4C4C4C"/>
                </a:solidFill>
                <a:latin typeface="Calibri"/>
                <a:cs typeface="Calibri"/>
              </a:rPr>
              <a:t>indicati dalla Direttiva sui rifiuti  2008/98/CE e </a:t>
            </a:r>
            <a:r>
              <a:rPr sz="2000" i="1" spc="-10" dirty="0">
                <a:solidFill>
                  <a:srgbClr val="4C4C4C"/>
                </a:solidFill>
                <a:latin typeface="Calibri"/>
                <a:cs typeface="Calibri"/>
              </a:rPr>
              <a:t>fornendo </a:t>
            </a:r>
            <a:r>
              <a:rPr sz="2000" i="1" spc="-5" dirty="0">
                <a:solidFill>
                  <a:srgbClr val="4C4C4C"/>
                </a:solidFill>
                <a:latin typeface="Calibri"/>
                <a:cs typeface="Calibri"/>
              </a:rPr>
              <a:t>piena attuazione alla </a:t>
            </a:r>
            <a:r>
              <a:rPr sz="2000" i="1" spc="-10" dirty="0">
                <a:solidFill>
                  <a:srgbClr val="4C4C4C"/>
                </a:solidFill>
                <a:latin typeface="Calibri"/>
                <a:cs typeface="Calibri"/>
              </a:rPr>
              <a:t>convenzione</a:t>
            </a:r>
            <a:r>
              <a:rPr sz="2000" i="1" spc="185" dirty="0">
                <a:solidFill>
                  <a:srgbClr val="4C4C4C"/>
                </a:solidFill>
                <a:latin typeface="Calibri"/>
                <a:cs typeface="Calibri"/>
              </a:rPr>
              <a:t> </a:t>
            </a:r>
            <a:r>
              <a:rPr sz="2000" i="1" spc="-5" dirty="0">
                <a:solidFill>
                  <a:srgbClr val="4C4C4C"/>
                </a:solidFill>
                <a:latin typeface="Calibri"/>
                <a:cs typeface="Calibri"/>
              </a:rPr>
              <a:t>MARPOL.</a:t>
            </a:r>
            <a:endParaRPr sz="2000" dirty="0">
              <a:latin typeface="Calibri"/>
              <a:cs typeface="Calibri"/>
            </a:endParaRPr>
          </a:p>
          <a:p>
            <a:pPr marL="12700" marR="6350" algn="just">
              <a:lnSpc>
                <a:spcPct val="100000"/>
              </a:lnSpc>
              <a:spcBef>
                <a:spcPts val="1200"/>
              </a:spcBef>
            </a:pPr>
            <a:r>
              <a:rPr sz="2000" i="1" spc="-5" dirty="0">
                <a:solidFill>
                  <a:srgbClr val="4C4C4C"/>
                </a:solidFill>
                <a:latin typeface="Calibri"/>
                <a:cs typeface="Calibri"/>
              </a:rPr>
              <a:t>Nel considerando (29) </a:t>
            </a:r>
            <a:r>
              <a:rPr sz="2000" i="1" dirty="0">
                <a:solidFill>
                  <a:srgbClr val="4C4C4C"/>
                </a:solidFill>
                <a:latin typeface="Calibri"/>
                <a:cs typeface="Calibri"/>
              </a:rPr>
              <a:t>la </a:t>
            </a:r>
            <a:r>
              <a:rPr sz="2000" i="1" spc="-5" dirty="0">
                <a:solidFill>
                  <a:srgbClr val="4C4C4C"/>
                </a:solidFill>
                <a:latin typeface="Calibri"/>
                <a:cs typeface="Calibri"/>
              </a:rPr>
              <a:t>2019/883 introduce </a:t>
            </a:r>
            <a:r>
              <a:rPr sz="2000" i="1" dirty="0">
                <a:solidFill>
                  <a:srgbClr val="4C4C4C"/>
                </a:solidFill>
                <a:latin typeface="Calibri"/>
                <a:cs typeface="Calibri"/>
              </a:rPr>
              <a:t>l’idea che </a:t>
            </a:r>
            <a:r>
              <a:rPr sz="2000" i="1" spc="-5" dirty="0">
                <a:solidFill>
                  <a:srgbClr val="4C4C4C"/>
                </a:solidFill>
                <a:latin typeface="Calibri"/>
                <a:cs typeface="Calibri"/>
              </a:rPr>
              <a:t>i rifiuti prodotti nei </a:t>
            </a:r>
            <a:r>
              <a:rPr sz="2000" i="1" spc="-10" dirty="0">
                <a:solidFill>
                  <a:srgbClr val="4C4C4C"/>
                </a:solidFill>
                <a:latin typeface="Calibri"/>
                <a:cs typeface="Calibri"/>
              </a:rPr>
              <a:t>piccoli  </a:t>
            </a:r>
            <a:r>
              <a:rPr sz="2000" i="1" spc="-5" dirty="0">
                <a:solidFill>
                  <a:srgbClr val="4C4C4C"/>
                </a:solidFill>
                <a:latin typeface="Calibri"/>
                <a:cs typeface="Calibri"/>
              </a:rPr>
              <a:t>porti </a:t>
            </a:r>
            <a:r>
              <a:rPr sz="2000" i="1" spc="-10" dirty="0">
                <a:solidFill>
                  <a:srgbClr val="4C4C4C"/>
                </a:solidFill>
                <a:latin typeface="Calibri"/>
                <a:cs typeface="Calibri"/>
              </a:rPr>
              <a:t>non </a:t>
            </a:r>
            <a:r>
              <a:rPr sz="2000" i="1" spc="-5" dirty="0">
                <a:solidFill>
                  <a:srgbClr val="4C4C4C"/>
                </a:solidFill>
                <a:latin typeface="Calibri"/>
                <a:cs typeface="Calibri"/>
              </a:rPr>
              <a:t>commerciali possono </a:t>
            </a:r>
            <a:r>
              <a:rPr sz="2000" i="1" dirty="0">
                <a:solidFill>
                  <a:srgbClr val="4C4C4C"/>
                </a:solidFill>
                <a:latin typeface="Calibri"/>
                <a:cs typeface="Calibri"/>
              </a:rPr>
              <a:t>essere </a:t>
            </a:r>
            <a:r>
              <a:rPr sz="2000" i="1" spc="-5" dirty="0">
                <a:solidFill>
                  <a:srgbClr val="4C4C4C"/>
                </a:solidFill>
                <a:latin typeface="Calibri"/>
                <a:cs typeface="Calibri"/>
              </a:rPr>
              <a:t>integrati nel sistema di gestione</a:t>
            </a:r>
            <a:r>
              <a:rPr sz="2000" i="1" spc="70" dirty="0">
                <a:solidFill>
                  <a:srgbClr val="4C4C4C"/>
                </a:solidFill>
                <a:latin typeface="Calibri"/>
                <a:cs typeface="Calibri"/>
              </a:rPr>
              <a:t> </a:t>
            </a:r>
            <a:r>
              <a:rPr sz="2000" i="1" spc="-10" dirty="0">
                <a:solidFill>
                  <a:srgbClr val="4C4C4C"/>
                </a:solidFill>
                <a:latin typeface="Calibri"/>
                <a:cs typeface="Calibri"/>
              </a:rPr>
              <a:t>comunale.</a:t>
            </a:r>
            <a:endParaRPr sz="2000" dirty="0">
              <a:latin typeface="Calibri"/>
              <a:cs typeface="Calibri"/>
            </a:endParaRPr>
          </a:p>
          <a:p>
            <a:pPr marL="12700" marR="5715" algn="just">
              <a:lnSpc>
                <a:spcPct val="100699"/>
              </a:lnSpc>
              <a:spcBef>
                <a:spcPts val="1185"/>
              </a:spcBef>
            </a:pPr>
            <a:r>
              <a:rPr sz="2000" i="1" spc="-15" dirty="0">
                <a:solidFill>
                  <a:srgbClr val="4C4C4C"/>
                </a:solidFill>
                <a:latin typeface="Calibri"/>
                <a:cs typeface="Calibri"/>
              </a:rPr>
              <a:t>L’impostazione </a:t>
            </a:r>
            <a:r>
              <a:rPr sz="2000" i="1" spc="-5" dirty="0">
                <a:solidFill>
                  <a:srgbClr val="4C4C4C"/>
                </a:solidFill>
                <a:latin typeface="Calibri"/>
                <a:cs typeface="Calibri"/>
              </a:rPr>
              <a:t>del provvedimento </a:t>
            </a:r>
            <a:r>
              <a:rPr sz="2000" i="1" spc="-10" dirty="0">
                <a:solidFill>
                  <a:srgbClr val="4C4C4C"/>
                </a:solidFill>
                <a:latin typeface="Calibri"/>
                <a:cs typeface="Calibri"/>
              </a:rPr>
              <a:t>conferma </a:t>
            </a:r>
            <a:r>
              <a:rPr sz="2000" i="1" dirty="0">
                <a:solidFill>
                  <a:srgbClr val="4C4C4C"/>
                </a:solidFill>
                <a:latin typeface="Calibri"/>
                <a:cs typeface="Calibri"/>
              </a:rPr>
              <a:t>la </a:t>
            </a:r>
            <a:r>
              <a:rPr sz="2000" i="1" spc="-5" dirty="0">
                <a:solidFill>
                  <a:srgbClr val="4C4C4C"/>
                </a:solidFill>
                <a:latin typeface="Calibri"/>
                <a:cs typeface="Calibri"/>
              </a:rPr>
              <a:t>necessità </a:t>
            </a:r>
            <a:r>
              <a:rPr sz="2000" i="1" dirty="0">
                <a:solidFill>
                  <a:srgbClr val="4C4C4C"/>
                </a:solidFill>
                <a:latin typeface="Calibri"/>
                <a:cs typeface="Calibri"/>
              </a:rPr>
              <a:t>della </a:t>
            </a:r>
            <a:r>
              <a:rPr sz="2000" i="1" spc="-5" dirty="0">
                <a:solidFill>
                  <a:srgbClr val="4C4C4C"/>
                </a:solidFill>
                <a:latin typeface="Calibri"/>
                <a:cs typeface="Calibri"/>
              </a:rPr>
              <a:t>pianificazione previa  consultazione delle «parti </a:t>
            </a:r>
            <a:r>
              <a:rPr sz="2000" i="1" spc="-10" dirty="0">
                <a:solidFill>
                  <a:srgbClr val="4C4C4C"/>
                </a:solidFill>
                <a:latin typeface="Calibri"/>
                <a:cs typeface="Calibri"/>
              </a:rPr>
              <a:t>interessate» (utenti </a:t>
            </a:r>
            <a:r>
              <a:rPr sz="2000" i="1" spc="-5" dirty="0">
                <a:solidFill>
                  <a:srgbClr val="4C4C4C"/>
                </a:solidFill>
                <a:latin typeface="Calibri"/>
                <a:cs typeface="Calibri"/>
              </a:rPr>
              <a:t>del </a:t>
            </a:r>
            <a:r>
              <a:rPr sz="2000" i="1" spc="-15" dirty="0">
                <a:solidFill>
                  <a:srgbClr val="4C4C4C"/>
                </a:solidFill>
                <a:latin typeface="Calibri"/>
                <a:cs typeface="Calibri"/>
              </a:rPr>
              <a:t>Porto, </a:t>
            </a:r>
            <a:r>
              <a:rPr sz="2000" i="1" spc="-5" dirty="0">
                <a:solidFill>
                  <a:srgbClr val="4C4C4C"/>
                </a:solidFill>
                <a:latin typeface="Calibri"/>
                <a:cs typeface="Calibri"/>
              </a:rPr>
              <a:t>autorità locali </a:t>
            </a:r>
            <a:r>
              <a:rPr sz="2000" i="1" spc="-10" dirty="0">
                <a:solidFill>
                  <a:srgbClr val="4C4C4C"/>
                </a:solidFill>
                <a:latin typeface="Calibri"/>
                <a:cs typeface="Calibri"/>
              </a:rPr>
              <a:t>competenti, </a:t>
            </a:r>
            <a:r>
              <a:rPr sz="2000" i="1" spc="-5" dirty="0">
                <a:solidFill>
                  <a:srgbClr val="4C4C4C"/>
                </a:solidFill>
                <a:latin typeface="Calibri"/>
                <a:cs typeface="Calibri"/>
              </a:rPr>
              <a:t>operatori  dell’impianto portuale di </a:t>
            </a:r>
            <a:r>
              <a:rPr sz="2000" i="1" spc="-10" dirty="0">
                <a:solidFill>
                  <a:srgbClr val="4C4C4C"/>
                </a:solidFill>
                <a:latin typeface="Calibri"/>
                <a:cs typeface="Calibri"/>
              </a:rPr>
              <a:t>raccolta </a:t>
            </a:r>
            <a:r>
              <a:rPr sz="2000" i="1" spc="-5" dirty="0">
                <a:solidFill>
                  <a:srgbClr val="4C4C4C"/>
                </a:solidFill>
                <a:latin typeface="Calibri"/>
                <a:cs typeface="Calibri"/>
              </a:rPr>
              <a:t>organizzazioni che attuano gli obblighi di EPR, </a:t>
            </a:r>
            <a:r>
              <a:rPr sz="2000" i="1" dirty="0">
                <a:solidFill>
                  <a:srgbClr val="4C4C4C"/>
                </a:solidFill>
                <a:latin typeface="Calibri"/>
                <a:cs typeface="Calibri"/>
              </a:rPr>
              <a:t>la </a:t>
            </a:r>
            <a:r>
              <a:rPr sz="2000" i="1" spc="-5" dirty="0">
                <a:solidFill>
                  <a:srgbClr val="4C4C4C"/>
                </a:solidFill>
                <a:latin typeface="Calibri"/>
                <a:cs typeface="Calibri"/>
              </a:rPr>
              <a:t>società</a:t>
            </a:r>
            <a:r>
              <a:rPr sz="2000" i="1" spc="5" dirty="0">
                <a:solidFill>
                  <a:srgbClr val="4C4C4C"/>
                </a:solidFill>
                <a:latin typeface="Calibri"/>
                <a:cs typeface="Calibri"/>
              </a:rPr>
              <a:t> </a:t>
            </a:r>
            <a:r>
              <a:rPr sz="2000" i="1" dirty="0">
                <a:solidFill>
                  <a:srgbClr val="4C4C4C"/>
                </a:solidFill>
                <a:latin typeface="Calibri"/>
                <a:cs typeface="Calibri"/>
              </a:rPr>
              <a:t>civile)</a:t>
            </a:r>
            <a:endParaRPr sz="2000" dirty="0">
              <a:latin typeface="Calibri"/>
              <a:cs typeface="Calibri"/>
            </a:endParaRPr>
          </a:p>
        </p:txBody>
      </p:sp>
      <p:sp>
        <p:nvSpPr>
          <p:cNvPr id="7" name="object 7">
            <a:extLst>
              <a:ext uri="{FF2B5EF4-FFF2-40B4-BE49-F238E27FC236}">
                <a16:creationId xmlns:a16="http://schemas.microsoft.com/office/drawing/2014/main" xmlns="" id="{F9C3A42A-4268-42DE-A964-8C5BB9F28D6A}"/>
              </a:ext>
            </a:extLst>
          </p:cNvPr>
          <p:cNvSpPr/>
          <p:nvPr/>
        </p:nvSpPr>
        <p:spPr>
          <a:xfrm>
            <a:off x="259697" y="1214715"/>
            <a:ext cx="11717150" cy="5004930"/>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409382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F4373F6-ACDD-49CF-8627-BA8FA74EF7D3}"/>
              </a:ext>
            </a:extLst>
          </p:cNvPr>
          <p:cNvSpPr>
            <a:spLocks noGrp="1"/>
          </p:cNvSpPr>
          <p:nvPr>
            <p:ph type="title"/>
          </p:nvPr>
        </p:nvSpPr>
        <p:spPr>
          <a:xfrm>
            <a:off x="838200" y="365126"/>
            <a:ext cx="10515600" cy="450662"/>
          </a:xfrm>
        </p:spPr>
        <p:txBody>
          <a:bodyPr>
            <a:normAutofit fontScale="90000"/>
          </a:bodyPr>
          <a:lstStyle/>
          <a:p>
            <a:pPr algn="ctr"/>
            <a:r>
              <a:rPr lang="it-IT" sz="2800" spc="-5" dirty="0">
                <a:latin typeface="+mn-lt"/>
              </a:rPr>
              <a:t>Alcune</a:t>
            </a:r>
            <a:r>
              <a:rPr lang="it-IT" sz="2800" spc="-55" dirty="0">
                <a:latin typeface="+mn-lt"/>
              </a:rPr>
              <a:t> </a:t>
            </a:r>
            <a:r>
              <a:rPr lang="it-IT" sz="2800" spc="-10" dirty="0">
                <a:latin typeface="+mn-lt"/>
              </a:rPr>
              <a:t>novità</a:t>
            </a:r>
            <a:endParaRPr lang="it-IT" sz="2800" dirty="0">
              <a:latin typeface="+mn-lt"/>
            </a:endParaRPr>
          </a:p>
        </p:txBody>
      </p:sp>
      <p:sp>
        <p:nvSpPr>
          <p:cNvPr id="5" name="object 6">
            <a:extLst>
              <a:ext uri="{FF2B5EF4-FFF2-40B4-BE49-F238E27FC236}">
                <a16:creationId xmlns:a16="http://schemas.microsoft.com/office/drawing/2014/main" xmlns="" id="{3461684C-B16E-4487-8F4C-C0A040CB372D}"/>
              </a:ext>
            </a:extLst>
          </p:cNvPr>
          <p:cNvSpPr txBox="1"/>
          <p:nvPr/>
        </p:nvSpPr>
        <p:spPr>
          <a:xfrm>
            <a:off x="645460" y="1251681"/>
            <a:ext cx="4419600" cy="4026743"/>
          </a:xfrm>
          <a:prstGeom prst="rect">
            <a:avLst/>
          </a:prstGeom>
        </p:spPr>
        <p:txBody>
          <a:bodyPr vert="horz" wrap="square" lIns="0" tIns="12700" rIns="0" bIns="0" rtlCol="0">
            <a:spAutoFit/>
          </a:bodyPr>
          <a:lstStyle/>
          <a:p>
            <a:pPr marL="12700" marR="6350" algn="just">
              <a:lnSpc>
                <a:spcPct val="100000"/>
              </a:lnSpc>
              <a:spcBef>
                <a:spcPts val="100"/>
              </a:spcBef>
            </a:pPr>
            <a:r>
              <a:rPr sz="2000" spc="-5" dirty="0">
                <a:solidFill>
                  <a:srgbClr val="4C4C4C"/>
                </a:solidFill>
                <a:latin typeface="Calibri"/>
                <a:cs typeface="Calibri"/>
              </a:rPr>
              <a:t>La </a:t>
            </a:r>
            <a:r>
              <a:rPr sz="2000" spc="-10" dirty="0">
                <a:solidFill>
                  <a:srgbClr val="4C4C4C"/>
                </a:solidFill>
                <a:latin typeface="Calibri"/>
                <a:cs typeface="Calibri"/>
              </a:rPr>
              <a:t>nuova </a:t>
            </a:r>
            <a:r>
              <a:rPr sz="2000" spc="-5" dirty="0">
                <a:solidFill>
                  <a:srgbClr val="4C4C4C"/>
                </a:solidFill>
                <a:latin typeface="Calibri"/>
                <a:cs typeface="Calibri"/>
              </a:rPr>
              <a:t>definizione di «rifiuti </a:t>
            </a:r>
            <a:r>
              <a:rPr sz="2000" dirty="0">
                <a:solidFill>
                  <a:srgbClr val="4C4C4C"/>
                </a:solidFill>
                <a:latin typeface="Calibri"/>
                <a:cs typeface="Calibri"/>
              </a:rPr>
              <a:t>delle </a:t>
            </a:r>
            <a:r>
              <a:rPr sz="2000" spc="-10" dirty="0">
                <a:solidFill>
                  <a:srgbClr val="4C4C4C"/>
                </a:solidFill>
                <a:latin typeface="Calibri"/>
                <a:cs typeface="Calibri"/>
              </a:rPr>
              <a:t>navi»  </a:t>
            </a:r>
            <a:r>
              <a:rPr sz="2000" spc="-5" dirty="0">
                <a:solidFill>
                  <a:srgbClr val="4C4C4C"/>
                </a:solidFill>
                <a:latin typeface="Calibri"/>
                <a:cs typeface="Calibri"/>
              </a:rPr>
              <a:t>assorbe anche </a:t>
            </a:r>
            <a:r>
              <a:rPr sz="2000" dirty="0">
                <a:solidFill>
                  <a:srgbClr val="4C4C4C"/>
                </a:solidFill>
                <a:latin typeface="Calibri"/>
                <a:cs typeface="Calibri"/>
              </a:rPr>
              <a:t>i </a:t>
            </a:r>
            <a:r>
              <a:rPr sz="2000" spc="-5" dirty="0">
                <a:solidFill>
                  <a:srgbClr val="4C4C4C"/>
                </a:solidFill>
                <a:latin typeface="Calibri"/>
                <a:cs typeface="Calibri"/>
              </a:rPr>
              <a:t>«residui del carico» </a:t>
            </a:r>
            <a:r>
              <a:rPr sz="2000" dirty="0">
                <a:solidFill>
                  <a:srgbClr val="4C4C4C"/>
                </a:solidFill>
                <a:latin typeface="Calibri"/>
                <a:cs typeface="Calibri"/>
              </a:rPr>
              <a:t>e </a:t>
            </a:r>
            <a:r>
              <a:rPr sz="2000" spc="-10" dirty="0" err="1">
                <a:solidFill>
                  <a:srgbClr val="4C4C4C"/>
                </a:solidFill>
                <a:latin typeface="Calibri"/>
                <a:cs typeface="Calibri"/>
              </a:rPr>
              <a:t>prevede</a:t>
            </a:r>
            <a:r>
              <a:rPr sz="2000" spc="5" dirty="0">
                <a:solidFill>
                  <a:srgbClr val="4C4C4C"/>
                </a:solidFill>
                <a:latin typeface="Calibri"/>
                <a:cs typeface="Calibri"/>
              </a:rPr>
              <a:t> </a:t>
            </a:r>
            <a:r>
              <a:rPr sz="2000" dirty="0" err="1">
                <a:solidFill>
                  <a:srgbClr val="4C4C4C"/>
                </a:solidFill>
                <a:latin typeface="Calibri"/>
                <a:cs typeface="Calibri"/>
              </a:rPr>
              <a:t>i</a:t>
            </a:r>
            <a:r>
              <a:rPr lang="it-IT" sz="2000" dirty="0">
                <a:solidFill>
                  <a:srgbClr val="4C4C4C"/>
                </a:solidFill>
                <a:latin typeface="Calibri"/>
                <a:cs typeface="Calibri"/>
              </a:rPr>
              <a:t> </a:t>
            </a:r>
            <a:r>
              <a:rPr sz="2000" spc="-5" dirty="0">
                <a:solidFill>
                  <a:srgbClr val="4C4C4C"/>
                </a:solidFill>
                <a:latin typeface="Calibri"/>
                <a:cs typeface="Calibri"/>
              </a:rPr>
              <a:t>«</a:t>
            </a:r>
            <a:r>
              <a:rPr sz="2000" spc="-5" dirty="0">
                <a:solidFill>
                  <a:srgbClr val="FF0000"/>
                </a:solidFill>
                <a:latin typeface="Calibri"/>
                <a:cs typeface="Calibri"/>
              </a:rPr>
              <a:t>rifiuti </a:t>
            </a:r>
            <a:r>
              <a:rPr sz="2000" spc="-10" dirty="0">
                <a:solidFill>
                  <a:srgbClr val="FF0000"/>
                </a:solidFill>
                <a:latin typeface="Calibri"/>
                <a:cs typeface="Calibri"/>
              </a:rPr>
              <a:t>accidentalmente</a:t>
            </a:r>
            <a:r>
              <a:rPr sz="2000" spc="25" dirty="0">
                <a:solidFill>
                  <a:srgbClr val="FF0000"/>
                </a:solidFill>
                <a:latin typeface="Calibri"/>
                <a:cs typeface="Calibri"/>
              </a:rPr>
              <a:t> </a:t>
            </a:r>
            <a:r>
              <a:rPr sz="2000" spc="-10" dirty="0">
                <a:solidFill>
                  <a:srgbClr val="FF0000"/>
                </a:solidFill>
                <a:latin typeface="Calibri"/>
                <a:cs typeface="Calibri"/>
              </a:rPr>
              <a:t>pescati</a:t>
            </a:r>
            <a:r>
              <a:rPr sz="2000" spc="-10" dirty="0">
                <a:solidFill>
                  <a:srgbClr val="4C4C4C"/>
                </a:solidFill>
                <a:latin typeface="Calibri"/>
                <a:cs typeface="Calibri"/>
              </a:rPr>
              <a:t>»</a:t>
            </a:r>
            <a:endParaRPr sz="2000" dirty="0">
              <a:latin typeface="Calibri"/>
              <a:cs typeface="Calibri"/>
            </a:endParaRPr>
          </a:p>
          <a:p>
            <a:pPr>
              <a:lnSpc>
                <a:spcPct val="100000"/>
              </a:lnSpc>
              <a:spcBef>
                <a:spcPts val="55"/>
              </a:spcBef>
            </a:pPr>
            <a:endParaRPr sz="2000" dirty="0">
              <a:latin typeface="Times New Roman"/>
              <a:cs typeface="Times New Roman"/>
            </a:endParaRPr>
          </a:p>
          <a:p>
            <a:pPr marL="12700" marR="5080" algn="just">
              <a:lnSpc>
                <a:spcPct val="100000"/>
              </a:lnSpc>
            </a:pPr>
            <a:r>
              <a:rPr sz="2000" dirty="0">
                <a:solidFill>
                  <a:srgbClr val="4C4C4C"/>
                </a:solidFill>
                <a:latin typeface="Calibri"/>
                <a:cs typeface="Calibri"/>
              </a:rPr>
              <a:t>Gli </a:t>
            </a:r>
            <a:r>
              <a:rPr sz="2000" spc="-10" dirty="0">
                <a:solidFill>
                  <a:srgbClr val="4C4C4C"/>
                </a:solidFill>
                <a:latin typeface="Calibri"/>
                <a:cs typeface="Calibri"/>
              </a:rPr>
              <a:t>Stati </a:t>
            </a:r>
            <a:r>
              <a:rPr sz="2000" spc="-5" dirty="0">
                <a:solidFill>
                  <a:srgbClr val="4C4C4C"/>
                </a:solidFill>
                <a:latin typeface="Calibri"/>
                <a:cs typeface="Calibri"/>
              </a:rPr>
              <a:t>membri sono </a:t>
            </a:r>
            <a:r>
              <a:rPr sz="2000" b="1" spc="-5" dirty="0">
                <a:solidFill>
                  <a:srgbClr val="FF0000"/>
                </a:solidFill>
                <a:latin typeface="Calibri"/>
                <a:cs typeface="Calibri"/>
              </a:rPr>
              <a:t>chiamati </a:t>
            </a:r>
            <a:r>
              <a:rPr sz="2000" b="1" dirty="0">
                <a:solidFill>
                  <a:srgbClr val="FF0000"/>
                </a:solidFill>
                <a:latin typeface="Calibri"/>
                <a:cs typeface="Calibri"/>
              </a:rPr>
              <a:t>a </a:t>
            </a:r>
            <a:r>
              <a:rPr sz="2000" b="1" spc="-10" dirty="0">
                <a:solidFill>
                  <a:srgbClr val="FF0000"/>
                </a:solidFill>
                <a:latin typeface="Calibri"/>
                <a:cs typeface="Calibri"/>
              </a:rPr>
              <a:t>provvedere  </a:t>
            </a:r>
            <a:r>
              <a:rPr sz="2000" spc="-5" dirty="0">
                <a:solidFill>
                  <a:srgbClr val="4C4C4C"/>
                </a:solidFill>
                <a:latin typeface="Calibri"/>
                <a:cs typeface="Calibri"/>
              </a:rPr>
              <a:t>per </a:t>
            </a:r>
            <a:r>
              <a:rPr sz="2000" u="heavy" spc="-15" dirty="0">
                <a:solidFill>
                  <a:srgbClr val="4C4C4C"/>
                </a:solidFill>
                <a:uFill>
                  <a:solidFill>
                    <a:srgbClr val="FF0000"/>
                  </a:solidFill>
                </a:uFill>
                <a:latin typeface="Calibri"/>
                <a:cs typeface="Calibri"/>
              </a:rPr>
              <a:t>l’adeguatezza</a:t>
            </a:r>
            <a:r>
              <a:rPr sz="2000" spc="-15" dirty="0">
                <a:solidFill>
                  <a:srgbClr val="4C4C4C"/>
                </a:solidFill>
                <a:latin typeface="Calibri"/>
                <a:cs typeface="Calibri"/>
              </a:rPr>
              <a:t> </a:t>
            </a:r>
            <a:r>
              <a:rPr sz="2000" dirty="0">
                <a:solidFill>
                  <a:srgbClr val="4C4C4C"/>
                </a:solidFill>
                <a:latin typeface="Calibri"/>
                <a:cs typeface="Calibri"/>
              </a:rPr>
              <a:t>degli </a:t>
            </a:r>
            <a:r>
              <a:rPr sz="2000" spc="-5" dirty="0">
                <a:solidFill>
                  <a:srgbClr val="4C4C4C"/>
                </a:solidFill>
                <a:latin typeface="Calibri"/>
                <a:cs typeface="Calibri"/>
              </a:rPr>
              <a:t>impianti </a:t>
            </a:r>
            <a:r>
              <a:rPr sz="2000" dirty="0">
                <a:solidFill>
                  <a:srgbClr val="4C4C4C"/>
                </a:solidFill>
                <a:latin typeface="Calibri"/>
                <a:cs typeface="Calibri"/>
              </a:rPr>
              <a:t>portuali </a:t>
            </a:r>
            <a:r>
              <a:rPr sz="2000" spc="-5" dirty="0">
                <a:solidFill>
                  <a:srgbClr val="4C4C4C"/>
                </a:solidFill>
                <a:latin typeface="Calibri"/>
                <a:cs typeface="Calibri"/>
              </a:rPr>
              <a:t>di  </a:t>
            </a:r>
            <a:r>
              <a:rPr sz="2000" spc="-10" dirty="0">
                <a:solidFill>
                  <a:srgbClr val="4C4C4C"/>
                </a:solidFill>
                <a:latin typeface="Calibri"/>
                <a:cs typeface="Calibri"/>
              </a:rPr>
              <a:t>raccolta, </a:t>
            </a:r>
            <a:r>
              <a:rPr sz="2000" spc="-5" dirty="0">
                <a:solidFill>
                  <a:srgbClr val="4C4C4C"/>
                </a:solidFill>
                <a:latin typeface="Calibri"/>
                <a:cs typeface="Calibri"/>
              </a:rPr>
              <a:t>per </a:t>
            </a:r>
            <a:r>
              <a:rPr sz="2000" dirty="0">
                <a:solidFill>
                  <a:srgbClr val="4C4C4C"/>
                </a:solidFill>
                <a:latin typeface="Calibri"/>
                <a:cs typeface="Calibri"/>
              </a:rPr>
              <a:t>la </a:t>
            </a:r>
            <a:r>
              <a:rPr sz="2000" u="heavy" spc="-5" dirty="0">
                <a:solidFill>
                  <a:srgbClr val="4C4C4C"/>
                </a:solidFill>
                <a:uFill>
                  <a:solidFill>
                    <a:srgbClr val="FF0000"/>
                  </a:solidFill>
                </a:uFill>
                <a:latin typeface="Calibri"/>
                <a:cs typeface="Calibri"/>
              </a:rPr>
              <a:t>semplificazione</a:t>
            </a:r>
            <a:r>
              <a:rPr sz="2000" spc="-5" dirty="0">
                <a:solidFill>
                  <a:srgbClr val="4C4C4C"/>
                </a:solidFill>
                <a:latin typeface="Calibri"/>
                <a:cs typeface="Calibri"/>
              </a:rPr>
              <a:t> </a:t>
            </a:r>
            <a:r>
              <a:rPr sz="2000" dirty="0">
                <a:solidFill>
                  <a:srgbClr val="4C4C4C"/>
                </a:solidFill>
                <a:latin typeface="Calibri"/>
                <a:cs typeface="Calibri"/>
              </a:rPr>
              <a:t>delle </a:t>
            </a:r>
            <a:r>
              <a:rPr sz="2000" spc="-5" dirty="0">
                <a:solidFill>
                  <a:srgbClr val="4C4C4C"/>
                </a:solidFill>
                <a:latin typeface="Calibri"/>
                <a:cs typeface="Calibri"/>
              </a:rPr>
              <a:t>modalità  </a:t>
            </a:r>
            <a:r>
              <a:rPr sz="2000" spc="-10" dirty="0">
                <a:solidFill>
                  <a:srgbClr val="4C4C4C"/>
                </a:solidFill>
                <a:latin typeface="Calibri"/>
                <a:cs typeface="Calibri"/>
              </a:rPr>
              <a:t>operative, </a:t>
            </a:r>
            <a:r>
              <a:rPr sz="2000" spc="-5" dirty="0">
                <a:solidFill>
                  <a:srgbClr val="4C4C4C"/>
                </a:solidFill>
                <a:latin typeface="Calibri"/>
                <a:cs typeface="Calibri"/>
              </a:rPr>
              <a:t>per </a:t>
            </a:r>
            <a:r>
              <a:rPr sz="2000" dirty="0">
                <a:solidFill>
                  <a:srgbClr val="4C4C4C"/>
                </a:solidFill>
                <a:latin typeface="Calibri"/>
                <a:cs typeface="Calibri"/>
              </a:rPr>
              <a:t>la </a:t>
            </a:r>
            <a:r>
              <a:rPr sz="2000" u="heavy" spc="-5" dirty="0">
                <a:solidFill>
                  <a:srgbClr val="4C4C4C"/>
                </a:solidFill>
                <a:uFill>
                  <a:solidFill>
                    <a:srgbClr val="FF0000"/>
                  </a:solidFill>
                </a:uFill>
                <a:latin typeface="Calibri"/>
                <a:cs typeface="Calibri"/>
              </a:rPr>
              <a:t>congruità</a:t>
            </a:r>
            <a:r>
              <a:rPr sz="2000" spc="-5" dirty="0">
                <a:solidFill>
                  <a:srgbClr val="4C4C4C"/>
                </a:solidFill>
                <a:latin typeface="Calibri"/>
                <a:cs typeface="Calibri"/>
              </a:rPr>
              <a:t> delle </a:t>
            </a:r>
            <a:r>
              <a:rPr sz="2000" spc="-10" dirty="0">
                <a:solidFill>
                  <a:srgbClr val="4C4C4C"/>
                </a:solidFill>
                <a:latin typeface="Calibri"/>
                <a:cs typeface="Calibri"/>
              </a:rPr>
              <a:t>tariffe, </a:t>
            </a:r>
            <a:r>
              <a:rPr sz="2000" dirty="0">
                <a:solidFill>
                  <a:srgbClr val="4C4C4C"/>
                </a:solidFill>
                <a:latin typeface="Calibri"/>
                <a:cs typeface="Calibri"/>
              </a:rPr>
              <a:t>per la  </a:t>
            </a:r>
            <a:r>
              <a:rPr sz="2000" u="heavy" spc="-5" dirty="0">
                <a:solidFill>
                  <a:srgbClr val="4C4C4C"/>
                </a:solidFill>
                <a:uFill>
                  <a:solidFill>
                    <a:srgbClr val="FF0000"/>
                  </a:solidFill>
                </a:uFill>
                <a:latin typeface="Calibri"/>
                <a:cs typeface="Calibri"/>
              </a:rPr>
              <a:t>tutela ambientale</a:t>
            </a:r>
            <a:r>
              <a:rPr sz="2000" spc="-5" dirty="0">
                <a:solidFill>
                  <a:srgbClr val="4C4C4C"/>
                </a:solidFill>
                <a:latin typeface="Calibri"/>
                <a:cs typeface="Calibri"/>
              </a:rPr>
              <a:t> </a:t>
            </a:r>
            <a:r>
              <a:rPr sz="2000" dirty="0">
                <a:solidFill>
                  <a:srgbClr val="4C4C4C"/>
                </a:solidFill>
                <a:latin typeface="Calibri"/>
                <a:cs typeface="Calibri"/>
              </a:rPr>
              <a:t>nella </a:t>
            </a:r>
            <a:r>
              <a:rPr sz="2000" spc="-5" dirty="0">
                <a:solidFill>
                  <a:srgbClr val="4C4C4C"/>
                </a:solidFill>
                <a:latin typeface="Calibri"/>
                <a:cs typeface="Calibri"/>
              </a:rPr>
              <a:t>gestione dei </a:t>
            </a:r>
            <a:r>
              <a:rPr sz="2000" dirty="0">
                <a:solidFill>
                  <a:srgbClr val="4C4C4C"/>
                </a:solidFill>
                <a:latin typeface="Calibri"/>
                <a:cs typeface="Calibri"/>
              </a:rPr>
              <a:t>rifiuti, </a:t>
            </a:r>
            <a:r>
              <a:rPr sz="2000" spc="-5" dirty="0">
                <a:solidFill>
                  <a:srgbClr val="4C4C4C"/>
                </a:solidFill>
                <a:latin typeface="Calibri"/>
                <a:cs typeface="Calibri"/>
              </a:rPr>
              <a:t>per  </a:t>
            </a:r>
            <a:r>
              <a:rPr sz="2000" dirty="0">
                <a:solidFill>
                  <a:srgbClr val="4C4C4C"/>
                </a:solidFill>
                <a:latin typeface="Calibri"/>
                <a:cs typeface="Calibri"/>
              </a:rPr>
              <a:t>la </a:t>
            </a:r>
            <a:r>
              <a:rPr sz="2000" u="heavy" spc="-10" dirty="0">
                <a:solidFill>
                  <a:srgbClr val="4C4C4C"/>
                </a:solidFill>
                <a:uFill>
                  <a:solidFill>
                    <a:srgbClr val="FF0000"/>
                  </a:solidFill>
                </a:uFill>
                <a:latin typeface="Calibri"/>
                <a:cs typeface="Calibri"/>
              </a:rPr>
              <a:t>sicurezza</a:t>
            </a:r>
            <a:r>
              <a:rPr sz="2000" spc="-10" dirty="0">
                <a:solidFill>
                  <a:srgbClr val="4C4C4C"/>
                </a:solidFill>
                <a:latin typeface="Calibri"/>
                <a:cs typeface="Calibri"/>
              </a:rPr>
              <a:t> </a:t>
            </a:r>
            <a:r>
              <a:rPr sz="2000" spc="-5" dirty="0">
                <a:solidFill>
                  <a:srgbClr val="4C4C4C"/>
                </a:solidFill>
                <a:latin typeface="Calibri"/>
                <a:cs typeface="Calibri"/>
              </a:rPr>
              <a:t>degli operatori </a:t>
            </a:r>
            <a:r>
              <a:rPr sz="2000" dirty="0">
                <a:solidFill>
                  <a:srgbClr val="4C4C4C"/>
                </a:solidFill>
                <a:latin typeface="Calibri"/>
                <a:cs typeface="Calibri"/>
              </a:rPr>
              <a:t>e </a:t>
            </a:r>
            <a:r>
              <a:rPr sz="2000" spc="-15" dirty="0">
                <a:solidFill>
                  <a:srgbClr val="4C4C4C"/>
                </a:solidFill>
                <a:latin typeface="Calibri"/>
                <a:cs typeface="Calibri"/>
              </a:rPr>
              <a:t>dell’ambiente, </a:t>
            </a:r>
            <a:r>
              <a:rPr sz="2000" spc="-5" dirty="0">
                <a:solidFill>
                  <a:srgbClr val="4C4C4C"/>
                </a:solidFill>
                <a:latin typeface="Calibri"/>
                <a:cs typeface="Calibri"/>
              </a:rPr>
              <a:t>per  </a:t>
            </a:r>
            <a:r>
              <a:rPr sz="2000" dirty="0">
                <a:solidFill>
                  <a:srgbClr val="4C4C4C"/>
                </a:solidFill>
                <a:latin typeface="Calibri"/>
                <a:cs typeface="Calibri"/>
              </a:rPr>
              <a:t>la </a:t>
            </a:r>
            <a:r>
              <a:rPr sz="2000" u="heavy" spc="-5" dirty="0">
                <a:solidFill>
                  <a:srgbClr val="4C4C4C"/>
                </a:solidFill>
                <a:uFill>
                  <a:solidFill>
                    <a:srgbClr val="FF0000"/>
                  </a:solidFill>
                </a:uFill>
                <a:latin typeface="Calibri"/>
                <a:cs typeface="Calibri"/>
              </a:rPr>
              <a:t>verifica</a:t>
            </a:r>
            <a:r>
              <a:rPr sz="2000" spc="-5" dirty="0">
                <a:solidFill>
                  <a:srgbClr val="4C4C4C"/>
                </a:solidFill>
                <a:latin typeface="Calibri"/>
                <a:cs typeface="Calibri"/>
              </a:rPr>
              <a:t> di </a:t>
            </a:r>
            <a:r>
              <a:rPr sz="2000" spc="-10" dirty="0">
                <a:solidFill>
                  <a:srgbClr val="4C4C4C"/>
                </a:solidFill>
                <a:latin typeface="Calibri"/>
                <a:cs typeface="Calibri"/>
              </a:rPr>
              <a:t>conformità </a:t>
            </a:r>
            <a:r>
              <a:rPr sz="2000" dirty="0">
                <a:solidFill>
                  <a:srgbClr val="4C4C4C"/>
                </a:solidFill>
                <a:latin typeface="Calibri"/>
                <a:cs typeface="Calibri"/>
              </a:rPr>
              <a:t>alla</a:t>
            </a:r>
            <a:r>
              <a:rPr sz="2000" spc="-25" dirty="0">
                <a:solidFill>
                  <a:srgbClr val="4C4C4C"/>
                </a:solidFill>
                <a:latin typeface="Calibri"/>
                <a:cs typeface="Calibri"/>
              </a:rPr>
              <a:t> </a:t>
            </a:r>
            <a:r>
              <a:rPr sz="2000" spc="-10" dirty="0">
                <a:solidFill>
                  <a:srgbClr val="4C4C4C"/>
                </a:solidFill>
                <a:latin typeface="Calibri"/>
                <a:cs typeface="Calibri"/>
              </a:rPr>
              <a:t>direttiva.</a:t>
            </a:r>
            <a:endParaRPr sz="2000" dirty="0">
              <a:latin typeface="Calibri"/>
              <a:cs typeface="Calibri"/>
            </a:endParaRPr>
          </a:p>
        </p:txBody>
      </p:sp>
      <p:sp>
        <p:nvSpPr>
          <p:cNvPr id="6" name="object 8">
            <a:extLst>
              <a:ext uri="{FF2B5EF4-FFF2-40B4-BE49-F238E27FC236}">
                <a16:creationId xmlns:a16="http://schemas.microsoft.com/office/drawing/2014/main" xmlns="" id="{986D24E0-624C-415F-92F3-54A871C2C7E9}"/>
              </a:ext>
            </a:extLst>
          </p:cNvPr>
          <p:cNvSpPr txBox="1"/>
          <p:nvPr/>
        </p:nvSpPr>
        <p:spPr>
          <a:xfrm>
            <a:off x="5401702" y="1251681"/>
            <a:ext cx="6382404" cy="4950073"/>
          </a:xfrm>
          <a:prstGeom prst="rect">
            <a:avLst/>
          </a:prstGeom>
        </p:spPr>
        <p:txBody>
          <a:bodyPr vert="horz" wrap="square" lIns="0" tIns="12700" rIns="0" bIns="0" rtlCol="0">
            <a:spAutoFit/>
          </a:bodyPr>
          <a:lstStyle/>
          <a:p>
            <a:pPr marL="12700" marR="6350" algn="just">
              <a:lnSpc>
                <a:spcPct val="100000"/>
              </a:lnSpc>
              <a:spcBef>
                <a:spcPts val="100"/>
              </a:spcBef>
            </a:pPr>
            <a:r>
              <a:rPr sz="2000" i="1" spc="-5" dirty="0">
                <a:solidFill>
                  <a:srgbClr val="006565"/>
                </a:solidFill>
                <a:latin typeface="Calibri"/>
                <a:cs typeface="Calibri"/>
              </a:rPr>
              <a:t>La </a:t>
            </a:r>
            <a:r>
              <a:rPr sz="2000" i="1" dirty="0">
                <a:solidFill>
                  <a:srgbClr val="006565"/>
                </a:solidFill>
                <a:latin typeface="Calibri"/>
                <a:cs typeface="Calibri"/>
              </a:rPr>
              <a:t>disciplina </a:t>
            </a:r>
            <a:r>
              <a:rPr sz="2000" i="1" spc="-5" dirty="0">
                <a:solidFill>
                  <a:srgbClr val="006565"/>
                </a:solidFill>
                <a:latin typeface="Calibri"/>
                <a:cs typeface="Calibri"/>
              </a:rPr>
              <a:t>conseguente tuttavia contiene </a:t>
            </a:r>
            <a:r>
              <a:rPr sz="2000" i="1" dirty="0">
                <a:solidFill>
                  <a:srgbClr val="006565"/>
                </a:solidFill>
                <a:latin typeface="Calibri"/>
                <a:cs typeface="Calibri"/>
              </a:rPr>
              <a:t>i  necessari </a:t>
            </a:r>
            <a:r>
              <a:rPr sz="2000" i="1" spc="-5" dirty="0">
                <a:solidFill>
                  <a:srgbClr val="006565"/>
                </a:solidFill>
                <a:latin typeface="Calibri"/>
                <a:cs typeface="Calibri"/>
              </a:rPr>
              <a:t>distinguo </a:t>
            </a:r>
            <a:r>
              <a:rPr sz="2000" i="1" dirty="0">
                <a:solidFill>
                  <a:srgbClr val="006565"/>
                </a:solidFill>
                <a:latin typeface="Calibri"/>
                <a:cs typeface="Calibri"/>
              </a:rPr>
              <a:t>per </a:t>
            </a:r>
            <a:r>
              <a:rPr sz="2000" i="1" spc="-5" dirty="0">
                <a:solidFill>
                  <a:srgbClr val="006565"/>
                </a:solidFill>
                <a:latin typeface="Calibri"/>
                <a:cs typeface="Calibri"/>
              </a:rPr>
              <a:t>indirizzare </a:t>
            </a:r>
            <a:r>
              <a:rPr sz="2000" i="1" dirty="0">
                <a:solidFill>
                  <a:srgbClr val="006565"/>
                </a:solidFill>
                <a:latin typeface="Calibri"/>
                <a:cs typeface="Calibri"/>
              </a:rPr>
              <a:t>alla </a:t>
            </a:r>
            <a:r>
              <a:rPr sz="2000" i="1" spc="-5" dirty="0" err="1">
                <a:solidFill>
                  <a:srgbClr val="006565"/>
                </a:solidFill>
                <a:latin typeface="Calibri"/>
                <a:cs typeface="Calibri"/>
              </a:rPr>
              <a:t>specifica</a:t>
            </a:r>
            <a:r>
              <a:rPr sz="2000" i="1" spc="-5" dirty="0">
                <a:solidFill>
                  <a:srgbClr val="006565"/>
                </a:solidFill>
                <a:latin typeface="Calibri"/>
                <a:cs typeface="Calibri"/>
              </a:rPr>
              <a:t>  </a:t>
            </a:r>
            <a:r>
              <a:rPr sz="2000" i="1" spc="-5" dirty="0" err="1">
                <a:solidFill>
                  <a:srgbClr val="006565"/>
                </a:solidFill>
                <a:latin typeface="Calibri"/>
                <a:cs typeface="Calibri"/>
              </a:rPr>
              <a:t>gestione</a:t>
            </a:r>
            <a:endParaRPr lang="it-IT" sz="2000" i="1" spc="-5" dirty="0">
              <a:solidFill>
                <a:srgbClr val="006565"/>
              </a:solidFill>
              <a:latin typeface="Calibri"/>
              <a:cs typeface="Calibri"/>
            </a:endParaRPr>
          </a:p>
          <a:p>
            <a:pPr marL="12700" marR="6350" algn="just">
              <a:lnSpc>
                <a:spcPct val="100000"/>
              </a:lnSpc>
              <a:spcBef>
                <a:spcPts val="100"/>
              </a:spcBef>
            </a:pPr>
            <a:endParaRPr sz="2000" dirty="0">
              <a:latin typeface="Calibri"/>
              <a:cs typeface="Calibri"/>
            </a:endParaRPr>
          </a:p>
          <a:p>
            <a:pPr>
              <a:lnSpc>
                <a:spcPct val="100000"/>
              </a:lnSpc>
              <a:spcBef>
                <a:spcPts val="25"/>
              </a:spcBef>
            </a:pPr>
            <a:endParaRPr sz="2000" dirty="0">
              <a:latin typeface="Times New Roman"/>
              <a:cs typeface="Times New Roman"/>
            </a:endParaRPr>
          </a:p>
          <a:p>
            <a:pPr marL="12700" marR="6350" algn="just">
              <a:lnSpc>
                <a:spcPct val="100000"/>
              </a:lnSpc>
            </a:pPr>
            <a:r>
              <a:rPr sz="2000" i="1" dirty="0">
                <a:solidFill>
                  <a:srgbClr val="006565"/>
                </a:solidFill>
                <a:latin typeface="Calibri"/>
                <a:cs typeface="Calibri"/>
              </a:rPr>
              <a:t>Si </a:t>
            </a:r>
            <a:r>
              <a:rPr sz="2000" i="1" spc="-5" dirty="0">
                <a:solidFill>
                  <a:srgbClr val="006565"/>
                </a:solidFill>
                <a:latin typeface="Calibri"/>
                <a:cs typeface="Calibri"/>
              </a:rPr>
              <a:t>tratta di </a:t>
            </a:r>
            <a:r>
              <a:rPr sz="2000" i="1" dirty="0">
                <a:solidFill>
                  <a:srgbClr val="006565"/>
                </a:solidFill>
                <a:latin typeface="Calibri"/>
                <a:cs typeface="Calibri"/>
              </a:rPr>
              <a:t>una disciplina più </a:t>
            </a:r>
            <a:r>
              <a:rPr sz="2000" i="1" spc="-5" dirty="0">
                <a:solidFill>
                  <a:srgbClr val="006565"/>
                </a:solidFill>
                <a:latin typeface="Calibri"/>
                <a:cs typeface="Calibri"/>
              </a:rPr>
              <a:t>stringente </a:t>
            </a:r>
            <a:r>
              <a:rPr sz="2000" i="1" dirty="0">
                <a:solidFill>
                  <a:srgbClr val="006565"/>
                </a:solidFill>
                <a:latin typeface="Calibri"/>
                <a:cs typeface="Calibri"/>
              </a:rPr>
              <a:t>e </a:t>
            </a:r>
            <a:r>
              <a:rPr sz="2000" i="1" spc="-5" dirty="0">
                <a:solidFill>
                  <a:srgbClr val="006565"/>
                </a:solidFill>
                <a:latin typeface="Calibri"/>
                <a:cs typeface="Calibri"/>
              </a:rPr>
              <a:t>specifica  con riguardo </a:t>
            </a:r>
            <a:r>
              <a:rPr sz="2000" i="1" dirty="0">
                <a:solidFill>
                  <a:srgbClr val="006565"/>
                </a:solidFill>
                <a:latin typeface="Calibri"/>
                <a:cs typeface="Calibri"/>
              </a:rPr>
              <a:t>alle </a:t>
            </a:r>
            <a:r>
              <a:rPr sz="2000" i="1" spc="-5" dirty="0">
                <a:solidFill>
                  <a:srgbClr val="006565"/>
                </a:solidFill>
                <a:latin typeface="Calibri"/>
                <a:cs typeface="Calibri"/>
              </a:rPr>
              <a:t>diverse </a:t>
            </a:r>
            <a:r>
              <a:rPr sz="2000" i="1" spc="-5" dirty="0" err="1">
                <a:solidFill>
                  <a:srgbClr val="006565"/>
                </a:solidFill>
                <a:latin typeface="Calibri"/>
                <a:cs typeface="Calibri"/>
              </a:rPr>
              <a:t>caratteristiche</a:t>
            </a:r>
            <a:r>
              <a:rPr sz="2000" i="1" spc="-5" dirty="0">
                <a:solidFill>
                  <a:srgbClr val="006565"/>
                </a:solidFill>
                <a:latin typeface="Calibri"/>
                <a:cs typeface="Calibri"/>
              </a:rPr>
              <a:t> </a:t>
            </a:r>
            <a:r>
              <a:rPr sz="2000" i="1" dirty="0">
                <a:solidFill>
                  <a:srgbClr val="006565"/>
                </a:solidFill>
                <a:latin typeface="Calibri"/>
                <a:cs typeface="Calibri"/>
              </a:rPr>
              <a:t>che  </a:t>
            </a:r>
            <a:r>
              <a:rPr sz="2000" i="1" spc="-10" dirty="0">
                <a:solidFill>
                  <a:srgbClr val="006565"/>
                </a:solidFill>
                <a:latin typeface="Calibri"/>
                <a:cs typeface="Calibri"/>
              </a:rPr>
              <a:t>concorrono </a:t>
            </a:r>
            <a:r>
              <a:rPr sz="2000" i="1" dirty="0">
                <a:solidFill>
                  <a:srgbClr val="006565"/>
                </a:solidFill>
                <a:latin typeface="Calibri"/>
                <a:cs typeface="Calibri"/>
              </a:rPr>
              <a:t>a </a:t>
            </a:r>
            <a:r>
              <a:rPr sz="2000" i="1" spc="-5" dirty="0">
                <a:solidFill>
                  <a:srgbClr val="006565"/>
                </a:solidFill>
                <a:latin typeface="Calibri"/>
                <a:cs typeface="Calibri"/>
              </a:rPr>
              <a:t>definire </a:t>
            </a:r>
            <a:r>
              <a:rPr sz="2000" i="1" dirty="0">
                <a:solidFill>
                  <a:srgbClr val="006565"/>
                </a:solidFill>
                <a:latin typeface="Calibri"/>
                <a:cs typeface="Calibri"/>
              </a:rPr>
              <a:t>i </a:t>
            </a:r>
            <a:r>
              <a:rPr sz="2000" i="1" spc="-5" dirty="0">
                <a:solidFill>
                  <a:srgbClr val="006565"/>
                </a:solidFill>
                <a:latin typeface="Calibri"/>
                <a:cs typeface="Calibri"/>
              </a:rPr>
              <a:t>cardini </a:t>
            </a:r>
            <a:r>
              <a:rPr sz="2000" i="1" spc="-10" dirty="0">
                <a:solidFill>
                  <a:srgbClr val="006565"/>
                </a:solidFill>
                <a:latin typeface="Calibri"/>
                <a:cs typeface="Calibri"/>
              </a:rPr>
              <a:t>dell’azione in </a:t>
            </a:r>
            <a:r>
              <a:rPr sz="2000" i="1" spc="-5" dirty="0">
                <a:solidFill>
                  <a:srgbClr val="006565"/>
                </a:solidFill>
                <a:latin typeface="Calibri"/>
                <a:cs typeface="Calibri"/>
              </a:rPr>
              <a:t>politica  marittima da parte</a:t>
            </a:r>
            <a:r>
              <a:rPr sz="2000" i="1" spc="10" dirty="0">
                <a:solidFill>
                  <a:srgbClr val="006565"/>
                </a:solidFill>
                <a:latin typeface="Calibri"/>
                <a:cs typeface="Calibri"/>
              </a:rPr>
              <a:t> </a:t>
            </a:r>
            <a:r>
              <a:rPr sz="2000" i="1" spc="-5" dirty="0">
                <a:solidFill>
                  <a:srgbClr val="006565"/>
                </a:solidFill>
                <a:latin typeface="Calibri"/>
                <a:cs typeface="Calibri"/>
              </a:rPr>
              <a:t>dell’Unione.</a:t>
            </a:r>
            <a:endParaRPr sz="2000" dirty="0">
              <a:latin typeface="Calibri"/>
              <a:cs typeface="Calibri"/>
            </a:endParaRPr>
          </a:p>
          <a:p>
            <a:pPr marL="12700" marR="6985" indent="-635" algn="just">
              <a:lnSpc>
                <a:spcPct val="100000"/>
              </a:lnSpc>
              <a:spcBef>
                <a:spcPts val="20"/>
              </a:spcBef>
            </a:pPr>
            <a:r>
              <a:rPr sz="2000" i="1" u="heavy" spc="-5" dirty="0">
                <a:solidFill>
                  <a:srgbClr val="006565"/>
                </a:solidFill>
                <a:uFill>
                  <a:solidFill>
                    <a:srgbClr val="FF0000"/>
                  </a:solidFill>
                </a:uFill>
                <a:latin typeface="Calibri"/>
                <a:cs typeface="Calibri"/>
              </a:rPr>
              <a:t>Adeguatezza</a:t>
            </a:r>
            <a:r>
              <a:rPr sz="2000" i="1" spc="-5" dirty="0">
                <a:solidFill>
                  <a:srgbClr val="006565"/>
                </a:solidFill>
                <a:latin typeface="Calibri"/>
                <a:cs typeface="Calibri"/>
              </a:rPr>
              <a:t>: </a:t>
            </a:r>
            <a:r>
              <a:rPr sz="2000" i="1" spc="-10" dirty="0">
                <a:solidFill>
                  <a:srgbClr val="006565"/>
                </a:solidFill>
                <a:latin typeface="Calibri"/>
                <a:cs typeface="Calibri"/>
              </a:rPr>
              <a:t>capacità </a:t>
            </a:r>
            <a:r>
              <a:rPr sz="2000" i="1" spc="-5" dirty="0">
                <a:solidFill>
                  <a:srgbClr val="006565"/>
                </a:solidFill>
                <a:latin typeface="Calibri"/>
                <a:cs typeface="Calibri"/>
              </a:rPr>
              <a:t>di rispondere alle esigenze operative  degli utenti del</a:t>
            </a:r>
            <a:r>
              <a:rPr sz="2000" i="1" spc="-10" dirty="0">
                <a:solidFill>
                  <a:srgbClr val="006565"/>
                </a:solidFill>
                <a:latin typeface="Calibri"/>
                <a:cs typeface="Calibri"/>
              </a:rPr>
              <a:t> </a:t>
            </a:r>
            <a:r>
              <a:rPr sz="2000" i="1" spc="-5" dirty="0">
                <a:solidFill>
                  <a:srgbClr val="006565"/>
                </a:solidFill>
                <a:latin typeface="Calibri"/>
                <a:cs typeface="Calibri"/>
              </a:rPr>
              <a:t>porto</a:t>
            </a:r>
            <a:endParaRPr sz="2000" dirty="0">
              <a:latin typeface="Calibri"/>
              <a:cs typeface="Calibri"/>
            </a:endParaRPr>
          </a:p>
          <a:p>
            <a:pPr marL="12700" marR="5080" algn="just">
              <a:lnSpc>
                <a:spcPct val="100000"/>
              </a:lnSpc>
            </a:pPr>
            <a:r>
              <a:rPr sz="2000" i="1" u="heavy" spc="-5" dirty="0">
                <a:solidFill>
                  <a:srgbClr val="006565"/>
                </a:solidFill>
                <a:uFill>
                  <a:solidFill>
                    <a:srgbClr val="FF0000"/>
                  </a:solidFill>
                </a:uFill>
                <a:latin typeface="Calibri"/>
                <a:cs typeface="Calibri"/>
              </a:rPr>
              <a:t>Semplificazione</a:t>
            </a:r>
            <a:r>
              <a:rPr sz="2000" i="1" spc="-5" dirty="0">
                <a:solidFill>
                  <a:srgbClr val="006565"/>
                </a:solidFill>
                <a:latin typeface="Calibri"/>
                <a:cs typeface="Calibri"/>
              </a:rPr>
              <a:t>: </a:t>
            </a:r>
            <a:r>
              <a:rPr sz="2000" i="1" spc="-10" dirty="0">
                <a:solidFill>
                  <a:srgbClr val="006565"/>
                </a:solidFill>
                <a:latin typeface="Calibri"/>
                <a:cs typeface="Calibri"/>
              </a:rPr>
              <a:t>modalità </a:t>
            </a:r>
            <a:r>
              <a:rPr sz="2000" i="1" spc="-5" dirty="0">
                <a:solidFill>
                  <a:srgbClr val="006565"/>
                </a:solidFill>
                <a:latin typeface="Calibri"/>
                <a:cs typeface="Calibri"/>
              </a:rPr>
              <a:t>operative </a:t>
            </a:r>
            <a:r>
              <a:rPr sz="2000" i="1" dirty="0">
                <a:solidFill>
                  <a:srgbClr val="006565"/>
                </a:solidFill>
                <a:latin typeface="Calibri"/>
                <a:cs typeface="Calibri"/>
              </a:rPr>
              <a:t>e </a:t>
            </a:r>
            <a:r>
              <a:rPr sz="2000" i="1" spc="-5" dirty="0">
                <a:solidFill>
                  <a:srgbClr val="006565"/>
                </a:solidFill>
                <a:latin typeface="Calibri"/>
                <a:cs typeface="Calibri"/>
              </a:rPr>
              <a:t>di informazione che  evitino ingiustificati ritardi agli utenti del porto (accessibilità)  </a:t>
            </a:r>
            <a:r>
              <a:rPr sz="2000" i="1" u="heavy" spc="-5" dirty="0">
                <a:solidFill>
                  <a:srgbClr val="006565"/>
                </a:solidFill>
                <a:uFill>
                  <a:solidFill>
                    <a:srgbClr val="FF0000"/>
                  </a:solidFill>
                </a:uFill>
                <a:latin typeface="Calibri"/>
                <a:cs typeface="Calibri"/>
              </a:rPr>
              <a:t>Congruità</a:t>
            </a:r>
            <a:r>
              <a:rPr sz="2000" i="1" spc="-5" dirty="0">
                <a:solidFill>
                  <a:srgbClr val="006565"/>
                </a:solidFill>
                <a:latin typeface="Calibri"/>
                <a:cs typeface="Calibri"/>
              </a:rPr>
              <a:t>: incentivanti </a:t>
            </a:r>
            <a:r>
              <a:rPr sz="2000" i="1" spc="-15" dirty="0">
                <a:solidFill>
                  <a:srgbClr val="006565"/>
                </a:solidFill>
                <a:latin typeface="Calibri"/>
                <a:cs typeface="Calibri"/>
              </a:rPr>
              <a:t>all’uso </a:t>
            </a:r>
            <a:r>
              <a:rPr sz="2000" i="1" spc="-5" dirty="0">
                <a:solidFill>
                  <a:srgbClr val="006565"/>
                </a:solidFill>
                <a:latin typeface="Calibri"/>
                <a:cs typeface="Calibri"/>
              </a:rPr>
              <a:t>degli</a:t>
            </a:r>
            <a:r>
              <a:rPr sz="2000" i="1" spc="-10" dirty="0">
                <a:solidFill>
                  <a:srgbClr val="006565"/>
                </a:solidFill>
                <a:latin typeface="Calibri"/>
                <a:cs typeface="Calibri"/>
              </a:rPr>
              <a:t> </a:t>
            </a:r>
            <a:r>
              <a:rPr sz="2000" i="1" spc="-5" dirty="0">
                <a:solidFill>
                  <a:srgbClr val="006565"/>
                </a:solidFill>
                <a:latin typeface="Calibri"/>
                <a:cs typeface="Calibri"/>
              </a:rPr>
              <a:t>impianti</a:t>
            </a:r>
            <a:endParaRPr sz="2000" dirty="0">
              <a:latin typeface="Calibri"/>
              <a:cs typeface="Calibri"/>
            </a:endParaRPr>
          </a:p>
          <a:p>
            <a:pPr marL="12700" marR="6985" algn="just">
              <a:lnSpc>
                <a:spcPct val="100000"/>
              </a:lnSpc>
            </a:pPr>
            <a:r>
              <a:rPr sz="2000" i="1" u="heavy" spc="-15" dirty="0">
                <a:solidFill>
                  <a:srgbClr val="006565"/>
                </a:solidFill>
                <a:uFill>
                  <a:solidFill>
                    <a:srgbClr val="FF0000"/>
                  </a:solidFill>
                </a:uFill>
                <a:latin typeface="Calibri"/>
                <a:cs typeface="Calibri"/>
              </a:rPr>
              <a:t>Tutela </a:t>
            </a:r>
            <a:r>
              <a:rPr sz="2000" i="1" u="heavy" spc="-10" dirty="0">
                <a:solidFill>
                  <a:srgbClr val="006565"/>
                </a:solidFill>
                <a:uFill>
                  <a:solidFill>
                    <a:srgbClr val="FF0000"/>
                  </a:solidFill>
                </a:uFill>
                <a:latin typeface="Calibri"/>
                <a:cs typeface="Calibri"/>
              </a:rPr>
              <a:t>ambientale</a:t>
            </a:r>
            <a:r>
              <a:rPr sz="2000" i="1" spc="-10" dirty="0">
                <a:solidFill>
                  <a:srgbClr val="006565"/>
                </a:solidFill>
                <a:latin typeface="Calibri"/>
                <a:cs typeface="Calibri"/>
              </a:rPr>
              <a:t>: Raccolta differenziata </a:t>
            </a:r>
            <a:r>
              <a:rPr sz="2000" i="1" spc="-5" dirty="0">
                <a:solidFill>
                  <a:srgbClr val="006565"/>
                </a:solidFill>
                <a:latin typeface="Calibri"/>
                <a:cs typeface="Calibri"/>
              </a:rPr>
              <a:t>per favorire </a:t>
            </a:r>
            <a:r>
              <a:rPr sz="2000" i="1" dirty="0">
                <a:solidFill>
                  <a:srgbClr val="006565"/>
                </a:solidFill>
                <a:latin typeface="Calibri"/>
                <a:cs typeface="Calibri"/>
              </a:rPr>
              <a:t>il  </a:t>
            </a:r>
            <a:r>
              <a:rPr sz="2000" i="1" spc="-5" dirty="0">
                <a:solidFill>
                  <a:srgbClr val="006565"/>
                </a:solidFill>
                <a:latin typeface="Calibri"/>
                <a:cs typeface="Calibri"/>
              </a:rPr>
              <a:t>riutilizzo </a:t>
            </a:r>
            <a:r>
              <a:rPr sz="2000" i="1" dirty="0">
                <a:solidFill>
                  <a:srgbClr val="006565"/>
                </a:solidFill>
                <a:latin typeface="Calibri"/>
                <a:cs typeface="Calibri"/>
              </a:rPr>
              <a:t>e </a:t>
            </a:r>
            <a:r>
              <a:rPr sz="2000" i="1" spc="-5" dirty="0">
                <a:solidFill>
                  <a:srgbClr val="006565"/>
                </a:solidFill>
                <a:latin typeface="Calibri"/>
                <a:cs typeface="Calibri"/>
              </a:rPr>
              <a:t>riciclaggio dei</a:t>
            </a:r>
            <a:r>
              <a:rPr sz="2000" i="1" spc="-25" dirty="0">
                <a:solidFill>
                  <a:srgbClr val="006565"/>
                </a:solidFill>
                <a:latin typeface="Calibri"/>
                <a:cs typeface="Calibri"/>
              </a:rPr>
              <a:t> </a:t>
            </a:r>
            <a:r>
              <a:rPr sz="2000" i="1" dirty="0">
                <a:solidFill>
                  <a:srgbClr val="006565"/>
                </a:solidFill>
                <a:latin typeface="Calibri"/>
                <a:cs typeface="Calibri"/>
              </a:rPr>
              <a:t>rifiuti</a:t>
            </a:r>
            <a:endParaRPr sz="2000" dirty="0">
              <a:latin typeface="Calibri"/>
              <a:cs typeface="Calibri"/>
            </a:endParaRPr>
          </a:p>
          <a:p>
            <a:pPr marL="12700" marR="231140" algn="just">
              <a:lnSpc>
                <a:spcPct val="100000"/>
              </a:lnSpc>
            </a:pPr>
            <a:r>
              <a:rPr sz="2000" i="1" u="heavy" spc="-5" dirty="0">
                <a:solidFill>
                  <a:srgbClr val="006565"/>
                </a:solidFill>
                <a:uFill>
                  <a:solidFill>
                    <a:srgbClr val="FF0000"/>
                  </a:solidFill>
                </a:uFill>
                <a:latin typeface="Calibri"/>
                <a:cs typeface="Calibri"/>
              </a:rPr>
              <a:t>Sicurezza</a:t>
            </a:r>
            <a:r>
              <a:rPr sz="2000" i="1" spc="-5" dirty="0">
                <a:solidFill>
                  <a:srgbClr val="006565"/>
                </a:solidFill>
                <a:latin typeface="Calibri"/>
                <a:cs typeface="Calibri"/>
              </a:rPr>
              <a:t>: evitare rischi nelle fasi di </a:t>
            </a:r>
            <a:r>
              <a:rPr sz="2000" i="1" spc="-10" dirty="0">
                <a:solidFill>
                  <a:srgbClr val="006565"/>
                </a:solidFill>
                <a:latin typeface="Calibri"/>
                <a:cs typeface="Calibri"/>
              </a:rPr>
              <a:t>conferimento  </a:t>
            </a:r>
            <a:r>
              <a:rPr sz="2000" i="1" u="heavy" spc="-10" dirty="0">
                <a:solidFill>
                  <a:srgbClr val="006565"/>
                </a:solidFill>
                <a:uFill>
                  <a:solidFill>
                    <a:srgbClr val="FF0000"/>
                  </a:solidFill>
                </a:uFill>
                <a:latin typeface="Calibri"/>
                <a:cs typeface="Calibri"/>
              </a:rPr>
              <a:t>Verifica</a:t>
            </a:r>
            <a:r>
              <a:rPr sz="2000" i="1" spc="-10" dirty="0">
                <a:solidFill>
                  <a:srgbClr val="006565"/>
                </a:solidFill>
                <a:latin typeface="Calibri"/>
                <a:cs typeface="Calibri"/>
              </a:rPr>
              <a:t>: </a:t>
            </a:r>
            <a:r>
              <a:rPr sz="2000" i="1" spc="-5" dirty="0">
                <a:solidFill>
                  <a:srgbClr val="006565"/>
                </a:solidFill>
                <a:latin typeface="Calibri"/>
                <a:cs typeface="Calibri"/>
              </a:rPr>
              <a:t>Ispezioni almeno per </a:t>
            </a:r>
            <a:r>
              <a:rPr sz="2000" i="1" dirty="0">
                <a:solidFill>
                  <a:srgbClr val="006565"/>
                </a:solidFill>
                <a:latin typeface="Calibri"/>
                <a:cs typeface="Calibri"/>
              </a:rPr>
              <a:t>il 15% </a:t>
            </a:r>
            <a:r>
              <a:rPr sz="2000" i="1" spc="-5" dirty="0">
                <a:solidFill>
                  <a:srgbClr val="006565"/>
                </a:solidFill>
                <a:latin typeface="Calibri"/>
                <a:cs typeface="Calibri"/>
              </a:rPr>
              <a:t>delle navi</a:t>
            </a:r>
            <a:r>
              <a:rPr sz="2000" i="1" spc="50" dirty="0">
                <a:solidFill>
                  <a:srgbClr val="006565"/>
                </a:solidFill>
                <a:latin typeface="Calibri"/>
                <a:cs typeface="Calibri"/>
              </a:rPr>
              <a:t> </a:t>
            </a:r>
            <a:r>
              <a:rPr sz="2000" i="1" spc="-10" dirty="0">
                <a:solidFill>
                  <a:srgbClr val="006565"/>
                </a:solidFill>
                <a:latin typeface="Calibri"/>
                <a:cs typeface="Calibri"/>
              </a:rPr>
              <a:t>approdate</a:t>
            </a:r>
            <a:endParaRPr sz="2000" dirty="0">
              <a:latin typeface="Calibri"/>
              <a:cs typeface="Calibri"/>
            </a:endParaRPr>
          </a:p>
        </p:txBody>
      </p:sp>
      <p:pic>
        <p:nvPicPr>
          <p:cNvPr id="7" name="Immagine 6">
            <a:extLst>
              <a:ext uri="{FF2B5EF4-FFF2-40B4-BE49-F238E27FC236}">
                <a16:creationId xmlns:a16="http://schemas.microsoft.com/office/drawing/2014/main" xmlns="" id="{9432A148-A1C3-46FE-A361-7D6C94060DB2}"/>
              </a:ext>
            </a:extLst>
          </p:cNvPr>
          <p:cNvPicPr/>
          <p:nvPr/>
        </p:nvPicPr>
        <p:blipFill>
          <a:blip r:embed="rId2"/>
          <a:stretch>
            <a:fillRect/>
          </a:stretch>
        </p:blipFill>
        <p:spPr>
          <a:xfrm>
            <a:off x="1" y="6336789"/>
            <a:ext cx="986118" cy="521210"/>
          </a:xfrm>
          <a:prstGeom prst="rect">
            <a:avLst/>
          </a:prstGeom>
        </p:spPr>
      </p:pic>
      <p:sp>
        <p:nvSpPr>
          <p:cNvPr id="8" name="object 7">
            <a:extLst>
              <a:ext uri="{FF2B5EF4-FFF2-40B4-BE49-F238E27FC236}">
                <a16:creationId xmlns:a16="http://schemas.microsoft.com/office/drawing/2014/main" xmlns="" id="{E6F00014-E36A-4D65-A159-13F7D192E864}"/>
              </a:ext>
            </a:extLst>
          </p:cNvPr>
          <p:cNvSpPr/>
          <p:nvPr/>
        </p:nvSpPr>
        <p:spPr>
          <a:xfrm>
            <a:off x="493060" y="1080820"/>
            <a:ext cx="11420475" cy="5120933"/>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617151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B295D9E-924F-46ED-9177-7FFE7B8F764A}"/>
              </a:ext>
            </a:extLst>
          </p:cNvPr>
          <p:cNvSpPr>
            <a:spLocks noGrp="1"/>
          </p:cNvSpPr>
          <p:nvPr>
            <p:ph type="title"/>
          </p:nvPr>
        </p:nvSpPr>
        <p:spPr>
          <a:xfrm>
            <a:off x="838200" y="365126"/>
            <a:ext cx="10515600" cy="480802"/>
          </a:xfrm>
        </p:spPr>
        <p:txBody>
          <a:bodyPr>
            <a:normAutofit/>
          </a:bodyPr>
          <a:lstStyle/>
          <a:p>
            <a:pPr algn="ctr"/>
            <a:r>
              <a:rPr lang="it-IT" sz="2800" dirty="0">
                <a:latin typeface="+mn-lt"/>
              </a:rPr>
              <a:t>I </a:t>
            </a:r>
            <a:r>
              <a:rPr lang="it-IT" sz="2800" spc="-5" dirty="0">
                <a:latin typeface="+mn-lt"/>
              </a:rPr>
              <a:t>Piani </a:t>
            </a:r>
            <a:r>
              <a:rPr lang="it-IT" sz="2800" dirty="0">
                <a:latin typeface="+mn-lt"/>
              </a:rPr>
              <a:t>di  </a:t>
            </a:r>
            <a:r>
              <a:rPr lang="it-IT" sz="2800" spc="-15" dirty="0">
                <a:latin typeface="+mn-lt"/>
              </a:rPr>
              <a:t>Raccolta </a:t>
            </a:r>
            <a:r>
              <a:rPr lang="it-IT" sz="2800" dirty="0">
                <a:latin typeface="+mn-lt"/>
              </a:rPr>
              <a:t>e</a:t>
            </a:r>
            <a:r>
              <a:rPr lang="it-IT" sz="2800" spc="-20" dirty="0">
                <a:latin typeface="+mn-lt"/>
              </a:rPr>
              <a:t> </a:t>
            </a:r>
            <a:r>
              <a:rPr lang="it-IT" sz="2800" spc="-5" dirty="0">
                <a:latin typeface="+mn-lt"/>
              </a:rPr>
              <a:t>Gestione</a:t>
            </a:r>
            <a:endParaRPr lang="it-IT" sz="2800" dirty="0">
              <a:latin typeface="+mn-lt"/>
            </a:endParaRPr>
          </a:p>
        </p:txBody>
      </p:sp>
      <p:sp>
        <p:nvSpPr>
          <p:cNvPr id="5" name="object 4">
            <a:extLst>
              <a:ext uri="{FF2B5EF4-FFF2-40B4-BE49-F238E27FC236}">
                <a16:creationId xmlns:a16="http://schemas.microsoft.com/office/drawing/2014/main" xmlns="" id="{6A5B5542-C0C7-4531-ABA3-254AAB846660}"/>
              </a:ext>
            </a:extLst>
          </p:cNvPr>
          <p:cNvSpPr txBox="1"/>
          <p:nvPr/>
        </p:nvSpPr>
        <p:spPr>
          <a:xfrm>
            <a:off x="421341" y="1430510"/>
            <a:ext cx="5674659" cy="4321696"/>
          </a:xfrm>
          <a:prstGeom prst="rect">
            <a:avLst/>
          </a:prstGeom>
        </p:spPr>
        <p:txBody>
          <a:bodyPr vert="horz" wrap="square" lIns="0" tIns="12700" rIns="0" bIns="0" rtlCol="0">
            <a:spAutoFit/>
          </a:bodyPr>
          <a:lstStyle/>
          <a:p>
            <a:pPr marL="12700" marR="7620" algn="just">
              <a:lnSpc>
                <a:spcPct val="100000"/>
              </a:lnSpc>
              <a:spcBef>
                <a:spcPts val="100"/>
              </a:spcBef>
            </a:pPr>
            <a:r>
              <a:rPr sz="2000" dirty="0">
                <a:solidFill>
                  <a:srgbClr val="4C4C4C"/>
                </a:solidFill>
                <a:latin typeface="Calibri"/>
                <a:cs typeface="Calibri"/>
              </a:rPr>
              <a:t>Gli </a:t>
            </a:r>
            <a:r>
              <a:rPr sz="2000" u="heavy" spc="-10" dirty="0">
                <a:solidFill>
                  <a:srgbClr val="4C4C4C"/>
                </a:solidFill>
                <a:uFill>
                  <a:solidFill>
                    <a:srgbClr val="FF0000"/>
                  </a:solidFill>
                </a:uFill>
                <a:latin typeface="Calibri"/>
                <a:cs typeface="Calibri"/>
              </a:rPr>
              <a:t>Stati</a:t>
            </a:r>
            <a:r>
              <a:rPr sz="2000" spc="-10" dirty="0">
                <a:solidFill>
                  <a:srgbClr val="4C4C4C"/>
                </a:solidFill>
                <a:latin typeface="Calibri"/>
                <a:cs typeface="Calibri"/>
              </a:rPr>
              <a:t> </a:t>
            </a:r>
            <a:r>
              <a:rPr sz="2000" u="heavy" spc="-5" dirty="0">
                <a:solidFill>
                  <a:srgbClr val="4C4C4C"/>
                </a:solidFill>
                <a:uFill>
                  <a:solidFill>
                    <a:srgbClr val="FF0000"/>
                  </a:solidFill>
                </a:uFill>
                <a:latin typeface="Calibri"/>
                <a:cs typeface="Calibri"/>
              </a:rPr>
              <a:t>Membri</a:t>
            </a:r>
            <a:r>
              <a:rPr sz="2000" spc="-5" dirty="0">
                <a:solidFill>
                  <a:srgbClr val="4C4C4C"/>
                </a:solidFill>
                <a:latin typeface="Calibri"/>
                <a:cs typeface="Calibri"/>
              </a:rPr>
              <a:t> </a:t>
            </a:r>
            <a:r>
              <a:rPr sz="2000" u="heavy" spc="-10" dirty="0">
                <a:solidFill>
                  <a:srgbClr val="4C4C4C"/>
                </a:solidFill>
                <a:uFill>
                  <a:solidFill>
                    <a:srgbClr val="FF0000"/>
                  </a:solidFill>
                </a:uFill>
                <a:latin typeface="Calibri"/>
                <a:cs typeface="Calibri"/>
              </a:rPr>
              <a:t>garantiscono</a:t>
            </a:r>
            <a:r>
              <a:rPr sz="2000" spc="-10" dirty="0">
                <a:solidFill>
                  <a:srgbClr val="4C4C4C"/>
                </a:solidFill>
                <a:latin typeface="Calibri"/>
                <a:cs typeface="Calibri"/>
              </a:rPr>
              <a:t> </a:t>
            </a:r>
            <a:r>
              <a:rPr sz="2000" spc="-5" dirty="0">
                <a:solidFill>
                  <a:srgbClr val="4C4C4C"/>
                </a:solidFill>
                <a:latin typeface="Calibri"/>
                <a:cs typeface="Calibri"/>
              </a:rPr>
              <a:t>che </a:t>
            </a:r>
            <a:r>
              <a:rPr sz="2000" u="heavy" spc="-5" dirty="0">
                <a:solidFill>
                  <a:srgbClr val="4C4C4C"/>
                </a:solidFill>
                <a:uFill>
                  <a:solidFill>
                    <a:srgbClr val="FF0000"/>
                  </a:solidFill>
                </a:uFill>
                <a:latin typeface="Calibri"/>
                <a:cs typeface="Calibri"/>
              </a:rPr>
              <a:t>CIASCUN </a:t>
            </a:r>
            <a:r>
              <a:rPr sz="2000" spc="-5" dirty="0">
                <a:solidFill>
                  <a:srgbClr val="4C4C4C"/>
                </a:solidFill>
                <a:latin typeface="Calibri"/>
                <a:cs typeface="Calibri"/>
              </a:rPr>
              <a:t> </a:t>
            </a:r>
            <a:r>
              <a:rPr sz="2000" u="heavy" spc="-15" dirty="0">
                <a:solidFill>
                  <a:srgbClr val="4C4C4C"/>
                </a:solidFill>
                <a:uFill>
                  <a:solidFill>
                    <a:srgbClr val="FF0000"/>
                  </a:solidFill>
                </a:uFill>
                <a:latin typeface="Calibri"/>
                <a:cs typeface="Calibri"/>
              </a:rPr>
              <a:t>PORTO</a:t>
            </a:r>
            <a:r>
              <a:rPr sz="2000" spc="-15" dirty="0">
                <a:solidFill>
                  <a:srgbClr val="4C4C4C"/>
                </a:solidFill>
                <a:latin typeface="Calibri"/>
                <a:cs typeface="Calibri"/>
              </a:rPr>
              <a:t> </a:t>
            </a:r>
            <a:r>
              <a:rPr sz="2000" spc="-5" dirty="0">
                <a:solidFill>
                  <a:srgbClr val="4C4C4C"/>
                </a:solidFill>
                <a:latin typeface="Calibri"/>
                <a:cs typeface="Calibri"/>
              </a:rPr>
              <a:t>(</a:t>
            </a:r>
            <a:r>
              <a:rPr sz="2000" spc="-5" dirty="0">
                <a:solidFill>
                  <a:srgbClr val="FF0000"/>
                </a:solidFill>
                <a:latin typeface="Calibri"/>
                <a:cs typeface="Calibri"/>
              </a:rPr>
              <a:t>*</a:t>
            </a:r>
            <a:r>
              <a:rPr sz="2000" spc="-5" dirty="0">
                <a:solidFill>
                  <a:srgbClr val="4C4C4C"/>
                </a:solidFill>
                <a:latin typeface="Calibri"/>
                <a:cs typeface="Calibri"/>
              </a:rPr>
              <a:t>)</a:t>
            </a:r>
            <a:endParaRPr sz="2000" dirty="0">
              <a:latin typeface="Calibri"/>
              <a:cs typeface="Calibri"/>
            </a:endParaRPr>
          </a:p>
          <a:p>
            <a:pPr marL="299085" marR="5080" indent="-287020" algn="just">
              <a:lnSpc>
                <a:spcPct val="100000"/>
              </a:lnSpc>
              <a:buFont typeface="Wingdings"/>
              <a:buChar char=""/>
              <a:tabLst>
                <a:tab pos="299720" algn="l"/>
              </a:tabLst>
            </a:pPr>
            <a:r>
              <a:rPr sz="2000" dirty="0">
                <a:solidFill>
                  <a:srgbClr val="4C4C4C"/>
                </a:solidFill>
                <a:latin typeface="Calibri"/>
                <a:cs typeface="Calibri"/>
              </a:rPr>
              <a:t>sia </a:t>
            </a:r>
            <a:r>
              <a:rPr sz="2000" spc="-10" dirty="0">
                <a:solidFill>
                  <a:srgbClr val="4C4C4C"/>
                </a:solidFill>
                <a:latin typeface="Calibri"/>
                <a:cs typeface="Calibri"/>
              </a:rPr>
              <a:t>dotato </a:t>
            </a:r>
            <a:r>
              <a:rPr sz="2000" spc="-5" dirty="0">
                <a:solidFill>
                  <a:srgbClr val="4C4C4C"/>
                </a:solidFill>
                <a:latin typeface="Calibri"/>
                <a:cs typeface="Calibri"/>
              </a:rPr>
              <a:t>di adeguato Piano di </a:t>
            </a:r>
            <a:r>
              <a:rPr sz="2000" spc="-10" dirty="0">
                <a:solidFill>
                  <a:srgbClr val="4C4C4C"/>
                </a:solidFill>
                <a:latin typeface="Calibri"/>
                <a:cs typeface="Calibri"/>
              </a:rPr>
              <a:t>raccolta </a:t>
            </a:r>
            <a:r>
              <a:rPr sz="2000" dirty="0">
                <a:solidFill>
                  <a:srgbClr val="4C4C4C"/>
                </a:solidFill>
                <a:latin typeface="Calibri"/>
                <a:cs typeface="Calibri"/>
              </a:rPr>
              <a:t>e  </a:t>
            </a:r>
            <a:r>
              <a:rPr sz="2000" spc="-5" dirty="0">
                <a:solidFill>
                  <a:srgbClr val="4C4C4C"/>
                </a:solidFill>
                <a:latin typeface="Calibri"/>
                <a:cs typeface="Calibri"/>
              </a:rPr>
              <a:t>gestione </a:t>
            </a:r>
            <a:r>
              <a:rPr sz="2000" dirty="0">
                <a:solidFill>
                  <a:srgbClr val="4C4C4C"/>
                </a:solidFill>
                <a:latin typeface="Calibri"/>
                <a:cs typeface="Calibri"/>
              </a:rPr>
              <a:t>dei </a:t>
            </a:r>
            <a:r>
              <a:rPr sz="2000" spc="-5" dirty="0">
                <a:solidFill>
                  <a:srgbClr val="4C4C4C"/>
                </a:solidFill>
                <a:latin typeface="Calibri"/>
                <a:cs typeface="Calibri"/>
              </a:rPr>
              <a:t>rifiuti, previa</a:t>
            </a:r>
            <a:r>
              <a:rPr sz="2000" spc="-45" dirty="0">
                <a:solidFill>
                  <a:srgbClr val="4C4C4C"/>
                </a:solidFill>
                <a:latin typeface="Calibri"/>
                <a:cs typeface="Calibri"/>
              </a:rPr>
              <a:t> </a:t>
            </a:r>
            <a:r>
              <a:rPr sz="2000" spc="-5" dirty="0">
                <a:solidFill>
                  <a:srgbClr val="4C4C4C"/>
                </a:solidFill>
                <a:latin typeface="Calibri"/>
                <a:cs typeface="Calibri"/>
              </a:rPr>
              <a:t>consultazione</a:t>
            </a:r>
            <a:endParaRPr sz="2000" dirty="0">
              <a:latin typeface="Calibri"/>
              <a:cs typeface="Calibri"/>
            </a:endParaRPr>
          </a:p>
          <a:p>
            <a:pPr marL="299085" algn="just">
              <a:lnSpc>
                <a:spcPct val="100000"/>
              </a:lnSpc>
            </a:pPr>
            <a:r>
              <a:rPr sz="2000" spc="-5" dirty="0">
                <a:solidFill>
                  <a:srgbClr val="4C4C4C"/>
                </a:solidFill>
                <a:latin typeface="Calibri"/>
                <a:cs typeface="Calibri"/>
              </a:rPr>
              <a:t>delle </a:t>
            </a:r>
            <a:r>
              <a:rPr sz="2000" dirty="0">
                <a:solidFill>
                  <a:srgbClr val="4C4C4C"/>
                </a:solidFill>
                <a:latin typeface="Calibri"/>
                <a:cs typeface="Calibri"/>
              </a:rPr>
              <a:t>«parti </a:t>
            </a:r>
            <a:r>
              <a:rPr sz="2000" spc="-10" dirty="0">
                <a:solidFill>
                  <a:srgbClr val="4C4C4C"/>
                </a:solidFill>
                <a:latin typeface="Calibri"/>
                <a:cs typeface="Calibri"/>
              </a:rPr>
              <a:t>interessate» </a:t>
            </a:r>
            <a:r>
              <a:rPr sz="2000" spc="-5" dirty="0">
                <a:solidFill>
                  <a:srgbClr val="4C4C4C"/>
                </a:solidFill>
                <a:latin typeface="Calibri"/>
                <a:cs typeface="Calibri"/>
              </a:rPr>
              <a:t>(utenti </a:t>
            </a:r>
            <a:r>
              <a:rPr sz="2000" dirty="0">
                <a:solidFill>
                  <a:srgbClr val="4C4C4C"/>
                </a:solidFill>
                <a:latin typeface="Calibri"/>
                <a:cs typeface="Calibri"/>
              </a:rPr>
              <a:t>del</a:t>
            </a:r>
            <a:r>
              <a:rPr sz="2000" spc="60" dirty="0">
                <a:solidFill>
                  <a:srgbClr val="4C4C4C"/>
                </a:solidFill>
                <a:latin typeface="Calibri"/>
                <a:cs typeface="Calibri"/>
              </a:rPr>
              <a:t> </a:t>
            </a:r>
            <a:r>
              <a:rPr sz="2000" spc="-15" dirty="0">
                <a:solidFill>
                  <a:srgbClr val="4C4C4C"/>
                </a:solidFill>
                <a:latin typeface="Calibri"/>
                <a:cs typeface="Calibri"/>
              </a:rPr>
              <a:t>Porto,</a:t>
            </a:r>
            <a:r>
              <a:rPr lang="it-IT" sz="2000" spc="-15" dirty="0">
                <a:solidFill>
                  <a:srgbClr val="4C4C4C"/>
                </a:solidFill>
                <a:latin typeface="Calibri"/>
                <a:cs typeface="Calibri"/>
              </a:rPr>
              <a:t> </a:t>
            </a:r>
            <a:r>
              <a:rPr sz="2000" spc="-10" dirty="0" err="1">
                <a:solidFill>
                  <a:srgbClr val="4C4C4C"/>
                </a:solidFill>
                <a:latin typeface="Calibri"/>
                <a:cs typeface="Calibri"/>
              </a:rPr>
              <a:t>autorità</a:t>
            </a:r>
            <a:r>
              <a:rPr sz="2000" spc="-10" dirty="0">
                <a:solidFill>
                  <a:srgbClr val="4C4C4C"/>
                </a:solidFill>
                <a:latin typeface="Calibri"/>
                <a:cs typeface="Calibri"/>
              </a:rPr>
              <a:t> </a:t>
            </a:r>
            <a:r>
              <a:rPr sz="2000" spc="-5" dirty="0">
                <a:solidFill>
                  <a:srgbClr val="4C4C4C"/>
                </a:solidFill>
                <a:latin typeface="Calibri"/>
                <a:cs typeface="Calibri"/>
              </a:rPr>
              <a:t>locali competenti, </a:t>
            </a:r>
            <a:r>
              <a:rPr sz="2000" spc="-10" dirty="0">
                <a:solidFill>
                  <a:srgbClr val="4C4C4C"/>
                </a:solidFill>
                <a:latin typeface="Calibri"/>
                <a:cs typeface="Calibri"/>
              </a:rPr>
              <a:t>operatori </a:t>
            </a:r>
            <a:r>
              <a:rPr sz="2000" spc="-5" dirty="0">
                <a:solidFill>
                  <a:srgbClr val="4C4C4C"/>
                </a:solidFill>
                <a:latin typeface="Calibri"/>
                <a:cs typeface="Calibri"/>
              </a:rPr>
              <a:t>dell’impianto  portuale </a:t>
            </a:r>
            <a:r>
              <a:rPr sz="2000" dirty="0">
                <a:solidFill>
                  <a:srgbClr val="4C4C4C"/>
                </a:solidFill>
                <a:latin typeface="Calibri"/>
                <a:cs typeface="Calibri"/>
              </a:rPr>
              <a:t>di </a:t>
            </a:r>
            <a:r>
              <a:rPr sz="2000" spc="-10" dirty="0">
                <a:solidFill>
                  <a:srgbClr val="4C4C4C"/>
                </a:solidFill>
                <a:latin typeface="Calibri"/>
                <a:cs typeface="Calibri"/>
              </a:rPr>
              <a:t>raccolta organizzazioni </a:t>
            </a:r>
            <a:r>
              <a:rPr sz="2000" dirty="0">
                <a:solidFill>
                  <a:srgbClr val="4C4C4C"/>
                </a:solidFill>
                <a:latin typeface="Calibri"/>
                <a:cs typeface="Calibri"/>
              </a:rPr>
              <a:t>che </a:t>
            </a:r>
            <a:r>
              <a:rPr sz="2000" spc="-10" dirty="0">
                <a:solidFill>
                  <a:srgbClr val="4C4C4C"/>
                </a:solidFill>
                <a:latin typeface="Calibri"/>
                <a:cs typeface="Calibri"/>
              </a:rPr>
              <a:t>attuano gli  </a:t>
            </a:r>
            <a:r>
              <a:rPr sz="2000" dirty="0">
                <a:solidFill>
                  <a:srgbClr val="4C4C4C"/>
                </a:solidFill>
                <a:latin typeface="Calibri"/>
                <a:cs typeface="Calibri"/>
              </a:rPr>
              <a:t>obblighi di </a:t>
            </a:r>
            <a:r>
              <a:rPr sz="2000" spc="-5" dirty="0">
                <a:solidFill>
                  <a:srgbClr val="4C4C4C"/>
                </a:solidFill>
                <a:latin typeface="Calibri"/>
                <a:cs typeface="Calibri"/>
              </a:rPr>
              <a:t>EPR, </a:t>
            </a:r>
            <a:r>
              <a:rPr sz="2000" dirty="0">
                <a:solidFill>
                  <a:srgbClr val="4C4C4C"/>
                </a:solidFill>
                <a:latin typeface="Calibri"/>
                <a:cs typeface="Calibri"/>
              </a:rPr>
              <a:t>la </a:t>
            </a:r>
            <a:r>
              <a:rPr sz="2000" spc="-5" dirty="0">
                <a:solidFill>
                  <a:srgbClr val="4C4C4C"/>
                </a:solidFill>
                <a:latin typeface="Calibri"/>
                <a:cs typeface="Calibri"/>
              </a:rPr>
              <a:t>società</a:t>
            </a:r>
            <a:r>
              <a:rPr sz="2000" spc="-35" dirty="0">
                <a:solidFill>
                  <a:srgbClr val="4C4C4C"/>
                </a:solidFill>
                <a:latin typeface="Calibri"/>
                <a:cs typeface="Calibri"/>
              </a:rPr>
              <a:t> </a:t>
            </a:r>
            <a:r>
              <a:rPr sz="2000" spc="-5" dirty="0">
                <a:solidFill>
                  <a:srgbClr val="4C4C4C"/>
                </a:solidFill>
                <a:latin typeface="Calibri"/>
                <a:cs typeface="Calibri"/>
              </a:rPr>
              <a:t>civile)</a:t>
            </a:r>
            <a:endParaRPr sz="2000" dirty="0">
              <a:latin typeface="Calibri"/>
              <a:cs typeface="Calibri"/>
            </a:endParaRPr>
          </a:p>
          <a:p>
            <a:pPr marL="299085" marR="5080" indent="-287020" algn="just">
              <a:spcBef>
                <a:spcPts val="40"/>
              </a:spcBef>
              <a:buFont typeface="Wingdings"/>
              <a:buChar char=""/>
              <a:tabLst>
                <a:tab pos="299720" algn="l"/>
              </a:tabLst>
            </a:pPr>
            <a:r>
              <a:rPr sz="2000" spc="-10" dirty="0">
                <a:solidFill>
                  <a:srgbClr val="4C4C4C"/>
                </a:solidFill>
                <a:latin typeface="Calibri"/>
              </a:rPr>
              <a:t>comunichi le informazioni riportate nei  Piani di raccolta e gestione dei rifiuti in  forma accessibile ai fini della  semplificazione delle procedure</a:t>
            </a:r>
          </a:p>
          <a:p>
            <a:pPr>
              <a:lnSpc>
                <a:spcPct val="100000"/>
              </a:lnSpc>
              <a:spcBef>
                <a:spcPts val="10"/>
              </a:spcBef>
            </a:pPr>
            <a:endParaRPr sz="2000" dirty="0">
              <a:latin typeface="Times New Roman"/>
              <a:cs typeface="Times New Roman"/>
            </a:endParaRPr>
          </a:p>
          <a:p>
            <a:pPr marL="12700" marR="6350" algn="just">
              <a:lnSpc>
                <a:spcPct val="100000"/>
              </a:lnSpc>
              <a:spcBef>
                <a:spcPts val="5"/>
              </a:spcBef>
            </a:pPr>
            <a:r>
              <a:rPr sz="2000" spc="-5" dirty="0">
                <a:solidFill>
                  <a:srgbClr val="4C4C4C"/>
                </a:solidFill>
                <a:latin typeface="Calibri"/>
                <a:cs typeface="Calibri"/>
              </a:rPr>
              <a:t>Inserita una </a:t>
            </a:r>
            <a:r>
              <a:rPr sz="2000" spc="-10" dirty="0">
                <a:solidFill>
                  <a:srgbClr val="4C4C4C"/>
                </a:solidFill>
                <a:latin typeface="Calibri"/>
                <a:cs typeface="Calibri"/>
              </a:rPr>
              <a:t>deroga </a:t>
            </a:r>
            <a:r>
              <a:rPr sz="2000" spc="-5" dirty="0">
                <a:solidFill>
                  <a:srgbClr val="4C4C4C"/>
                </a:solidFill>
                <a:latin typeface="Calibri"/>
                <a:cs typeface="Calibri"/>
              </a:rPr>
              <a:t>per </a:t>
            </a:r>
            <a:r>
              <a:rPr sz="2000" dirty="0">
                <a:solidFill>
                  <a:srgbClr val="4C4C4C"/>
                </a:solidFill>
                <a:latin typeface="Calibri"/>
                <a:cs typeface="Calibri"/>
              </a:rPr>
              <a:t>i </a:t>
            </a:r>
            <a:r>
              <a:rPr sz="2000" spc="-5" dirty="0">
                <a:solidFill>
                  <a:srgbClr val="4C4C4C"/>
                </a:solidFill>
                <a:latin typeface="Calibri"/>
                <a:cs typeface="Calibri"/>
              </a:rPr>
              <a:t>Piccoli </a:t>
            </a:r>
            <a:r>
              <a:rPr sz="2000" spc="-10" dirty="0">
                <a:solidFill>
                  <a:srgbClr val="4C4C4C"/>
                </a:solidFill>
                <a:latin typeface="Calibri"/>
                <a:cs typeface="Calibri"/>
              </a:rPr>
              <a:t>Porti </a:t>
            </a:r>
            <a:r>
              <a:rPr sz="2000" spc="-5" dirty="0">
                <a:solidFill>
                  <a:srgbClr val="4C4C4C"/>
                </a:solidFill>
                <a:latin typeface="Calibri"/>
                <a:cs typeface="Calibri"/>
              </a:rPr>
              <a:t>non  Commerciali </a:t>
            </a:r>
            <a:r>
              <a:rPr sz="2000" dirty="0">
                <a:solidFill>
                  <a:srgbClr val="4C4C4C"/>
                </a:solidFill>
                <a:latin typeface="Calibri"/>
                <a:cs typeface="Calibri"/>
              </a:rPr>
              <a:t>i </a:t>
            </a:r>
            <a:r>
              <a:rPr sz="2000" spc="-10" dirty="0">
                <a:solidFill>
                  <a:srgbClr val="4C4C4C"/>
                </a:solidFill>
                <a:latin typeface="Calibri"/>
                <a:cs typeface="Calibri"/>
              </a:rPr>
              <a:t>cui </a:t>
            </a:r>
            <a:r>
              <a:rPr sz="2000" spc="-5" dirty="0">
                <a:solidFill>
                  <a:srgbClr val="4C4C4C"/>
                </a:solidFill>
                <a:latin typeface="Calibri"/>
                <a:cs typeface="Calibri"/>
              </a:rPr>
              <a:t>impianti portuali di </a:t>
            </a:r>
            <a:r>
              <a:rPr sz="2000" spc="-10" dirty="0">
                <a:solidFill>
                  <a:srgbClr val="4C4C4C"/>
                </a:solidFill>
                <a:latin typeface="Calibri"/>
                <a:cs typeface="Calibri"/>
              </a:rPr>
              <a:t>raccolta  </a:t>
            </a:r>
            <a:r>
              <a:rPr sz="2000" spc="-5" dirty="0">
                <a:solidFill>
                  <a:srgbClr val="4C4C4C"/>
                </a:solidFill>
                <a:latin typeface="Calibri"/>
                <a:cs typeface="Calibri"/>
              </a:rPr>
              <a:t>siano </a:t>
            </a:r>
            <a:r>
              <a:rPr sz="2000" spc="-10" dirty="0">
                <a:solidFill>
                  <a:srgbClr val="4C4C4C"/>
                </a:solidFill>
                <a:latin typeface="Calibri"/>
                <a:cs typeface="Calibri"/>
              </a:rPr>
              <a:t>integrati </a:t>
            </a:r>
            <a:r>
              <a:rPr sz="2000" dirty="0">
                <a:solidFill>
                  <a:srgbClr val="4C4C4C"/>
                </a:solidFill>
                <a:latin typeface="Calibri"/>
                <a:cs typeface="Calibri"/>
              </a:rPr>
              <a:t>nel </a:t>
            </a:r>
            <a:r>
              <a:rPr sz="2000" spc="-5" dirty="0">
                <a:solidFill>
                  <a:srgbClr val="4C4C4C"/>
                </a:solidFill>
                <a:latin typeface="Calibri"/>
                <a:cs typeface="Calibri"/>
              </a:rPr>
              <a:t>sistema di gestione rifiuti  comunale.</a:t>
            </a:r>
            <a:endParaRPr sz="2000" dirty="0">
              <a:latin typeface="Calibri"/>
              <a:cs typeface="Calibri"/>
            </a:endParaRPr>
          </a:p>
        </p:txBody>
      </p:sp>
      <p:sp>
        <p:nvSpPr>
          <p:cNvPr id="6" name="object 6">
            <a:extLst>
              <a:ext uri="{FF2B5EF4-FFF2-40B4-BE49-F238E27FC236}">
                <a16:creationId xmlns:a16="http://schemas.microsoft.com/office/drawing/2014/main" xmlns="" id="{068B89FC-0963-419F-8114-37B36A95FDCF}"/>
              </a:ext>
            </a:extLst>
          </p:cNvPr>
          <p:cNvSpPr txBox="1"/>
          <p:nvPr/>
        </p:nvSpPr>
        <p:spPr>
          <a:xfrm>
            <a:off x="6432629" y="1430510"/>
            <a:ext cx="5329066" cy="1859483"/>
          </a:xfrm>
          <a:prstGeom prst="rect">
            <a:avLst/>
          </a:prstGeom>
        </p:spPr>
        <p:txBody>
          <a:bodyPr vert="horz" wrap="square" lIns="0" tIns="12700" rIns="0" bIns="0" rtlCol="0">
            <a:spAutoFit/>
          </a:bodyPr>
          <a:lstStyle/>
          <a:p>
            <a:pPr marL="12700" marR="5080" indent="-635" algn="just">
              <a:lnSpc>
                <a:spcPct val="100000"/>
              </a:lnSpc>
              <a:spcBef>
                <a:spcPts val="100"/>
              </a:spcBef>
            </a:pPr>
            <a:r>
              <a:rPr sz="2000" i="1" dirty="0">
                <a:solidFill>
                  <a:srgbClr val="006565"/>
                </a:solidFill>
                <a:latin typeface="Calibri"/>
                <a:cs typeface="Calibri"/>
              </a:rPr>
              <a:t>Anche in </a:t>
            </a:r>
            <a:r>
              <a:rPr sz="2000" i="1" spc="-5" dirty="0">
                <a:solidFill>
                  <a:srgbClr val="006565"/>
                </a:solidFill>
                <a:latin typeface="Calibri"/>
                <a:cs typeface="Calibri"/>
              </a:rPr>
              <a:t>questo caso </a:t>
            </a:r>
            <a:r>
              <a:rPr sz="2000" i="1" dirty="0">
                <a:solidFill>
                  <a:srgbClr val="006565"/>
                </a:solidFill>
                <a:latin typeface="Calibri"/>
                <a:cs typeface="Calibri"/>
              </a:rPr>
              <a:t>siamo </a:t>
            </a:r>
            <a:r>
              <a:rPr sz="2000" i="1" spc="-5" dirty="0">
                <a:solidFill>
                  <a:srgbClr val="006565"/>
                </a:solidFill>
                <a:latin typeface="Calibri"/>
                <a:cs typeface="Calibri"/>
              </a:rPr>
              <a:t>di </a:t>
            </a:r>
            <a:r>
              <a:rPr sz="2000" i="1" spc="-10" dirty="0">
                <a:solidFill>
                  <a:srgbClr val="006565"/>
                </a:solidFill>
                <a:latin typeface="Calibri"/>
                <a:cs typeface="Calibri"/>
              </a:rPr>
              <a:t>fronte </a:t>
            </a:r>
            <a:r>
              <a:rPr sz="2000" i="1" spc="-5" dirty="0">
                <a:solidFill>
                  <a:srgbClr val="006565"/>
                </a:solidFill>
                <a:latin typeface="Calibri"/>
                <a:cs typeface="Calibri"/>
              </a:rPr>
              <a:t>ad </a:t>
            </a:r>
            <a:r>
              <a:rPr sz="2000" i="1" dirty="0">
                <a:solidFill>
                  <a:srgbClr val="006565"/>
                </a:solidFill>
                <a:latin typeface="Calibri"/>
                <a:cs typeface="Calibri"/>
              </a:rPr>
              <a:t>una  disciplina più </a:t>
            </a:r>
            <a:r>
              <a:rPr sz="2000" i="1" spc="-5" dirty="0">
                <a:solidFill>
                  <a:srgbClr val="006565"/>
                </a:solidFill>
                <a:latin typeface="Calibri"/>
                <a:cs typeface="Calibri"/>
              </a:rPr>
              <a:t>stringente </a:t>
            </a:r>
            <a:r>
              <a:rPr sz="2000" i="1" dirty="0">
                <a:solidFill>
                  <a:srgbClr val="006565"/>
                </a:solidFill>
                <a:latin typeface="Calibri"/>
                <a:cs typeface="Calibri"/>
              </a:rPr>
              <a:t>e </a:t>
            </a:r>
            <a:r>
              <a:rPr sz="2000" i="1" spc="-5" dirty="0">
                <a:solidFill>
                  <a:srgbClr val="006565"/>
                </a:solidFill>
                <a:latin typeface="Calibri"/>
                <a:cs typeface="Calibri"/>
              </a:rPr>
              <a:t>mirata </a:t>
            </a:r>
            <a:r>
              <a:rPr sz="2000" i="1" spc="5" dirty="0">
                <a:solidFill>
                  <a:srgbClr val="006565"/>
                </a:solidFill>
                <a:latin typeface="Calibri"/>
                <a:cs typeface="Calibri"/>
              </a:rPr>
              <a:t>ma </a:t>
            </a:r>
            <a:r>
              <a:rPr sz="2000" i="1" spc="-5" dirty="0">
                <a:solidFill>
                  <a:srgbClr val="006565"/>
                </a:solidFill>
                <a:latin typeface="Calibri"/>
                <a:cs typeface="Calibri"/>
              </a:rPr>
              <a:t>poco </a:t>
            </a:r>
            <a:r>
              <a:rPr sz="2000" i="1" dirty="0">
                <a:solidFill>
                  <a:srgbClr val="006565"/>
                </a:solidFill>
                <a:latin typeface="Calibri"/>
                <a:cs typeface="Calibri"/>
              </a:rPr>
              <a:t>diversa  nella</a:t>
            </a:r>
            <a:r>
              <a:rPr sz="2000" i="1" spc="-10" dirty="0">
                <a:solidFill>
                  <a:srgbClr val="006565"/>
                </a:solidFill>
                <a:latin typeface="Calibri"/>
                <a:cs typeface="Calibri"/>
              </a:rPr>
              <a:t> sostanza.</a:t>
            </a:r>
            <a:endParaRPr sz="2000" dirty="0">
              <a:latin typeface="Calibri"/>
              <a:cs typeface="Calibri"/>
            </a:endParaRPr>
          </a:p>
          <a:p>
            <a:pPr marL="12700" marR="5080" algn="just">
              <a:lnSpc>
                <a:spcPct val="100000"/>
              </a:lnSpc>
            </a:pPr>
            <a:r>
              <a:rPr sz="2000" i="1" spc="-5" dirty="0">
                <a:solidFill>
                  <a:srgbClr val="006565"/>
                </a:solidFill>
                <a:latin typeface="Calibri"/>
                <a:cs typeface="Calibri"/>
              </a:rPr>
              <a:t>(</a:t>
            </a:r>
            <a:r>
              <a:rPr sz="2000" i="1" spc="-5" dirty="0">
                <a:solidFill>
                  <a:srgbClr val="FF0000"/>
                </a:solidFill>
                <a:latin typeface="Calibri"/>
                <a:cs typeface="Calibri"/>
              </a:rPr>
              <a:t>*</a:t>
            </a:r>
            <a:r>
              <a:rPr sz="2000" i="1" spc="-5" dirty="0">
                <a:solidFill>
                  <a:srgbClr val="006565"/>
                </a:solidFill>
                <a:latin typeface="Calibri"/>
                <a:cs typeface="Calibri"/>
              </a:rPr>
              <a:t>) ove necessario, </a:t>
            </a:r>
            <a:r>
              <a:rPr sz="2000" i="1" dirty="0">
                <a:solidFill>
                  <a:srgbClr val="006565"/>
                </a:solidFill>
                <a:latin typeface="Calibri"/>
                <a:cs typeface="Calibri"/>
              </a:rPr>
              <a:t>per </a:t>
            </a:r>
            <a:r>
              <a:rPr sz="2000" i="1" spc="-5" dirty="0">
                <a:solidFill>
                  <a:srgbClr val="006565"/>
                </a:solidFill>
                <a:latin typeface="Calibri"/>
                <a:cs typeface="Calibri"/>
              </a:rPr>
              <a:t>efficienza, possono essere  elaborati Piani congiunti </a:t>
            </a:r>
            <a:r>
              <a:rPr sz="2000" i="1" dirty="0">
                <a:solidFill>
                  <a:srgbClr val="006565"/>
                </a:solidFill>
                <a:latin typeface="Calibri"/>
                <a:cs typeface="Calibri"/>
              </a:rPr>
              <a:t>per </a:t>
            </a:r>
            <a:r>
              <a:rPr sz="2000" i="1" spc="-10" dirty="0">
                <a:solidFill>
                  <a:srgbClr val="006565"/>
                </a:solidFill>
                <a:latin typeface="Calibri"/>
                <a:cs typeface="Calibri"/>
              </a:rPr>
              <a:t>Porti </a:t>
            </a:r>
            <a:r>
              <a:rPr sz="2000" i="1" spc="-5" dirty="0">
                <a:solidFill>
                  <a:srgbClr val="006565"/>
                </a:solidFill>
                <a:latin typeface="Calibri"/>
                <a:cs typeface="Calibri"/>
              </a:rPr>
              <a:t>limitrofi </a:t>
            </a:r>
            <a:r>
              <a:rPr sz="2000" i="1" dirty="0">
                <a:solidFill>
                  <a:srgbClr val="006565"/>
                </a:solidFill>
                <a:latin typeface="Calibri"/>
                <a:cs typeface="Calibri"/>
              </a:rPr>
              <a:t>della  </a:t>
            </a:r>
            <a:r>
              <a:rPr sz="2000" i="1" spc="-5" dirty="0">
                <a:solidFill>
                  <a:srgbClr val="006565"/>
                </a:solidFill>
                <a:latin typeface="Calibri"/>
                <a:cs typeface="Calibri"/>
              </a:rPr>
              <a:t>stessa regione [non </a:t>
            </a:r>
            <a:r>
              <a:rPr sz="2000" i="1" dirty="0">
                <a:solidFill>
                  <a:srgbClr val="006565"/>
                </a:solidFill>
                <a:latin typeface="Calibri"/>
                <a:cs typeface="Calibri"/>
              </a:rPr>
              <a:t>è </a:t>
            </a:r>
            <a:r>
              <a:rPr sz="2000" i="1" spc="-5" dirty="0">
                <a:solidFill>
                  <a:srgbClr val="006565"/>
                </a:solidFill>
                <a:latin typeface="Calibri"/>
                <a:cs typeface="Calibri"/>
              </a:rPr>
              <a:t>una</a:t>
            </a:r>
            <a:r>
              <a:rPr sz="2000" i="1" spc="-65" dirty="0">
                <a:solidFill>
                  <a:srgbClr val="006565"/>
                </a:solidFill>
                <a:latin typeface="Calibri"/>
                <a:cs typeface="Calibri"/>
              </a:rPr>
              <a:t> </a:t>
            </a:r>
            <a:r>
              <a:rPr sz="2000" i="1" spc="-5" dirty="0">
                <a:solidFill>
                  <a:srgbClr val="006565"/>
                </a:solidFill>
                <a:latin typeface="Calibri"/>
                <a:cs typeface="Calibri"/>
              </a:rPr>
              <a:t>novità].</a:t>
            </a:r>
            <a:endParaRPr sz="2000" dirty="0">
              <a:latin typeface="Calibri"/>
              <a:cs typeface="Calibri"/>
            </a:endParaRPr>
          </a:p>
        </p:txBody>
      </p:sp>
      <p:sp>
        <p:nvSpPr>
          <p:cNvPr id="7" name="object 7">
            <a:extLst>
              <a:ext uri="{FF2B5EF4-FFF2-40B4-BE49-F238E27FC236}">
                <a16:creationId xmlns:a16="http://schemas.microsoft.com/office/drawing/2014/main" xmlns="" id="{4465815F-378E-4C9A-8227-139ADCBDCF75}"/>
              </a:ext>
            </a:extLst>
          </p:cNvPr>
          <p:cNvSpPr txBox="1"/>
          <p:nvPr/>
        </p:nvSpPr>
        <p:spPr>
          <a:xfrm>
            <a:off x="6311154" y="4816052"/>
            <a:ext cx="5445518" cy="936154"/>
          </a:xfrm>
          <a:prstGeom prst="rect">
            <a:avLst/>
          </a:prstGeom>
        </p:spPr>
        <p:txBody>
          <a:bodyPr vert="horz" wrap="square" lIns="0" tIns="12700" rIns="0" bIns="0" rtlCol="0">
            <a:spAutoFit/>
          </a:bodyPr>
          <a:lstStyle/>
          <a:p>
            <a:pPr marL="12700" marR="5080" algn="just">
              <a:lnSpc>
                <a:spcPct val="100000"/>
              </a:lnSpc>
              <a:spcBef>
                <a:spcPts val="100"/>
              </a:spcBef>
            </a:pPr>
            <a:r>
              <a:rPr sz="2000" i="1" dirty="0">
                <a:solidFill>
                  <a:srgbClr val="006565"/>
                </a:solidFill>
                <a:latin typeface="Calibri"/>
                <a:cs typeface="Calibri"/>
              </a:rPr>
              <a:t>Si </a:t>
            </a:r>
            <a:r>
              <a:rPr sz="2000" i="1" spc="-5" dirty="0">
                <a:solidFill>
                  <a:srgbClr val="006565"/>
                </a:solidFill>
                <a:latin typeface="Calibri"/>
                <a:cs typeface="Calibri"/>
              </a:rPr>
              <a:t>tratta </a:t>
            </a:r>
            <a:r>
              <a:rPr sz="2000" i="1" spc="-10" dirty="0">
                <a:solidFill>
                  <a:srgbClr val="006565"/>
                </a:solidFill>
                <a:latin typeface="Calibri"/>
                <a:cs typeface="Calibri"/>
              </a:rPr>
              <a:t>prevalentemente </a:t>
            </a:r>
            <a:r>
              <a:rPr sz="2000" i="1" spc="-5" dirty="0">
                <a:solidFill>
                  <a:srgbClr val="006565"/>
                </a:solidFill>
                <a:latin typeface="Calibri"/>
                <a:cs typeface="Calibri"/>
              </a:rPr>
              <a:t>di condizioni marginali </a:t>
            </a:r>
            <a:r>
              <a:rPr sz="2000" i="1" dirty="0">
                <a:solidFill>
                  <a:srgbClr val="006565"/>
                </a:solidFill>
                <a:latin typeface="Calibri"/>
                <a:cs typeface="Calibri"/>
              </a:rPr>
              <a:t>e  </a:t>
            </a:r>
            <a:r>
              <a:rPr sz="2000" i="1" spc="-5" dirty="0">
                <a:solidFill>
                  <a:srgbClr val="006565"/>
                </a:solidFill>
                <a:latin typeface="Calibri"/>
                <a:cs typeface="Calibri"/>
              </a:rPr>
              <a:t>relative </a:t>
            </a:r>
            <a:r>
              <a:rPr sz="2000" i="1" dirty="0">
                <a:solidFill>
                  <a:srgbClr val="006565"/>
                </a:solidFill>
                <a:latin typeface="Calibri"/>
                <a:cs typeface="Calibri"/>
              </a:rPr>
              <a:t>a </a:t>
            </a:r>
            <a:r>
              <a:rPr sz="2000" i="1" spc="-15" dirty="0">
                <a:solidFill>
                  <a:srgbClr val="006565"/>
                </a:solidFill>
                <a:latin typeface="Calibri"/>
                <a:cs typeface="Calibri"/>
              </a:rPr>
              <a:t>Porti </a:t>
            </a:r>
            <a:r>
              <a:rPr sz="2000" i="1" spc="-5" dirty="0">
                <a:solidFill>
                  <a:srgbClr val="006565"/>
                </a:solidFill>
                <a:latin typeface="Calibri"/>
                <a:cs typeface="Calibri"/>
              </a:rPr>
              <a:t>di </a:t>
            </a:r>
            <a:r>
              <a:rPr sz="2000" i="1" dirty="0">
                <a:solidFill>
                  <a:srgbClr val="006565"/>
                </a:solidFill>
                <a:latin typeface="Calibri"/>
                <a:cs typeface="Calibri"/>
              </a:rPr>
              <a:t>modestissimo </a:t>
            </a:r>
            <a:r>
              <a:rPr sz="2000" i="1" spc="-5" dirty="0">
                <a:solidFill>
                  <a:srgbClr val="006565"/>
                </a:solidFill>
                <a:latin typeface="Calibri"/>
                <a:cs typeface="Calibri"/>
              </a:rPr>
              <a:t>traffico </a:t>
            </a:r>
            <a:r>
              <a:rPr sz="2000" i="1" dirty="0">
                <a:solidFill>
                  <a:srgbClr val="006565"/>
                </a:solidFill>
                <a:latin typeface="Calibri"/>
                <a:cs typeface="Calibri"/>
              </a:rPr>
              <a:t>e  </a:t>
            </a:r>
            <a:r>
              <a:rPr sz="2000" i="1" spc="-5" dirty="0">
                <a:solidFill>
                  <a:srgbClr val="006565"/>
                </a:solidFill>
                <a:latin typeface="Calibri"/>
                <a:cs typeface="Calibri"/>
              </a:rPr>
              <a:t>dislocazione remota </a:t>
            </a:r>
            <a:r>
              <a:rPr sz="2000" i="1" dirty="0">
                <a:solidFill>
                  <a:srgbClr val="006565"/>
                </a:solidFill>
                <a:latin typeface="Calibri"/>
                <a:cs typeface="Calibri"/>
              </a:rPr>
              <a:t>o </a:t>
            </a:r>
            <a:r>
              <a:rPr sz="2000" i="1" spc="-5" dirty="0">
                <a:solidFill>
                  <a:srgbClr val="006565"/>
                </a:solidFill>
                <a:latin typeface="Calibri"/>
                <a:cs typeface="Calibri"/>
              </a:rPr>
              <a:t>utilizzo</a:t>
            </a:r>
            <a:r>
              <a:rPr sz="2000" i="1" spc="-40" dirty="0">
                <a:solidFill>
                  <a:srgbClr val="006565"/>
                </a:solidFill>
                <a:latin typeface="Calibri"/>
                <a:cs typeface="Calibri"/>
              </a:rPr>
              <a:t> </a:t>
            </a:r>
            <a:r>
              <a:rPr sz="2000" i="1" spc="-5" dirty="0">
                <a:solidFill>
                  <a:srgbClr val="006565"/>
                </a:solidFill>
                <a:latin typeface="Calibri"/>
                <a:cs typeface="Calibri"/>
              </a:rPr>
              <a:t>stagionale</a:t>
            </a:r>
            <a:endParaRPr sz="2000" dirty="0">
              <a:latin typeface="Calibri"/>
              <a:cs typeface="Calibri"/>
            </a:endParaRPr>
          </a:p>
        </p:txBody>
      </p:sp>
      <p:pic>
        <p:nvPicPr>
          <p:cNvPr id="8" name="Immagine 7">
            <a:extLst>
              <a:ext uri="{FF2B5EF4-FFF2-40B4-BE49-F238E27FC236}">
                <a16:creationId xmlns:a16="http://schemas.microsoft.com/office/drawing/2014/main" xmlns="" id="{0651F71B-D7B2-4061-AC36-89F4760DB05A}"/>
              </a:ext>
            </a:extLst>
          </p:cNvPr>
          <p:cNvPicPr/>
          <p:nvPr/>
        </p:nvPicPr>
        <p:blipFill>
          <a:blip r:embed="rId2"/>
          <a:stretch>
            <a:fillRect/>
          </a:stretch>
        </p:blipFill>
        <p:spPr>
          <a:xfrm>
            <a:off x="1" y="6336789"/>
            <a:ext cx="986118" cy="521210"/>
          </a:xfrm>
          <a:prstGeom prst="rect">
            <a:avLst/>
          </a:prstGeom>
        </p:spPr>
      </p:pic>
      <p:sp>
        <p:nvSpPr>
          <p:cNvPr id="9" name="object 7">
            <a:extLst>
              <a:ext uri="{FF2B5EF4-FFF2-40B4-BE49-F238E27FC236}">
                <a16:creationId xmlns:a16="http://schemas.microsoft.com/office/drawing/2014/main" xmlns="" id="{CAED491A-9102-47CB-940B-86761E4F88D9}"/>
              </a:ext>
            </a:extLst>
          </p:cNvPr>
          <p:cNvSpPr/>
          <p:nvPr/>
        </p:nvSpPr>
        <p:spPr>
          <a:xfrm>
            <a:off x="385762" y="1243179"/>
            <a:ext cx="11420475" cy="4696358"/>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95186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B295D9E-924F-46ED-9177-7FFE7B8F764A}"/>
              </a:ext>
            </a:extLst>
          </p:cNvPr>
          <p:cNvSpPr>
            <a:spLocks noGrp="1"/>
          </p:cNvSpPr>
          <p:nvPr>
            <p:ph type="title"/>
          </p:nvPr>
        </p:nvSpPr>
        <p:spPr>
          <a:xfrm>
            <a:off x="838200" y="365126"/>
            <a:ext cx="10515600" cy="540310"/>
          </a:xfrm>
        </p:spPr>
        <p:txBody>
          <a:bodyPr>
            <a:normAutofit/>
          </a:bodyPr>
          <a:lstStyle/>
          <a:p>
            <a:pPr algn="ctr"/>
            <a:r>
              <a:rPr lang="it-IT" sz="2800" dirty="0">
                <a:latin typeface="+mn-lt"/>
              </a:rPr>
              <a:t>Le Tariffe</a:t>
            </a:r>
          </a:p>
        </p:txBody>
      </p:sp>
      <p:sp>
        <p:nvSpPr>
          <p:cNvPr id="10" name="object 4">
            <a:extLst>
              <a:ext uri="{FF2B5EF4-FFF2-40B4-BE49-F238E27FC236}">
                <a16:creationId xmlns:a16="http://schemas.microsoft.com/office/drawing/2014/main" xmlns="" id="{9850F0C2-D9B4-4FE8-8C7B-1A3CF8D8C39B}"/>
              </a:ext>
            </a:extLst>
          </p:cNvPr>
          <p:cNvSpPr txBox="1"/>
          <p:nvPr/>
        </p:nvSpPr>
        <p:spPr>
          <a:xfrm>
            <a:off x="537381" y="1394643"/>
            <a:ext cx="5791199" cy="4321696"/>
          </a:xfrm>
          <a:prstGeom prst="rect">
            <a:avLst/>
          </a:prstGeom>
        </p:spPr>
        <p:txBody>
          <a:bodyPr vert="horz" wrap="square" lIns="0" tIns="12700" rIns="0" bIns="0" rtlCol="0">
            <a:spAutoFit/>
          </a:bodyPr>
          <a:lstStyle/>
          <a:p>
            <a:pPr marL="12700" marR="5080" algn="just">
              <a:lnSpc>
                <a:spcPct val="100000"/>
              </a:lnSpc>
              <a:spcBef>
                <a:spcPts val="100"/>
              </a:spcBef>
            </a:pPr>
            <a:r>
              <a:rPr sz="2000" spc="-5" dirty="0">
                <a:solidFill>
                  <a:srgbClr val="4C4C4C"/>
                </a:solidFill>
                <a:latin typeface="Calibri"/>
                <a:cs typeface="Calibri"/>
              </a:rPr>
              <a:t>Il </a:t>
            </a:r>
            <a:r>
              <a:rPr sz="2000" spc="-10" dirty="0">
                <a:solidFill>
                  <a:srgbClr val="4C4C4C"/>
                </a:solidFill>
                <a:latin typeface="Calibri"/>
                <a:cs typeface="Calibri"/>
              </a:rPr>
              <a:t>recupero </a:t>
            </a:r>
            <a:r>
              <a:rPr sz="2000" dirty="0">
                <a:solidFill>
                  <a:srgbClr val="4C4C4C"/>
                </a:solidFill>
                <a:latin typeface="Calibri"/>
                <a:cs typeface="Calibri"/>
              </a:rPr>
              <a:t>dei </a:t>
            </a:r>
            <a:r>
              <a:rPr sz="2000" spc="-5" dirty="0">
                <a:solidFill>
                  <a:srgbClr val="4C4C4C"/>
                </a:solidFill>
                <a:latin typeface="Calibri"/>
                <a:cs typeface="Calibri"/>
              </a:rPr>
              <a:t>Costi degli impianti </a:t>
            </a:r>
            <a:r>
              <a:rPr sz="2000" dirty="0">
                <a:solidFill>
                  <a:srgbClr val="4C4C4C"/>
                </a:solidFill>
                <a:latin typeface="Calibri"/>
                <a:cs typeface="Calibri"/>
              </a:rPr>
              <a:t>portuali </a:t>
            </a:r>
            <a:r>
              <a:rPr sz="2000" spc="-5" dirty="0">
                <a:solidFill>
                  <a:srgbClr val="4C4C4C"/>
                </a:solidFill>
                <a:latin typeface="Calibri"/>
                <a:cs typeface="Calibri"/>
              </a:rPr>
              <a:t>per  </a:t>
            </a:r>
            <a:r>
              <a:rPr sz="2000" dirty="0">
                <a:solidFill>
                  <a:srgbClr val="4C4C4C"/>
                </a:solidFill>
                <a:latin typeface="Calibri"/>
                <a:cs typeface="Calibri"/>
              </a:rPr>
              <a:t>la </a:t>
            </a:r>
            <a:r>
              <a:rPr sz="2000" spc="-10" dirty="0">
                <a:solidFill>
                  <a:srgbClr val="4C4C4C"/>
                </a:solidFill>
                <a:latin typeface="Calibri"/>
                <a:cs typeface="Calibri"/>
              </a:rPr>
              <a:t>raccolta </a:t>
            </a:r>
            <a:r>
              <a:rPr sz="2000" dirty="0">
                <a:solidFill>
                  <a:srgbClr val="4C4C4C"/>
                </a:solidFill>
                <a:latin typeface="Calibri"/>
                <a:cs typeface="Calibri"/>
              </a:rPr>
              <a:t>ed il </a:t>
            </a:r>
            <a:r>
              <a:rPr sz="2000" spc="-10" dirty="0">
                <a:solidFill>
                  <a:srgbClr val="4C4C4C"/>
                </a:solidFill>
                <a:latin typeface="Calibri"/>
                <a:cs typeface="Calibri"/>
              </a:rPr>
              <a:t>trattamento </a:t>
            </a:r>
            <a:r>
              <a:rPr sz="2000" spc="-5" dirty="0">
                <a:solidFill>
                  <a:srgbClr val="4C4C4C"/>
                </a:solidFill>
                <a:latin typeface="Calibri"/>
                <a:cs typeface="Calibri"/>
              </a:rPr>
              <a:t>dei rifiuti </a:t>
            </a:r>
            <a:r>
              <a:rPr sz="2000" dirty="0">
                <a:solidFill>
                  <a:srgbClr val="4C4C4C"/>
                </a:solidFill>
                <a:latin typeface="Calibri"/>
                <a:cs typeface="Calibri"/>
              </a:rPr>
              <a:t>è  </a:t>
            </a:r>
            <a:r>
              <a:rPr sz="2000" spc="-10" dirty="0">
                <a:solidFill>
                  <a:srgbClr val="4C4C4C"/>
                </a:solidFill>
                <a:latin typeface="Calibri"/>
                <a:cs typeface="Calibri"/>
              </a:rPr>
              <a:t>demandato </a:t>
            </a:r>
            <a:r>
              <a:rPr sz="2000" spc="5" dirty="0">
                <a:solidFill>
                  <a:srgbClr val="4C4C4C"/>
                </a:solidFill>
                <a:latin typeface="Calibri"/>
                <a:cs typeface="Calibri"/>
              </a:rPr>
              <a:t>ad </a:t>
            </a:r>
            <a:r>
              <a:rPr sz="2000" dirty="0">
                <a:solidFill>
                  <a:srgbClr val="4C4C4C"/>
                </a:solidFill>
                <a:latin typeface="Calibri"/>
                <a:cs typeface="Calibri"/>
              </a:rPr>
              <a:t>una </a:t>
            </a:r>
            <a:r>
              <a:rPr sz="2000" spc="-10" dirty="0">
                <a:solidFill>
                  <a:srgbClr val="4C4C4C"/>
                </a:solidFill>
                <a:latin typeface="Calibri"/>
                <a:cs typeface="Calibri"/>
              </a:rPr>
              <a:t>tariffa posta </a:t>
            </a:r>
            <a:r>
              <a:rPr sz="2000" dirty="0">
                <a:solidFill>
                  <a:srgbClr val="4C4C4C"/>
                </a:solidFill>
                <a:latin typeface="Calibri"/>
                <a:cs typeface="Calibri"/>
              </a:rPr>
              <a:t>a </a:t>
            </a:r>
            <a:r>
              <a:rPr sz="2000" spc="-10" dirty="0">
                <a:solidFill>
                  <a:srgbClr val="4C4C4C"/>
                </a:solidFill>
                <a:latin typeface="Calibri"/>
                <a:cs typeface="Calibri"/>
              </a:rPr>
              <a:t>carico </a:t>
            </a:r>
            <a:r>
              <a:rPr sz="2000" spc="-5" dirty="0">
                <a:solidFill>
                  <a:srgbClr val="4C4C4C"/>
                </a:solidFill>
                <a:latin typeface="Calibri"/>
                <a:cs typeface="Calibri"/>
              </a:rPr>
              <a:t>delle  </a:t>
            </a:r>
            <a:r>
              <a:rPr sz="2000" spc="-10" dirty="0">
                <a:solidFill>
                  <a:srgbClr val="4C4C4C"/>
                </a:solidFill>
                <a:latin typeface="Calibri"/>
                <a:cs typeface="Calibri"/>
              </a:rPr>
              <a:t>navi, </a:t>
            </a:r>
            <a:r>
              <a:rPr sz="2000" spc="-5" dirty="0">
                <a:solidFill>
                  <a:srgbClr val="4C4C4C"/>
                </a:solidFill>
                <a:latin typeface="Calibri"/>
                <a:cs typeface="Calibri"/>
              </a:rPr>
              <a:t>di </a:t>
            </a:r>
            <a:r>
              <a:rPr sz="2000" dirty="0">
                <a:solidFill>
                  <a:srgbClr val="4C4C4C"/>
                </a:solidFill>
                <a:latin typeface="Calibri"/>
                <a:cs typeface="Calibri"/>
              </a:rPr>
              <a:t>tipo </a:t>
            </a:r>
            <a:r>
              <a:rPr sz="2000" spc="-10" dirty="0">
                <a:solidFill>
                  <a:srgbClr val="4C4C4C"/>
                </a:solidFill>
                <a:latin typeface="Calibri"/>
                <a:cs typeface="Calibri"/>
              </a:rPr>
              <a:t>indiretto </a:t>
            </a:r>
            <a:r>
              <a:rPr sz="2000" dirty="0">
                <a:solidFill>
                  <a:srgbClr val="4C4C4C"/>
                </a:solidFill>
                <a:latin typeface="Calibri"/>
                <a:cs typeface="Calibri"/>
              </a:rPr>
              <a:t>e </a:t>
            </a:r>
            <a:r>
              <a:rPr sz="2000" spc="-5" dirty="0">
                <a:solidFill>
                  <a:srgbClr val="4C4C4C"/>
                </a:solidFill>
                <a:latin typeface="Calibri"/>
                <a:cs typeface="Calibri"/>
              </a:rPr>
              <a:t>indipendente dal  </a:t>
            </a:r>
            <a:r>
              <a:rPr sz="2000" spc="-10" dirty="0">
                <a:solidFill>
                  <a:srgbClr val="4C4C4C"/>
                </a:solidFill>
                <a:latin typeface="Calibri"/>
                <a:cs typeface="Calibri"/>
              </a:rPr>
              <a:t>conferimento </a:t>
            </a:r>
            <a:r>
              <a:rPr sz="2000" spc="-15" dirty="0">
                <a:solidFill>
                  <a:srgbClr val="4C4C4C"/>
                </a:solidFill>
                <a:latin typeface="Calibri"/>
                <a:cs typeface="Calibri"/>
              </a:rPr>
              <a:t>effettivo </a:t>
            </a:r>
            <a:r>
              <a:rPr sz="2000" spc="-5" dirty="0">
                <a:solidFill>
                  <a:srgbClr val="4C4C4C"/>
                </a:solidFill>
                <a:latin typeface="Calibri"/>
                <a:cs typeface="Calibri"/>
              </a:rPr>
              <a:t>di rifiuti. La </a:t>
            </a:r>
            <a:r>
              <a:rPr sz="2000" spc="-10" dirty="0">
                <a:solidFill>
                  <a:srgbClr val="4C4C4C"/>
                </a:solidFill>
                <a:latin typeface="Calibri"/>
                <a:cs typeface="Calibri"/>
              </a:rPr>
              <a:t>tariffa  </a:t>
            </a:r>
            <a:r>
              <a:rPr sz="2000" spc="-5" dirty="0">
                <a:solidFill>
                  <a:srgbClr val="4C4C4C"/>
                </a:solidFill>
                <a:latin typeface="Calibri"/>
                <a:cs typeface="Calibri"/>
              </a:rPr>
              <a:t>assorbe almeno </a:t>
            </a:r>
            <a:r>
              <a:rPr sz="2000" dirty="0">
                <a:solidFill>
                  <a:srgbClr val="4C4C4C"/>
                </a:solidFill>
                <a:latin typeface="Calibri"/>
                <a:cs typeface="Calibri"/>
              </a:rPr>
              <a:t>il </a:t>
            </a:r>
            <a:r>
              <a:rPr sz="2000" spc="-5" dirty="0">
                <a:solidFill>
                  <a:srgbClr val="4C4C4C"/>
                </a:solidFill>
                <a:latin typeface="Calibri"/>
                <a:cs typeface="Calibri"/>
              </a:rPr>
              <a:t>30% dei </a:t>
            </a:r>
            <a:r>
              <a:rPr sz="2000" spc="-10" dirty="0">
                <a:solidFill>
                  <a:srgbClr val="4C4C4C"/>
                </a:solidFill>
                <a:latin typeface="Calibri"/>
                <a:cs typeface="Calibri"/>
              </a:rPr>
              <a:t>costi diretti.</a:t>
            </a:r>
            <a:endParaRPr sz="2000" dirty="0">
              <a:latin typeface="Calibri"/>
              <a:cs typeface="Calibri"/>
            </a:endParaRPr>
          </a:p>
          <a:p>
            <a:pPr marL="12700" marR="5080" algn="just">
              <a:lnSpc>
                <a:spcPct val="100000"/>
              </a:lnSpc>
            </a:pPr>
            <a:r>
              <a:rPr sz="2000" dirty="0">
                <a:solidFill>
                  <a:srgbClr val="4C4C4C"/>
                </a:solidFill>
                <a:latin typeface="Calibri"/>
                <a:cs typeface="Calibri"/>
              </a:rPr>
              <a:t>I </a:t>
            </a:r>
            <a:r>
              <a:rPr sz="2000" spc="-10" dirty="0">
                <a:solidFill>
                  <a:srgbClr val="4C4C4C"/>
                </a:solidFill>
                <a:latin typeface="Calibri"/>
                <a:cs typeface="Calibri"/>
              </a:rPr>
              <a:t>costi </a:t>
            </a:r>
            <a:r>
              <a:rPr sz="2000" spc="-5" dirty="0">
                <a:solidFill>
                  <a:srgbClr val="4C4C4C"/>
                </a:solidFill>
                <a:latin typeface="Calibri"/>
                <a:cs typeface="Calibri"/>
              </a:rPr>
              <a:t>non coperti </a:t>
            </a:r>
            <a:r>
              <a:rPr sz="2000" dirty="0">
                <a:solidFill>
                  <a:srgbClr val="4C4C4C"/>
                </a:solidFill>
                <a:latin typeface="Calibri"/>
                <a:cs typeface="Calibri"/>
              </a:rPr>
              <a:t>dalla </a:t>
            </a:r>
            <a:r>
              <a:rPr sz="2000" spc="-10" dirty="0">
                <a:solidFill>
                  <a:srgbClr val="4C4C4C"/>
                </a:solidFill>
                <a:latin typeface="Calibri"/>
                <a:cs typeface="Calibri"/>
              </a:rPr>
              <a:t>tariffa indiretta </a:t>
            </a:r>
            <a:r>
              <a:rPr sz="2000" spc="-5" dirty="0">
                <a:solidFill>
                  <a:srgbClr val="4C4C4C"/>
                </a:solidFill>
                <a:latin typeface="Calibri"/>
                <a:cs typeface="Calibri"/>
              </a:rPr>
              <a:t>sono  </a:t>
            </a:r>
            <a:r>
              <a:rPr sz="2000" spc="-10" dirty="0">
                <a:solidFill>
                  <a:srgbClr val="4C4C4C"/>
                </a:solidFill>
                <a:latin typeface="Calibri"/>
                <a:cs typeface="Calibri"/>
              </a:rPr>
              <a:t>recuperati </a:t>
            </a:r>
            <a:r>
              <a:rPr sz="2000" dirty="0">
                <a:solidFill>
                  <a:srgbClr val="4C4C4C"/>
                </a:solidFill>
                <a:latin typeface="Calibri"/>
                <a:cs typeface="Calibri"/>
              </a:rPr>
              <a:t>in base </a:t>
            </a:r>
            <a:r>
              <a:rPr sz="2000" spc="-5" dirty="0">
                <a:solidFill>
                  <a:srgbClr val="4C4C4C"/>
                </a:solidFill>
                <a:latin typeface="Calibri"/>
                <a:cs typeface="Calibri"/>
              </a:rPr>
              <a:t>ai rifiuti </a:t>
            </a:r>
            <a:r>
              <a:rPr sz="2000" spc="-10" dirty="0">
                <a:solidFill>
                  <a:srgbClr val="4C4C4C"/>
                </a:solidFill>
                <a:latin typeface="Calibri"/>
                <a:cs typeface="Calibri"/>
              </a:rPr>
              <a:t>effettivamente  conferiti, </a:t>
            </a:r>
            <a:r>
              <a:rPr sz="2000" dirty="0">
                <a:solidFill>
                  <a:srgbClr val="4C4C4C"/>
                </a:solidFill>
                <a:latin typeface="Calibri"/>
                <a:cs typeface="Calibri"/>
              </a:rPr>
              <a:t>sulla </a:t>
            </a:r>
            <a:r>
              <a:rPr sz="2000" spc="-5" dirty="0">
                <a:solidFill>
                  <a:srgbClr val="4C4C4C"/>
                </a:solidFill>
                <a:latin typeface="Calibri"/>
                <a:cs typeface="Calibri"/>
              </a:rPr>
              <a:t>base di qualità </a:t>
            </a:r>
            <a:r>
              <a:rPr sz="2000" dirty="0">
                <a:solidFill>
                  <a:srgbClr val="4C4C4C"/>
                </a:solidFill>
                <a:latin typeface="Calibri"/>
                <a:cs typeface="Calibri"/>
              </a:rPr>
              <a:t>e </a:t>
            </a:r>
            <a:r>
              <a:rPr sz="2000" spc="-5" dirty="0">
                <a:solidFill>
                  <a:srgbClr val="4C4C4C"/>
                </a:solidFill>
                <a:latin typeface="Calibri"/>
                <a:cs typeface="Calibri"/>
              </a:rPr>
              <a:t>quantità ma </a:t>
            </a:r>
            <a:r>
              <a:rPr sz="2000" spc="-5" dirty="0">
                <a:solidFill>
                  <a:srgbClr val="FF0000"/>
                </a:solidFill>
                <a:latin typeface="Calibri"/>
                <a:cs typeface="Calibri"/>
              </a:rPr>
              <a:t> con esclusione </a:t>
            </a:r>
            <a:r>
              <a:rPr sz="2000" dirty="0">
                <a:solidFill>
                  <a:srgbClr val="4C4C4C"/>
                </a:solidFill>
                <a:latin typeface="Calibri"/>
                <a:cs typeface="Calibri"/>
              </a:rPr>
              <a:t>dei </a:t>
            </a:r>
            <a:r>
              <a:rPr sz="2000" u="heavy" dirty="0">
                <a:solidFill>
                  <a:srgbClr val="4C4C4C"/>
                </a:solidFill>
                <a:uFill>
                  <a:solidFill>
                    <a:srgbClr val="FF0000"/>
                  </a:solidFill>
                </a:uFill>
                <a:latin typeface="Calibri"/>
                <a:cs typeface="Calibri"/>
              </a:rPr>
              <a:t>rifiuti </a:t>
            </a:r>
            <a:r>
              <a:rPr sz="2000" u="heavy" spc="-5" dirty="0">
                <a:solidFill>
                  <a:srgbClr val="4C4C4C"/>
                </a:solidFill>
                <a:uFill>
                  <a:solidFill>
                    <a:srgbClr val="FF0000"/>
                  </a:solidFill>
                </a:uFill>
                <a:latin typeface="Calibri"/>
                <a:cs typeface="Calibri"/>
              </a:rPr>
              <a:t>Allegato </a:t>
            </a:r>
            <a:r>
              <a:rPr sz="2000" u="heavy" dirty="0">
                <a:solidFill>
                  <a:srgbClr val="4C4C4C"/>
                </a:solidFill>
                <a:uFill>
                  <a:solidFill>
                    <a:srgbClr val="FF0000"/>
                  </a:solidFill>
                </a:uFill>
                <a:latin typeface="Calibri"/>
                <a:cs typeface="Calibri"/>
              </a:rPr>
              <a:t>V MARPOL  </a:t>
            </a:r>
            <a:r>
              <a:rPr sz="2000" u="heavy" spc="-10" dirty="0">
                <a:solidFill>
                  <a:srgbClr val="4C4C4C"/>
                </a:solidFill>
                <a:uFill>
                  <a:solidFill>
                    <a:srgbClr val="FF0000"/>
                  </a:solidFill>
                </a:uFill>
                <a:latin typeface="Calibri"/>
                <a:cs typeface="Calibri"/>
              </a:rPr>
              <a:t>diversi </a:t>
            </a:r>
            <a:r>
              <a:rPr sz="2000" u="heavy" spc="-5" dirty="0">
                <a:solidFill>
                  <a:srgbClr val="4C4C4C"/>
                </a:solidFill>
                <a:uFill>
                  <a:solidFill>
                    <a:srgbClr val="FF0000"/>
                  </a:solidFill>
                </a:uFill>
                <a:latin typeface="Calibri"/>
                <a:cs typeface="Calibri"/>
              </a:rPr>
              <a:t>dai residui </a:t>
            </a:r>
            <a:r>
              <a:rPr sz="2000" u="heavy" spc="5" dirty="0">
                <a:solidFill>
                  <a:srgbClr val="4C4C4C"/>
                </a:solidFill>
                <a:uFill>
                  <a:solidFill>
                    <a:srgbClr val="FF0000"/>
                  </a:solidFill>
                </a:uFill>
                <a:latin typeface="Calibri"/>
                <a:cs typeface="Calibri"/>
              </a:rPr>
              <a:t>del </a:t>
            </a:r>
            <a:r>
              <a:rPr sz="2000" u="heavy" spc="-10" dirty="0">
                <a:solidFill>
                  <a:srgbClr val="4C4C4C"/>
                </a:solidFill>
                <a:uFill>
                  <a:solidFill>
                    <a:srgbClr val="FF0000"/>
                  </a:solidFill>
                </a:uFill>
                <a:latin typeface="Calibri"/>
                <a:cs typeface="Calibri"/>
              </a:rPr>
              <a:t>carico</a:t>
            </a:r>
            <a:r>
              <a:rPr sz="2000" spc="-10" dirty="0">
                <a:solidFill>
                  <a:srgbClr val="4C4C4C"/>
                </a:solidFill>
                <a:latin typeface="Calibri"/>
                <a:cs typeface="Calibri"/>
              </a:rPr>
              <a:t> (lett. </a:t>
            </a:r>
            <a:r>
              <a:rPr sz="2000" dirty="0">
                <a:solidFill>
                  <a:srgbClr val="4C4C4C"/>
                </a:solidFill>
                <a:latin typeface="Calibri"/>
                <a:cs typeface="Calibri"/>
              </a:rPr>
              <a:t>J e K) e </a:t>
            </a:r>
            <a:r>
              <a:rPr sz="2000" spc="-5" dirty="0" err="1">
                <a:solidFill>
                  <a:srgbClr val="4C4C4C"/>
                </a:solidFill>
                <a:latin typeface="Calibri"/>
                <a:cs typeface="Calibri"/>
              </a:rPr>
              <a:t>dei</a:t>
            </a:r>
            <a:r>
              <a:rPr sz="2000" spc="-5" dirty="0">
                <a:solidFill>
                  <a:srgbClr val="4C4C4C"/>
                </a:solidFill>
                <a:latin typeface="Calibri"/>
                <a:cs typeface="Calibri"/>
              </a:rPr>
              <a:t> </a:t>
            </a:r>
            <a:r>
              <a:rPr sz="2000" spc="-10" dirty="0" err="1">
                <a:solidFill>
                  <a:srgbClr val="4C4C4C"/>
                </a:solidFill>
                <a:latin typeface="Calibri"/>
              </a:rPr>
              <a:t>rifiuti</a:t>
            </a:r>
            <a:r>
              <a:rPr sz="2000" spc="-10" dirty="0">
                <a:solidFill>
                  <a:srgbClr val="4C4C4C"/>
                </a:solidFill>
                <a:latin typeface="Calibri"/>
              </a:rPr>
              <a:t> accidentalmente pescati.</a:t>
            </a:r>
          </a:p>
          <a:p>
            <a:pPr marL="12700" algn="just"/>
            <a:r>
              <a:rPr sz="2000" spc="-10" dirty="0">
                <a:solidFill>
                  <a:srgbClr val="4C4C4C"/>
                </a:solidFill>
                <a:latin typeface="Calibri"/>
              </a:rPr>
              <a:t>Introduce una adeguata copertura dei </a:t>
            </a:r>
            <a:r>
              <a:rPr sz="2000" spc="-10" dirty="0" err="1">
                <a:solidFill>
                  <a:srgbClr val="4C4C4C"/>
                </a:solidFill>
                <a:latin typeface="Calibri"/>
              </a:rPr>
              <a:t>costi</a:t>
            </a:r>
            <a:r>
              <a:rPr sz="2000" spc="-10" dirty="0">
                <a:solidFill>
                  <a:srgbClr val="4C4C4C"/>
                </a:solidFill>
                <a:latin typeface="Calibri"/>
              </a:rPr>
              <a:t> di</a:t>
            </a:r>
            <a:r>
              <a:rPr lang="it-IT" sz="2000" spc="-10" dirty="0">
                <a:solidFill>
                  <a:srgbClr val="4C4C4C"/>
                </a:solidFill>
                <a:latin typeface="Calibri"/>
              </a:rPr>
              <a:t> raccolta e trattamento dei rifiuti accidentalmente pescati, ponendoli a carico degli Stati Membri (sistemi nazionali o regionali).</a:t>
            </a:r>
            <a:endParaRPr sz="2000" dirty="0">
              <a:latin typeface="Calibri"/>
              <a:cs typeface="Calibri"/>
            </a:endParaRPr>
          </a:p>
        </p:txBody>
      </p:sp>
      <p:sp>
        <p:nvSpPr>
          <p:cNvPr id="15" name="object 9">
            <a:extLst>
              <a:ext uri="{FF2B5EF4-FFF2-40B4-BE49-F238E27FC236}">
                <a16:creationId xmlns:a16="http://schemas.microsoft.com/office/drawing/2014/main" xmlns="" id="{4576AB50-12F5-46A4-859D-2113A7034C5A}"/>
              </a:ext>
            </a:extLst>
          </p:cNvPr>
          <p:cNvSpPr txBox="1"/>
          <p:nvPr/>
        </p:nvSpPr>
        <p:spPr>
          <a:xfrm>
            <a:off x="6666431" y="1394643"/>
            <a:ext cx="4951828" cy="320601"/>
          </a:xfrm>
          <a:prstGeom prst="rect">
            <a:avLst/>
          </a:prstGeom>
        </p:spPr>
        <p:txBody>
          <a:bodyPr vert="horz" wrap="square" lIns="0" tIns="12700" rIns="0" bIns="0" rtlCol="0">
            <a:spAutoFit/>
          </a:bodyPr>
          <a:lstStyle/>
          <a:p>
            <a:pPr marL="12700">
              <a:lnSpc>
                <a:spcPct val="100000"/>
              </a:lnSpc>
              <a:spcBef>
                <a:spcPts val="100"/>
              </a:spcBef>
            </a:pPr>
            <a:r>
              <a:rPr sz="2000" i="1" spc="-5" dirty="0">
                <a:solidFill>
                  <a:srgbClr val="006565"/>
                </a:solidFill>
                <a:latin typeface="Calibri"/>
                <a:cs typeface="Calibri"/>
              </a:rPr>
              <a:t>Conferma </a:t>
            </a:r>
            <a:r>
              <a:rPr sz="2000" i="1" dirty="0">
                <a:solidFill>
                  <a:srgbClr val="006565"/>
                </a:solidFill>
                <a:latin typeface="Calibri"/>
                <a:cs typeface="Calibri"/>
              </a:rPr>
              <a:t>la </a:t>
            </a:r>
            <a:r>
              <a:rPr sz="2000" i="1" spc="-5" dirty="0">
                <a:solidFill>
                  <a:srgbClr val="006565"/>
                </a:solidFill>
                <a:latin typeface="Calibri"/>
                <a:cs typeface="Calibri"/>
              </a:rPr>
              <a:t>precedente</a:t>
            </a:r>
            <a:r>
              <a:rPr sz="2000" i="1" spc="-105" dirty="0">
                <a:solidFill>
                  <a:srgbClr val="006565"/>
                </a:solidFill>
                <a:latin typeface="Calibri"/>
                <a:cs typeface="Calibri"/>
              </a:rPr>
              <a:t> </a:t>
            </a:r>
            <a:r>
              <a:rPr sz="2000" i="1" spc="-5" dirty="0">
                <a:solidFill>
                  <a:srgbClr val="006565"/>
                </a:solidFill>
                <a:latin typeface="Calibri"/>
                <a:cs typeface="Calibri"/>
              </a:rPr>
              <a:t>impostazione</a:t>
            </a:r>
            <a:endParaRPr sz="2000" dirty="0">
              <a:latin typeface="Calibri"/>
              <a:cs typeface="Calibri"/>
            </a:endParaRPr>
          </a:p>
        </p:txBody>
      </p:sp>
      <p:sp>
        <p:nvSpPr>
          <p:cNvPr id="16" name="object 10">
            <a:extLst>
              <a:ext uri="{FF2B5EF4-FFF2-40B4-BE49-F238E27FC236}">
                <a16:creationId xmlns:a16="http://schemas.microsoft.com/office/drawing/2014/main" xmlns="" id="{B922CCFD-F865-46DE-B93B-BEE25DE2BC75}"/>
              </a:ext>
            </a:extLst>
          </p:cNvPr>
          <p:cNvSpPr txBox="1"/>
          <p:nvPr/>
        </p:nvSpPr>
        <p:spPr>
          <a:xfrm>
            <a:off x="6666431" y="2830685"/>
            <a:ext cx="5092587" cy="936154"/>
          </a:xfrm>
          <a:prstGeom prst="rect">
            <a:avLst/>
          </a:prstGeom>
        </p:spPr>
        <p:txBody>
          <a:bodyPr vert="horz" wrap="square" lIns="0" tIns="12700" rIns="0" bIns="0" rtlCol="0">
            <a:spAutoFit/>
          </a:bodyPr>
          <a:lstStyle/>
          <a:p>
            <a:pPr marL="12700" marR="5080" algn="just">
              <a:lnSpc>
                <a:spcPct val="100000"/>
              </a:lnSpc>
              <a:spcBef>
                <a:spcPts val="100"/>
              </a:spcBef>
            </a:pPr>
            <a:r>
              <a:rPr sz="2000" i="1" spc="-5" dirty="0">
                <a:solidFill>
                  <a:srgbClr val="006565"/>
                </a:solidFill>
                <a:latin typeface="Calibri"/>
                <a:cs typeface="Calibri"/>
              </a:rPr>
              <a:t>Accentua </a:t>
            </a:r>
            <a:r>
              <a:rPr sz="2000" i="1" dirty="0">
                <a:solidFill>
                  <a:srgbClr val="006565"/>
                </a:solidFill>
                <a:latin typeface="Calibri"/>
                <a:cs typeface="Calibri"/>
              </a:rPr>
              <a:t>la </a:t>
            </a:r>
            <a:r>
              <a:rPr sz="2000" i="1" spc="-10" dirty="0">
                <a:solidFill>
                  <a:srgbClr val="006565"/>
                </a:solidFill>
                <a:latin typeface="Calibri"/>
                <a:cs typeface="Calibri"/>
              </a:rPr>
              <a:t>volontà </a:t>
            </a:r>
            <a:r>
              <a:rPr sz="2000" i="1" spc="-5" dirty="0">
                <a:solidFill>
                  <a:srgbClr val="006565"/>
                </a:solidFill>
                <a:latin typeface="Calibri"/>
                <a:cs typeface="Calibri"/>
              </a:rPr>
              <a:t>di rendere </a:t>
            </a:r>
            <a:r>
              <a:rPr sz="2000" i="1" spc="-10" dirty="0">
                <a:solidFill>
                  <a:srgbClr val="006565"/>
                </a:solidFill>
                <a:latin typeface="Calibri"/>
                <a:cs typeface="Calibri"/>
              </a:rPr>
              <a:t>la </a:t>
            </a:r>
            <a:r>
              <a:rPr sz="2000" i="1" spc="-5" dirty="0">
                <a:solidFill>
                  <a:srgbClr val="006565"/>
                </a:solidFill>
                <a:latin typeface="Calibri"/>
                <a:cs typeface="Calibri"/>
              </a:rPr>
              <a:t>tariffa  </a:t>
            </a:r>
            <a:r>
              <a:rPr sz="2000" i="1" u="heavy" spc="-5" dirty="0">
                <a:solidFill>
                  <a:srgbClr val="006565"/>
                </a:solidFill>
                <a:uFill>
                  <a:solidFill>
                    <a:srgbClr val="FF0000"/>
                  </a:solidFill>
                </a:uFill>
                <a:latin typeface="Calibri"/>
                <a:cs typeface="Calibri"/>
              </a:rPr>
              <a:t>incentivante </a:t>
            </a:r>
            <a:r>
              <a:rPr sz="2000" i="1" u="heavy" dirty="0">
                <a:solidFill>
                  <a:srgbClr val="006565"/>
                </a:solidFill>
                <a:uFill>
                  <a:solidFill>
                    <a:srgbClr val="FF0000"/>
                  </a:solidFill>
                </a:uFill>
                <a:latin typeface="Calibri"/>
                <a:cs typeface="Calibri"/>
              </a:rPr>
              <a:t>per il </a:t>
            </a:r>
            <a:r>
              <a:rPr sz="2000" i="1" u="heavy" spc="-10" dirty="0">
                <a:solidFill>
                  <a:srgbClr val="006565"/>
                </a:solidFill>
                <a:uFill>
                  <a:solidFill>
                    <a:srgbClr val="FF0000"/>
                  </a:solidFill>
                </a:uFill>
                <a:latin typeface="Calibri"/>
                <a:cs typeface="Calibri"/>
              </a:rPr>
              <a:t>conferimento </a:t>
            </a:r>
            <a:r>
              <a:rPr sz="2000" i="1" dirty="0">
                <a:solidFill>
                  <a:srgbClr val="006565"/>
                </a:solidFill>
                <a:latin typeface="Calibri"/>
                <a:cs typeface="Calibri"/>
              </a:rPr>
              <a:t>e </a:t>
            </a:r>
            <a:r>
              <a:rPr sz="2000" i="1" u="heavy" spc="-5" dirty="0">
                <a:solidFill>
                  <a:srgbClr val="006565"/>
                </a:solidFill>
                <a:uFill>
                  <a:solidFill>
                    <a:srgbClr val="006FBF"/>
                  </a:solidFill>
                </a:uFill>
                <a:latin typeface="Calibri"/>
                <a:cs typeface="Calibri"/>
              </a:rPr>
              <a:t>disincentivante </a:t>
            </a:r>
            <a:r>
              <a:rPr sz="2000" i="1" spc="-5" dirty="0">
                <a:solidFill>
                  <a:srgbClr val="006565"/>
                </a:solidFill>
                <a:latin typeface="Calibri"/>
                <a:cs typeface="Calibri"/>
              </a:rPr>
              <a:t> </a:t>
            </a:r>
            <a:r>
              <a:rPr sz="2000" i="1" u="heavy" dirty="0">
                <a:solidFill>
                  <a:srgbClr val="006565"/>
                </a:solidFill>
                <a:uFill>
                  <a:solidFill>
                    <a:srgbClr val="006FBF"/>
                  </a:solidFill>
                </a:uFill>
                <a:latin typeface="Calibri"/>
                <a:cs typeface="Calibri"/>
              </a:rPr>
              <a:t>per </a:t>
            </a:r>
            <a:r>
              <a:rPr sz="2000" i="1" u="heavy" spc="-15" dirty="0">
                <a:solidFill>
                  <a:srgbClr val="006565"/>
                </a:solidFill>
                <a:uFill>
                  <a:solidFill>
                    <a:srgbClr val="006FBF"/>
                  </a:solidFill>
                </a:uFill>
                <a:latin typeface="Calibri"/>
                <a:cs typeface="Calibri"/>
              </a:rPr>
              <a:t>l’abbandono </a:t>
            </a:r>
            <a:r>
              <a:rPr sz="2000" i="1" u="heavy" dirty="0">
                <a:solidFill>
                  <a:srgbClr val="006565"/>
                </a:solidFill>
                <a:uFill>
                  <a:solidFill>
                    <a:srgbClr val="006FBF"/>
                  </a:solidFill>
                </a:uFill>
                <a:latin typeface="Calibri"/>
                <a:cs typeface="Calibri"/>
              </a:rPr>
              <a:t>in</a:t>
            </a:r>
            <a:r>
              <a:rPr sz="2000" i="1" u="heavy" spc="10" dirty="0">
                <a:solidFill>
                  <a:srgbClr val="006565"/>
                </a:solidFill>
                <a:uFill>
                  <a:solidFill>
                    <a:srgbClr val="006FBF"/>
                  </a:solidFill>
                </a:uFill>
                <a:latin typeface="Calibri"/>
                <a:cs typeface="Calibri"/>
              </a:rPr>
              <a:t> </a:t>
            </a:r>
            <a:r>
              <a:rPr sz="2000" i="1" u="heavy" dirty="0">
                <a:solidFill>
                  <a:srgbClr val="006565"/>
                </a:solidFill>
                <a:uFill>
                  <a:solidFill>
                    <a:srgbClr val="006FBF"/>
                  </a:solidFill>
                </a:uFill>
                <a:latin typeface="Calibri"/>
                <a:cs typeface="Calibri"/>
              </a:rPr>
              <a:t>mare</a:t>
            </a:r>
            <a:endParaRPr sz="2000" dirty="0">
              <a:latin typeface="Calibri"/>
              <a:cs typeface="Calibri"/>
            </a:endParaRPr>
          </a:p>
        </p:txBody>
      </p:sp>
      <p:sp>
        <p:nvSpPr>
          <p:cNvPr id="17" name="object 11">
            <a:extLst>
              <a:ext uri="{FF2B5EF4-FFF2-40B4-BE49-F238E27FC236}">
                <a16:creationId xmlns:a16="http://schemas.microsoft.com/office/drawing/2014/main" xmlns="" id="{DE85CBC7-FAA4-4972-9FE7-B048A210AD8B}"/>
              </a:ext>
            </a:extLst>
          </p:cNvPr>
          <p:cNvSpPr txBox="1"/>
          <p:nvPr/>
        </p:nvSpPr>
        <p:spPr>
          <a:xfrm>
            <a:off x="6666430" y="4472409"/>
            <a:ext cx="5092587" cy="1243930"/>
          </a:xfrm>
          <a:prstGeom prst="rect">
            <a:avLst/>
          </a:prstGeom>
        </p:spPr>
        <p:txBody>
          <a:bodyPr vert="horz" wrap="square" lIns="0" tIns="12700" rIns="0" bIns="0" rtlCol="0">
            <a:spAutoFit/>
          </a:bodyPr>
          <a:lstStyle/>
          <a:p>
            <a:pPr marR="5080" algn="just">
              <a:lnSpc>
                <a:spcPct val="100000"/>
              </a:lnSpc>
              <a:spcBef>
                <a:spcPts val="100"/>
              </a:spcBef>
            </a:pPr>
            <a:r>
              <a:rPr sz="2000" i="1" spc="-10" dirty="0">
                <a:solidFill>
                  <a:srgbClr val="006565"/>
                </a:solidFill>
                <a:latin typeface="Calibri"/>
                <a:cs typeface="Calibri"/>
              </a:rPr>
              <a:t>Inertizza  </a:t>
            </a:r>
            <a:r>
              <a:rPr sz="2000" i="1" dirty="0">
                <a:solidFill>
                  <a:srgbClr val="006565"/>
                </a:solidFill>
                <a:latin typeface="Calibri"/>
                <a:cs typeface="Calibri"/>
              </a:rPr>
              <a:t>il  </a:t>
            </a:r>
            <a:r>
              <a:rPr sz="2000" i="1" spc="-10" dirty="0">
                <a:solidFill>
                  <a:srgbClr val="006565"/>
                </a:solidFill>
                <a:latin typeface="Calibri"/>
                <a:cs typeface="Calibri"/>
              </a:rPr>
              <a:t>costo  </a:t>
            </a:r>
            <a:r>
              <a:rPr sz="2000" i="1" dirty="0">
                <a:solidFill>
                  <a:srgbClr val="006565"/>
                </a:solidFill>
                <a:latin typeface="Calibri"/>
                <a:cs typeface="Calibri"/>
              </a:rPr>
              <a:t>dei  </a:t>
            </a:r>
            <a:r>
              <a:rPr sz="2000" i="1" spc="-5" dirty="0">
                <a:solidFill>
                  <a:srgbClr val="006565"/>
                </a:solidFill>
                <a:latin typeface="Calibri"/>
                <a:cs typeface="Calibri"/>
              </a:rPr>
              <a:t>rifiuti  «pescati»  </a:t>
            </a:r>
            <a:r>
              <a:rPr sz="2000" i="1" dirty="0">
                <a:solidFill>
                  <a:srgbClr val="006565"/>
                </a:solidFill>
                <a:latin typeface="Calibri"/>
                <a:cs typeface="Calibri"/>
              </a:rPr>
              <a:t>e  lo  </a:t>
            </a:r>
            <a:r>
              <a:rPr sz="2000" i="1" spc="-5" dirty="0">
                <a:solidFill>
                  <a:srgbClr val="006565"/>
                </a:solidFill>
                <a:latin typeface="Calibri"/>
                <a:cs typeface="Calibri"/>
              </a:rPr>
              <a:t>pone</a:t>
            </a:r>
            <a:r>
              <a:rPr sz="2000" i="1" spc="100" dirty="0">
                <a:solidFill>
                  <a:srgbClr val="006565"/>
                </a:solidFill>
                <a:latin typeface="Calibri"/>
                <a:cs typeface="Calibri"/>
              </a:rPr>
              <a:t> </a:t>
            </a:r>
            <a:r>
              <a:rPr sz="2000" i="1" dirty="0">
                <a:solidFill>
                  <a:srgbClr val="006565"/>
                </a:solidFill>
                <a:latin typeface="Calibri"/>
                <a:cs typeface="Calibri"/>
              </a:rPr>
              <a:t>a</a:t>
            </a:r>
            <a:r>
              <a:rPr lang="it-IT" sz="2000" i="1" dirty="0">
                <a:solidFill>
                  <a:srgbClr val="006565"/>
                </a:solidFill>
                <a:latin typeface="Calibri"/>
                <a:cs typeface="Calibri"/>
              </a:rPr>
              <a:t> </a:t>
            </a:r>
            <a:r>
              <a:rPr sz="2000" i="1" spc="-5" dirty="0" err="1">
                <a:solidFill>
                  <a:srgbClr val="006565"/>
                </a:solidFill>
                <a:latin typeface="Calibri"/>
                <a:cs typeface="Calibri"/>
              </a:rPr>
              <a:t>carico</a:t>
            </a:r>
            <a:r>
              <a:rPr sz="2000" i="1" spc="240" dirty="0">
                <a:solidFill>
                  <a:srgbClr val="006565"/>
                </a:solidFill>
                <a:latin typeface="Calibri"/>
                <a:cs typeface="Calibri"/>
              </a:rPr>
              <a:t> </a:t>
            </a:r>
            <a:r>
              <a:rPr sz="2000" i="1" spc="-5" dirty="0">
                <a:solidFill>
                  <a:srgbClr val="006565"/>
                </a:solidFill>
                <a:latin typeface="Calibri"/>
                <a:cs typeface="Calibri"/>
              </a:rPr>
              <a:t>di</a:t>
            </a:r>
            <a:r>
              <a:rPr sz="2000" i="1" spc="240" dirty="0">
                <a:solidFill>
                  <a:srgbClr val="006565"/>
                </a:solidFill>
                <a:latin typeface="Calibri"/>
                <a:cs typeface="Calibri"/>
              </a:rPr>
              <a:t> </a:t>
            </a:r>
            <a:r>
              <a:rPr sz="2000" i="1" spc="-5" dirty="0">
                <a:solidFill>
                  <a:srgbClr val="006565"/>
                </a:solidFill>
                <a:latin typeface="Calibri"/>
                <a:cs typeface="Calibri"/>
              </a:rPr>
              <a:t>sistemi</a:t>
            </a:r>
            <a:r>
              <a:rPr sz="2000" i="1" spc="240" dirty="0">
                <a:solidFill>
                  <a:srgbClr val="006565"/>
                </a:solidFill>
                <a:latin typeface="Calibri"/>
                <a:cs typeface="Calibri"/>
              </a:rPr>
              <a:t> </a:t>
            </a:r>
            <a:r>
              <a:rPr sz="2000" i="1" spc="-5" dirty="0">
                <a:solidFill>
                  <a:srgbClr val="006565"/>
                </a:solidFill>
                <a:latin typeface="Calibri"/>
                <a:cs typeface="Calibri"/>
              </a:rPr>
              <a:t>di</a:t>
            </a:r>
            <a:r>
              <a:rPr sz="2000" i="1" spc="240" dirty="0">
                <a:solidFill>
                  <a:srgbClr val="006565"/>
                </a:solidFill>
                <a:latin typeface="Calibri"/>
                <a:cs typeface="Calibri"/>
              </a:rPr>
              <a:t> </a:t>
            </a:r>
            <a:r>
              <a:rPr sz="2000" i="1" spc="-5" dirty="0">
                <a:solidFill>
                  <a:srgbClr val="006565"/>
                </a:solidFill>
                <a:latin typeface="Calibri"/>
                <a:cs typeface="Calibri"/>
              </a:rPr>
              <a:t>fiscalità</a:t>
            </a:r>
            <a:r>
              <a:rPr sz="2000" i="1" spc="250" dirty="0">
                <a:solidFill>
                  <a:srgbClr val="006565"/>
                </a:solidFill>
                <a:latin typeface="Calibri"/>
                <a:cs typeface="Calibri"/>
              </a:rPr>
              <a:t> </a:t>
            </a:r>
            <a:r>
              <a:rPr sz="2000" i="1" spc="-5" dirty="0">
                <a:solidFill>
                  <a:srgbClr val="006565"/>
                </a:solidFill>
                <a:latin typeface="Calibri"/>
                <a:cs typeface="Calibri"/>
              </a:rPr>
              <a:t>generale</a:t>
            </a:r>
            <a:r>
              <a:rPr sz="2000" i="1" spc="240" dirty="0">
                <a:solidFill>
                  <a:srgbClr val="006565"/>
                </a:solidFill>
                <a:latin typeface="Calibri"/>
                <a:cs typeface="Calibri"/>
              </a:rPr>
              <a:t> </a:t>
            </a:r>
            <a:r>
              <a:rPr sz="2000" i="1" dirty="0">
                <a:solidFill>
                  <a:srgbClr val="006565"/>
                </a:solidFill>
                <a:latin typeface="Calibri"/>
                <a:cs typeface="Calibri"/>
              </a:rPr>
              <a:t>più</a:t>
            </a:r>
            <a:r>
              <a:rPr sz="2000" i="1" spc="250" dirty="0">
                <a:solidFill>
                  <a:srgbClr val="006565"/>
                </a:solidFill>
                <a:latin typeface="Calibri"/>
                <a:cs typeface="Calibri"/>
              </a:rPr>
              <a:t> </a:t>
            </a:r>
            <a:r>
              <a:rPr sz="2000" i="1" spc="-5" dirty="0" err="1">
                <a:solidFill>
                  <a:srgbClr val="006565"/>
                </a:solidFill>
                <a:latin typeface="Calibri"/>
                <a:cs typeface="Calibri"/>
              </a:rPr>
              <a:t>ampi</a:t>
            </a:r>
            <a:r>
              <a:rPr sz="2000" i="1" spc="254" dirty="0">
                <a:solidFill>
                  <a:srgbClr val="006565"/>
                </a:solidFill>
                <a:latin typeface="Calibri"/>
                <a:cs typeface="Calibri"/>
              </a:rPr>
              <a:t> </a:t>
            </a:r>
            <a:r>
              <a:rPr sz="2000" i="1" dirty="0">
                <a:solidFill>
                  <a:srgbClr val="006565"/>
                </a:solidFill>
                <a:latin typeface="Calibri"/>
                <a:cs typeface="Calibri"/>
              </a:rPr>
              <a:t>ed</a:t>
            </a:r>
            <a:r>
              <a:rPr lang="it-IT" sz="2000" i="1" dirty="0">
                <a:solidFill>
                  <a:srgbClr val="006565"/>
                </a:solidFill>
                <a:cs typeface="Calibri"/>
              </a:rPr>
              <a:t> i</a:t>
            </a:r>
            <a:r>
              <a:rPr lang="it-IT" sz="2000" i="1" spc="-5" dirty="0">
                <a:solidFill>
                  <a:srgbClr val="006565"/>
                </a:solidFill>
                <a:cs typeface="Calibri"/>
              </a:rPr>
              <a:t>don</a:t>
            </a:r>
            <a:r>
              <a:rPr lang="it-IT" sz="2000" i="1" dirty="0">
                <a:solidFill>
                  <a:srgbClr val="006565"/>
                </a:solidFill>
                <a:cs typeface="Calibri"/>
              </a:rPr>
              <a:t>ei a </a:t>
            </a:r>
            <a:r>
              <a:rPr lang="it-IT" sz="2000" i="1" spc="-5" dirty="0">
                <a:solidFill>
                  <a:srgbClr val="006565"/>
                </a:solidFill>
                <a:cs typeface="Calibri"/>
              </a:rPr>
              <a:t>ra</a:t>
            </a:r>
            <a:r>
              <a:rPr lang="it-IT" sz="2000" i="1" spc="10" dirty="0">
                <a:solidFill>
                  <a:srgbClr val="006565"/>
                </a:solidFill>
                <a:cs typeface="Calibri"/>
              </a:rPr>
              <a:t>p</a:t>
            </a:r>
            <a:r>
              <a:rPr lang="it-IT" sz="2000" i="1" spc="-5" dirty="0">
                <a:solidFill>
                  <a:srgbClr val="006565"/>
                </a:solidFill>
                <a:cs typeface="Calibri"/>
              </a:rPr>
              <a:t>pr</a:t>
            </a:r>
            <a:r>
              <a:rPr lang="it-IT" sz="2000" i="1" dirty="0">
                <a:solidFill>
                  <a:srgbClr val="006565"/>
                </a:solidFill>
                <a:cs typeface="Calibri"/>
              </a:rPr>
              <a:t>e</a:t>
            </a:r>
            <a:r>
              <a:rPr lang="it-IT" sz="2000" i="1" spc="-10" dirty="0">
                <a:solidFill>
                  <a:srgbClr val="006565"/>
                </a:solidFill>
                <a:cs typeface="Calibri"/>
              </a:rPr>
              <a:t>s</a:t>
            </a:r>
            <a:r>
              <a:rPr lang="it-IT" sz="2000" i="1" spc="-15" dirty="0">
                <a:solidFill>
                  <a:srgbClr val="006565"/>
                </a:solidFill>
                <a:cs typeface="Calibri"/>
              </a:rPr>
              <a:t>ent</a:t>
            </a:r>
            <a:r>
              <a:rPr lang="it-IT" sz="2000" i="1" spc="-5" dirty="0">
                <a:solidFill>
                  <a:srgbClr val="006565"/>
                </a:solidFill>
                <a:cs typeface="Calibri"/>
              </a:rPr>
              <a:t>arn</a:t>
            </a:r>
            <a:r>
              <a:rPr lang="it-IT" sz="2000" i="1" dirty="0">
                <a:solidFill>
                  <a:srgbClr val="006565"/>
                </a:solidFill>
                <a:cs typeface="Calibri"/>
              </a:rPr>
              <a:t>e la c</a:t>
            </a:r>
            <a:r>
              <a:rPr lang="it-IT" sz="2000" i="1" spc="-5" dirty="0">
                <a:solidFill>
                  <a:srgbClr val="006565"/>
                </a:solidFill>
                <a:cs typeface="Calibri"/>
              </a:rPr>
              <a:t>au</a:t>
            </a:r>
            <a:r>
              <a:rPr lang="it-IT" sz="2000" i="1" spc="5" dirty="0">
                <a:solidFill>
                  <a:srgbClr val="006565"/>
                </a:solidFill>
                <a:cs typeface="Calibri"/>
              </a:rPr>
              <a:t>s</a:t>
            </a:r>
            <a:r>
              <a:rPr lang="it-IT" sz="2000" i="1" spc="10" dirty="0">
                <a:solidFill>
                  <a:srgbClr val="006565"/>
                </a:solidFill>
                <a:cs typeface="Calibri"/>
              </a:rPr>
              <a:t>a</a:t>
            </a:r>
            <a:r>
              <a:rPr lang="it-IT" sz="2000" i="1" dirty="0">
                <a:solidFill>
                  <a:srgbClr val="006565"/>
                </a:solidFill>
                <a:cs typeface="Calibri"/>
              </a:rPr>
              <a:t>l</a:t>
            </a:r>
            <a:r>
              <a:rPr lang="it-IT" sz="2000" i="1" spc="10" dirty="0">
                <a:solidFill>
                  <a:srgbClr val="006565"/>
                </a:solidFill>
                <a:cs typeface="Calibri"/>
              </a:rPr>
              <a:t>i</a:t>
            </a:r>
            <a:r>
              <a:rPr lang="it-IT" sz="2000" i="1" spc="-15" dirty="0">
                <a:solidFill>
                  <a:srgbClr val="006565"/>
                </a:solidFill>
                <a:cs typeface="Calibri"/>
              </a:rPr>
              <a:t>t</a:t>
            </a:r>
            <a:r>
              <a:rPr lang="it-IT" sz="2000" i="1" dirty="0">
                <a:solidFill>
                  <a:srgbClr val="006565"/>
                </a:solidFill>
                <a:cs typeface="Calibri"/>
              </a:rPr>
              <a:t>à</a:t>
            </a:r>
            <a:r>
              <a:rPr lang="it-IT" sz="2000" i="1" dirty="0">
                <a:solidFill>
                  <a:srgbClr val="006565"/>
                </a:solidFill>
                <a:latin typeface="Times New Roman"/>
                <a:cs typeface="Times New Roman"/>
              </a:rPr>
              <a:t> </a:t>
            </a:r>
            <a:r>
              <a:rPr lang="it-IT" sz="2000" i="1" dirty="0">
                <a:solidFill>
                  <a:srgbClr val="006565"/>
                </a:solidFill>
                <a:cs typeface="Calibri"/>
              </a:rPr>
              <a:t>e la </a:t>
            </a:r>
            <a:r>
              <a:rPr lang="it-IT" sz="2000" i="1" spc="-5" dirty="0">
                <a:solidFill>
                  <a:srgbClr val="006565"/>
                </a:solidFill>
                <a:cs typeface="Calibri"/>
              </a:rPr>
              <a:t>produzione.</a:t>
            </a:r>
            <a:endParaRPr sz="2000" dirty="0">
              <a:latin typeface="Calibri"/>
              <a:cs typeface="Calibri"/>
            </a:endParaRPr>
          </a:p>
        </p:txBody>
      </p:sp>
      <p:pic>
        <p:nvPicPr>
          <p:cNvPr id="23" name="Immagine 22">
            <a:extLst>
              <a:ext uri="{FF2B5EF4-FFF2-40B4-BE49-F238E27FC236}">
                <a16:creationId xmlns:a16="http://schemas.microsoft.com/office/drawing/2014/main" xmlns="" id="{D4DFE89A-4EFF-4E5E-8B27-7BDCF4318551}"/>
              </a:ext>
            </a:extLst>
          </p:cNvPr>
          <p:cNvPicPr/>
          <p:nvPr/>
        </p:nvPicPr>
        <p:blipFill>
          <a:blip r:embed="rId2"/>
          <a:stretch>
            <a:fillRect/>
          </a:stretch>
        </p:blipFill>
        <p:spPr>
          <a:xfrm>
            <a:off x="1" y="6336789"/>
            <a:ext cx="986118" cy="521210"/>
          </a:xfrm>
          <a:prstGeom prst="rect">
            <a:avLst/>
          </a:prstGeom>
        </p:spPr>
      </p:pic>
      <p:sp>
        <p:nvSpPr>
          <p:cNvPr id="24" name="object 7">
            <a:extLst>
              <a:ext uri="{FF2B5EF4-FFF2-40B4-BE49-F238E27FC236}">
                <a16:creationId xmlns:a16="http://schemas.microsoft.com/office/drawing/2014/main" xmlns="" id="{EADD0572-10EE-42F6-A27C-642E127C101A}"/>
              </a:ext>
            </a:extLst>
          </p:cNvPr>
          <p:cNvSpPr/>
          <p:nvPr/>
        </p:nvSpPr>
        <p:spPr>
          <a:xfrm>
            <a:off x="432982" y="1141661"/>
            <a:ext cx="11420475" cy="4766080"/>
          </a:xfrm>
          <a:custGeom>
            <a:avLst/>
            <a:gdLst/>
            <a:ahLst/>
            <a:cxnLst/>
            <a:rect l="l" t="t" r="r" b="b"/>
            <a:pathLst>
              <a:path w="7569834" h="3712845">
                <a:moveTo>
                  <a:pt x="7569705" y="3709416"/>
                </a:moveTo>
                <a:lnTo>
                  <a:pt x="7569705" y="3048"/>
                </a:lnTo>
                <a:lnTo>
                  <a:pt x="7566657" y="0"/>
                </a:lnTo>
                <a:lnTo>
                  <a:pt x="3048" y="0"/>
                </a:lnTo>
                <a:lnTo>
                  <a:pt x="0" y="3048"/>
                </a:lnTo>
                <a:lnTo>
                  <a:pt x="0" y="3709416"/>
                </a:lnTo>
                <a:lnTo>
                  <a:pt x="3048" y="3712464"/>
                </a:lnTo>
                <a:lnTo>
                  <a:pt x="6096" y="3712464"/>
                </a:lnTo>
                <a:lnTo>
                  <a:pt x="6096" y="12192"/>
                </a:lnTo>
                <a:lnTo>
                  <a:pt x="12192" y="6096"/>
                </a:lnTo>
                <a:lnTo>
                  <a:pt x="12192" y="12192"/>
                </a:lnTo>
                <a:lnTo>
                  <a:pt x="7557513" y="12192"/>
                </a:lnTo>
                <a:lnTo>
                  <a:pt x="7557513" y="6096"/>
                </a:lnTo>
                <a:lnTo>
                  <a:pt x="7563609" y="12192"/>
                </a:lnTo>
                <a:lnTo>
                  <a:pt x="7563609" y="3712464"/>
                </a:lnTo>
                <a:lnTo>
                  <a:pt x="7566657" y="3712464"/>
                </a:lnTo>
                <a:lnTo>
                  <a:pt x="7569705" y="3709416"/>
                </a:lnTo>
                <a:close/>
              </a:path>
              <a:path w="7569834" h="3712845">
                <a:moveTo>
                  <a:pt x="12192" y="12192"/>
                </a:moveTo>
                <a:lnTo>
                  <a:pt x="12192" y="6096"/>
                </a:lnTo>
                <a:lnTo>
                  <a:pt x="6096" y="12192"/>
                </a:lnTo>
                <a:lnTo>
                  <a:pt x="12192" y="12192"/>
                </a:lnTo>
                <a:close/>
              </a:path>
              <a:path w="7569834" h="3712845">
                <a:moveTo>
                  <a:pt x="12192" y="3700272"/>
                </a:moveTo>
                <a:lnTo>
                  <a:pt x="12192" y="12192"/>
                </a:lnTo>
                <a:lnTo>
                  <a:pt x="6096" y="12192"/>
                </a:lnTo>
                <a:lnTo>
                  <a:pt x="6096" y="3700272"/>
                </a:lnTo>
                <a:lnTo>
                  <a:pt x="12192" y="3700272"/>
                </a:lnTo>
                <a:close/>
              </a:path>
              <a:path w="7569834" h="3712845">
                <a:moveTo>
                  <a:pt x="7563609" y="3700272"/>
                </a:moveTo>
                <a:lnTo>
                  <a:pt x="6096" y="3700272"/>
                </a:lnTo>
                <a:lnTo>
                  <a:pt x="12192" y="3706368"/>
                </a:lnTo>
                <a:lnTo>
                  <a:pt x="12192" y="3712464"/>
                </a:lnTo>
                <a:lnTo>
                  <a:pt x="7557513" y="3712464"/>
                </a:lnTo>
                <a:lnTo>
                  <a:pt x="7557513" y="3706368"/>
                </a:lnTo>
                <a:lnTo>
                  <a:pt x="7563609" y="3700272"/>
                </a:lnTo>
                <a:close/>
              </a:path>
              <a:path w="7569834" h="3712845">
                <a:moveTo>
                  <a:pt x="12192" y="3712464"/>
                </a:moveTo>
                <a:lnTo>
                  <a:pt x="12192" y="3706368"/>
                </a:lnTo>
                <a:lnTo>
                  <a:pt x="6096" y="3700272"/>
                </a:lnTo>
                <a:lnTo>
                  <a:pt x="6096" y="3712464"/>
                </a:lnTo>
                <a:lnTo>
                  <a:pt x="12192" y="3712464"/>
                </a:lnTo>
                <a:close/>
              </a:path>
              <a:path w="7569834" h="3712845">
                <a:moveTo>
                  <a:pt x="7563609" y="12192"/>
                </a:moveTo>
                <a:lnTo>
                  <a:pt x="7557513" y="6096"/>
                </a:lnTo>
                <a:lnTo>
                  <a:pt x="7557513" y="12192"/>
                </a:lnTo>
                <a:lnTo>
                  <a:pt x="7563609" y="12192"/>
                </a:lnTo>
                <a:close/>
              </a:path>
              <a:path w="7569834" h="3712845">
                <a:moveTo>
                  <a:pt x="7563609" y="3700272"/>
                </a:moveTo>
                <a:lnTo>
                  <a:pt x="7563609" y="12192"/>
                </a:lnTo>
                <a:lnTo>
                  <a:pt x="7557513" y="12192"/>
                </a:lnTo>
                <a:lnTo>
                  <a:pt x="7557513" y="3700272"/>
                </a:lnTo>
                <a:lnTo>
                  <a:pt x="7563609" y="3700272"/>
                </a:lnTo>
                <a:close/>
              </a:path>
              <a:path w="7569834" h="3712845">
                <a:moveTo>
                  <a:pt x="7563609" y="3712464"/>
                </a:moveTo>
                <a:lnTo>
                  <a:pt x="7563609" y="3700272"/>
                </a:lnTo>
                <a:lnTo>
                  <a:pt x="7557513" y="3706368"/>
                </a:lnTo>
                <a:lnTo>
                  <a:pt x="7557513" y="3712464"/>
                </a:lnTo>
                <a:lnTo>
                  <a:pt x="7563609" y="3712464"/>
                </a:lnTo>
                <a:close/>
              </a:path>
            </a:pathLst>
          </a:custGeom>
          <a:solidFill>
            <a:srgbClr val="A4CD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8837532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6751</TotalTime>
  <Words>2866</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21</vt:i4>
      </vt:variant>
    </vt:vector>
  </HeadingPairs>
  <TitlesOfParts>
    <vt:vector size="28" baseType="lpstr">
      <vt:lpstr>Arial</vt:lpstr>
      <vt:lpstr>Calibri</vt:lpstr>
      <vt:lpstr>Calibri Light</vt:lpstr>
      <vt:lpstr>Courier New</vt:lpstr>
      <vt:lpstr>Times New Roman</vt:lpstr>
      <vt:lpstr>Wingdings</vt:lpstr>
      <vt:lpstr>Tema di Office</vt:lpstr>
      <vt:lpstr>Presentazione standard di PowerPoint</vt:lpstr>
      <vt:lpstr>Presentazione standard di PowerPoint</vt:lpstr>
      <vt:lpstr>Normativa di riferimento</vt:lpstr>
      <vt:lpstr>Presentazione standard di PowerPoint</vt:lpstr>
      <vt:lpstr>Presentazione standard di PowerPoint</vt:lpstr>
      <vt:lpstr>… e in fine (1/2)</vt:lpstr>
      <vt:lpstr>Alcune novità</vt:lpstr>
      <vt:lpstr>I Piani di  Raccolta e Gestione</vt:lpstr>
      <vt:lpstr>Le Tariffe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Prioli</dc:creator>
  <cp:lastModifiedBy>User</cp:lastModifiedBy>
  <cp:revision>53</cp:revision>
  <dcterms:created xsi:type="dcterms:W3CDTF">2019-08-18T06:29:16Z</dcterms:created>
  <dcterms:modified xsi:type="dcterms:W3CDTF">2019-09-26T11:45:20Z</dcterms:modified>
</cp:coreProperties>
</file>