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82" r:id="rId4"/>
    <p:sldId id="281" r:id="rId5"/>
    <p:sldId id="280" r:id="rId6"/>
    <p:sldId id="268" r:id="rId7"/>
    <p:sldId id="284" r:id="rId8"/>
    <p:sldId id="275" r:id="rId9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9767-0D34-466B-8A46-E7C09ABC406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4C32-B4B3-4225-AE1E-06466240E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95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4C32-B4B3-4225-AE1E-06466240E1B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23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4C32-B4B3-4225-AE1E-06466240E1B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46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4C32-B4B3-4225-AE1E-06466240E1B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0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4C32-B4B3-4225-AE1E-06466240E1B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02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3763-D718-46AD-9098-3186D4569F49}" type="datetimeFigureOut">
              <a:rPr lang="it-IT" smtClean="0"/>
              <a:pPr/>
              <a:t>30/09/2019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E606-591E-465B-868E-3D14C5FFB8A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sponsabilefeamp@galgargan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responsabilefeamp@galgargano.co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0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323528" y="630932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</a:rPr>
              <a:t>Gianfranco Pazienza – Responsabile Misura FEAMP – GAL  Gargano  - </a:t>
            </a:r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responsabilefeamp@galgargano.com</a:t>
            </a:r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</a:rPr>
              <a:t> info@galgargano.com</a:t>
            </a:r>
            <a:endParaRPr lang="it-IT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magine 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83" y="180985"/>
            <a:ext cx="2498797" cy="8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17442"/>
            <a:ext cx="2304256" cy="9539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19"/>
          <a:stretch/>
        </p:blipFill>
        <p:spPr>
          <a:xfrm>
            <a:off x="0" y="0"/>
            <a:ext cx="2485470" cy="619187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38122" y="1217705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LITTER: NUOVE TECNOLOGIE E BUONE PRATICHE PER RIDURRE LA PRODUZIONE DI RIFIUTI MARINI DERIVANTI DALLE ATTIVITA’ DI PESCA E ACQUACOLTURA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85470" y="3973021"/>
            <a:ext cx="6658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Cagnano Varano - Museo del territorio e delle tradizioni lagunari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Località Bagno di Varano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2019 ore 16.30 -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87824" y="235081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BUONE PRATICHE E GESTIONE IN AREA FLAG: LA PIANIFICAZIONE E L’ECONOMIA CIRCOLARE UNA OPPORTUNITÀ PER LO SVILUPPO DELLE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DI PESCA E MARICOLTURA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PARCO NAZIONALE DEL GARGANO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webgate.ec.europa.eu/fpfis/cms/farnet2/sites/farnet/files/farnet_circular-economy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57216"/>
            <a:ext cx="2016224" cy="21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1510" y="1258989"/>
            <a:ext cx="8892988" cy="252028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the Loop: circular economy in fishing and aquaculture areas</a:t>
            </a:r>
          </a:p>
          <a:p>
            <a:r>
              <a:rPr lang="it-IT" sz="2000" dirty="0"/>
              <a:t>FARNET TRANSNATIONAL SEMINAR FOR FLAGS Saint-Jean-de-</a:t>
            </a:r>
            <a:r>
              <a:rPr lang="it-IT" sz="2000" dirty="0" err="1"/>
              <a:t>Luz</a:t>
            </a:r>
            <a:r>
              <a:rPr lang="it-IT" sz="2000" dirty="0"/>
              <a:t> (France), 20-22 </a:t>
            </a:r>
            <a:r>
              <a:rPr lang="it-IT" sz="2000" dirty="0" err="1"/>
              <a:t>November</a:t>
            </a:r>
            <a:r>
              <a:rPr lang="it-IT" sz="2000" dirty="0"/>
              <a:t> </a:t>
            </a:r>
            <a:r>
              <a:rPr lang="it-IT" sz="2000" dirty="0" smtClean="0"/>
              <a:t>2018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litter -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itoral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Costal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Managment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 OPPORTUNITY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MARICOLTURE AND ACQUACULTURE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DEVELOPMENT,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GARGANO NATIONAL PARK - TREMITI AMP 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67022"/>
          <a:stretch/>
        </p:blipFill>
        <p:spPr bwMode="auto">
          <a:xfrm>
            <a:off x="5663964" y="312284"/>
            <a:ext cx="1617455" cy="7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23528" y="630932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</a:rPr>
              <a:t>Gianfranco Pazienza – Responsabile Misura FEAMP – GAL  Gargano  - </a:t>
            </a:r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responsabilefeamp@galgargano.com</a:t>
            </a:r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</a:rPr>
              <a:t> info@galgargano.com</a:t>
            </a:r>
            <a:endParaRPr lang="it-IT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magine 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1686"/>
            <a:ext cx="1512168" cy="5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41436"/>
            <a:ext cx="829089" cy="8290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/>
          <a:srcRect l="20863"/>
          <a:stretch/>
        </p:blipFill>
        <p:spPr>
          <a:xfrm>
            <a:off x="5641861" y="3861047"/>
            <a:ext cx="2337112" cy="2119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129131"/>
            <a:ext cx="2304256" cy="9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4" y="-17015"/>
            <a:ext cx="5141666" cy="6875015"/>
          </a:xfrm>
          <a:prstGeom prst="rect">
            <a:avLst/>
          </a:prstGeom>
        </p:spPr>
      </p:pic>
      <p:pic>
        <p:nvPicPr>
          <p:cNvPr id="1029" name="Picture 5" descr="https://webgate.ec.europa.eu/fpfis/cms/farnet2/sites/farnet/files/farnet_circular-economy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39" y="52875"/>
            <a:ext cx="648072" cy="6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67022"/>
          <a:stretch/>
        </p:blipFill>
        <p:spPr bwMode="auto">
          <a:xfrm>
            <a:off x="4139952" y="44623"/>
            <a:ext cx="1617455" cy="7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35" y="126401"/>
            <a:ext cx="1512168" cy="5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212" y="-18723"/>
            <a:ext cx="829089" cy="8290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479" y="836725"/>
            <a:ext cx="3960440" cy="4470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5292080" y="5398072"/>
            <a:ext cx="366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Report 2018 for MATTM </a:t>
            </a:r>
            <a:r>
              <a:rPr lang="it-IT" dirty="0" smtClean="0"/>
              <a:t>- ENVIROMENTAL  AND SEA PROTECTION, ITALIAN MINISTRY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01934" y="1988840"/>
            <a:ext cx="4890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5371888"/>
            <a:ext cx="4104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and </a:t>
            </a:r>
            <a:r>
              <a:rPr lang="it-IT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seafood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plasticfree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78883"/>
            <a:ext cx="1723154" cy="8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webgate.ec.europa.eu/fpfis/cms/farnet2/sites/farnet/files/farnet_circular-economy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21" y="89920"/>
            <a:ext cx="648072" cy="6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logo-galgarg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0" y="126403"/>
            <a:ext cx="2232248" cy="5761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67022"/>
          <a:stretch/>
        </p:blipFill>
        <p:spPr bwMode="auto">
          <a:xfrm>
            <a:off x="4139952" y="44623"/>
            <a:ext cx="1617455" cy="7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403"/>
            <a:ext cx="1512168" cy="5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328" y="8453"/>
            <a:ext cx="829089" cy="82908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542"/>
            <a:ext cx="9144000" cy="611811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289" y="1006375"/>
            <a:ext cx="8924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on the Dune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Lesina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Varano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(barrier),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Adriatic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dumpsite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678" y="2691076"/>
            <a:ext cx="1097928" cy="7086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Ovale 17"/>
          <p:cNvSpPr/>
          <p:nvPr/>
        </p:nvSpPr>
        <p:spPr>
          <a:xfrm>
            <a:off x="3563887" y="2203620"/>
            <a:ext cx="2976157" cy="29535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4 21"/>
          <p:cNvCxnSpPr/>
          <p:nvPr/>
        </p:nvCxnSpPr>
        <p:spPr>
          <a:xfrm>
            <a:off x="2695867" y="2459270"/>
            <a:ext cx="1548172" cy="1156035"/>
          </a:xfrm>
          <a:prstGeom prst="bentConnector3">
            <a:avLst>
              <a:gd name="adj1" fmla="val 51147"/>
            </a:avLst>
          </a:prstGeom>
          <a:ln w="3810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>
            <a:off x="5618107" y="4664317"/>
            <a:ext cx="1351497" cy="914400"/>
          </a:xfrm>
          <a:prstGeom prst="bentConnector3">
            <a:avLst/>
          </a:prstGeom>
          <a:ln w="3810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58928" y="2052419"/>
            <a:ext cx="351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</a:t>
            </a:r>
            <a:r>
              <a:rPr lang="it-IT" dirty="0" smtClean="0">
                <a:solidFill>
                  <a:schemeClr val="bg1"/>
                </a:solidFill>
              </a:rPr>
              <a:t> - OWEST ADRIATIC CURRENT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155454" y="3130751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marin-litter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e 30"/>
          <p:cNvSpPr/>
          <p:nvPr/>
        </p:nvSpPr>
        <p:spPr>
          <a:xfrm>
            <a:off x="3995936" y="2636912"/>
            <a:ext cx="538023" cy="511266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352" y="3759070"/>
            <a:ext cx="2177128" cy="18864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03848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947899" y="3713286"/>
            <a:ext cx="18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Subsea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dumpsite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76491" y="5586693"/>
            <a:ext cx="166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Fishing for </a:t>
            </a:r>
            <a:r>
              <a:rPr lang="it-IT" dirty="0" err="1" smtClean="0">
                <a:solidFill>
                  <a:schemeClr val="bg1"/>
                </a:solidFill>
              </a:rPr>
              <a:t>litter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95" y="3211323"/>
            <a:ext cx="4854605" cy="36400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5801815" cy="34843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/>
          <a:stretch/>
        </p:blipFill>
        <p:spPr>
          <a:xfrm>
            <a:off x="35496" y="3889039"/>
            <a:ext cx="3354650" cy="29623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8835" r="7568" b="8650"/>
          <a:stretch/>
        </p:blipFill>
        <p:spPr>
          <a:xfrm>
            <a:off x="5762172" y="404664"/>
            <a:ext cx="3421472" cy="34843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94593" y="4213791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9081" y="2934932"/>
            <a:ext cx="8924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lagoons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Lesina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Varano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north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Gargano National Park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8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8" y="3368769"/>
            <a:ext cx="5427228" cy="35081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3424" b="26912"/>
          <a:stretch/>
        </p:blipFill>
        <p:spPr>
          <a:xfrm>
            <a:off x="-19319" y="260648"/>
            <a:ext cx="5427228" cy="30243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8501" r="16926" b="16401"/>
          <a:stretch/>
        </p:blipFill>
        <p:spPr>
          <a:xfrm>
            <a:off x="4659757" y="3368769"/>
            <a:ext cx="4494693" cy="34986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10" y="260648"/>
            <a:ext cx="3725640" cy="3033934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2888422" y="699646"/>
            <a:ext cx="471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Mussel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extimate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2.500 Ha in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mariculture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32-37 t. of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932040" y="345006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the World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80947" y="3439379"/>
            <a:ext cx="38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Fishing for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litter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" name="Immagine 12" descr="LEGGENDA_TIPOLOGIE DI PESCA_GAL.jpeg"/>
          <p:cNvPicPr>
            <a:picLocks noChangeAspect="1"/>
          </p:cNvPicPr>
          <p:nvPr/>
        </p:nvPicPr>
        <p:blipFill rotWithShape="1">
          <a:blip r:embed="rId2" cstate="print"/>
          <a:srcRect l="20692"/>
          <a:stretch/>
        </p:blipFill>
        <p:spPr>
          <a:xfrm>
            <a:off x="0" y="584982"/>
            <a:ext cx="9134150" cy="476869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324" y="4869160"/>
            <a:ext cx="9142676" cy="23391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A.Z.A</a:t>
            </a:r>
            <a:r>
              <a:rPr lang="it-IT" sz="2400" b="1" dirty="0">
                <a:solidFill>
                  <a:schemeClr val="bg1"/>
                </a:solidFill>
              </a:rPr>
              <a:t>. (FEAMP </a:t>
            </a:r>
            <a:r>
              <a:rPr lang="it-IT" sz="2400" b="1" dirty="0" smtClean="0">
                <a:solidFill>
                  <a:schemeClr val="bg1"/>
                </a:solidFill>
              </a:rPr>
              <a:t>Reg. (</a:t>
            </a:r>
            <a:r>
              <a:rPr lang="it-IT" sz="2400" b="1" dirty="0">
                <a:solidFill>
                  <a:schemeClr val="bg1"/>
                </a:solidFill>
              </a:rPr>
              <a:t>UE) 508/2014, </a:t>
            </a:r>
            <a:r>
              <a:rPr lang="it-IT" sz="2400" b="1" dirty="0" smtClean="0">
                <a:solidFill>
                  <a:schemeClr val="bg1"/>
                </a:solidFill>
              </a:rPr>
              <a:t>Art. 51) AND 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COSTAL ZONE MANAGMENT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OPPORTUNITY FOR ACQUACULTURE DEVELOPPMENT, MARINE WAST REDUCTION, QUALITY PRODUCTIONS AND CO-RESPONSABLITY IN PROTECTIONS AREA - BLUE GROWTH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2134567" y="631074"/>
            <a:ext cx="538023" cy="511266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96877" y="710496"/>
            <a:ext cx="1613401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Tremiti Island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196752"/>
            <a:ext cx="720080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2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5" y="116632"/>
            <a:ext cx="9149914" cy="67413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15816" y="3717032"/>
            <a:ext cx="6073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I VOSTRI CONTRIBUTI</a:t>
            </a:r>
          </a:p>
          <a:p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94116" y="5949280"/>
            <a:ext cx="607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Gianfranco Pazienza – Responsabile FEAMP</a:t>
            </a:r>
          </a:p>
          <a:p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9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14001</TotalTime>
  <Words>308</Words>
  <Application>Microsoft Office PowerPoint</Application>
  <PresentationFormat>Presentazione su schermo (4:3)</PresentationFormat>
  <Paragraphs>40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User</cp:lastModifiedBy>
  <cp:revision>99</cp:revision>
  <cp:lastPrinted>2019-09-26T12:50:05Z</cp:lastPrinted>
  <dcterms:created xsi:type="dcterms:W3CDTF">2017-11-04T14:30:53Z</dcterms:created>
  <dcterms:modified xsi:type="dcterms:W3CDTF">2019-09-30T09:42:33Z</dcterms:modified>
</cp:coreProperties>
</file>