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303" r:id="rId4"/>
    <p:sldId id="304" r:id="rId5"/>
    <p:sldId id="305" r:id="rId6"/>
    <p:sldId id="306" r:id="rId7"/>
    <p:sldId id="308" r:id="rId8"/>
    <p:sldId id="302" r:id="rId9"/>
    <p:sldId id="309" r:id="rId10"/>
    <p:sldId id="278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2" r:id="rId22"/>
    <p:sldId id="327" r:id="rId23"/>
    <p:sldId id="301" r:id="rId24"/>
    <p:sldId id="321" r:id="rId25"/>
    <p:sldId id="296" r:id="rId26"/>
    <p:sldId id="297" r:id="rId27"/>
    <p:sldId id="324" r:id="rId28"/>
    <p:sldId id="326" r:id="rId29"/>
    <p:sldId id="325" r:id="rId30"/>
    <p:sldId id="32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80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11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2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29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32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83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02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21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4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58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78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1E810-5BBD-45C7-9AA1-B6C6E85F79D7}" type="datetimeFigureOut">
              <a:rPr lang="it-IT" smtClean="0"/>
              <a:pPr/>
              <a:t>26/09/2019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1F28-7379-4E37-A88D-BE5CB7EF36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93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4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4" Type="http://schemas.openxmlformats.org/officeDocument/2006/relationships/image" Target="../media/image10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0.png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2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jpe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0.pn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jpeg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tiff"/><Relationship Id="rId10" Type="http://schemas.openxmlformats.org/officeDocument/2006/relationships/image" Target="../media/image20.jpe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4030739"/>
            <a:ext cx="9144000" cy="1701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93879" y="2248168"/>
            <a:ext cx="6858000" cy="15158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it-IT" sz="900" dirty="0" smtClean="0">
                <a:solidFill>
                  <a:srgbClr val="7030A0"/>
                </a:solidFill>
              </a:rPr>
              <a:t/>
            </a:r>
            <a:br>
              <a:rPr lang="it-IT" sz="900" dirty="0" smtClean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/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2600" dirty="0" smtClean="0">
                <a:solidFill>
                  <a:srgbClr val="7030A0"/>
                </a:solidFill>
              </a:rPr>
              <a:t>“MARINE LITTER” studi e progetti e nuove tecnologie e pratiche per ridurre la produzione di rifiuti marini derivanti dalle attività di pesca</a:t>
            </a:r>
            <a:endParaRPr lang="it-IT" sz="2600" dirty="0">
              <a:solidFill>
                <a:srgbClr val="7030A0"/>
              </a:solidFill>
            </a:endParaRPr>
          </a:p>
          <a:p>
            <a:pPr>
              <a:spcBef>
                <a:spcPts val="1800"/>
              </a:spcBef>
            </a:pPr>
            <a:r>
              <a:rPr lang="it-IT" sz="2500" dirty="0" smtClean="0">
                <a:solidFill>
                  <a:srgbClr val="7030A0"/>
                </a:solidFill>
              </a:rPr>
              <a:t>Museo delle tradizioni </a:t>
            </a:r>
            <a:r>
              <a:rPr lang="it-IT" sz="2500" dirty="0" smtClean="0">
                <a:solidFill>
                  <a:srgbClr val="7030A0"/>
                </a:solidFill>
              </a:rPr>
              <a:t>popolari e lagunari </a:t>
            </a:r>
          </a:p>
          <a:p>
            <a:pPr>
              <a:spcBef>
                <a:spcPts val="1800"/>
              </a:spcBef>
            </a:pPr>
            <a:r>
              <a:rPr lang="it-IT" sz="2500" dirty="0" smtClean="0">
                <a:solidFill>
                  <a:srgbClr val="7030A0"/>
                </a:solidFill>
              </a:rPr>
              <a:t> </a:t>
            </a:r>
            <a:r>
              <a:rPr lang="it-IT" sz="2500" dirty="0" smtClean="0">
                <a:solidFill>
                  <a:srgbClr val="7030A0"/>
                </a:solidFill>
              </a:rPr>
              <a:t>CAGNANO </a:t>
            </a:r>
            <a:r>
              <a:rPr lang="it-IT" sz="2500" dirty="0" smtClean="0">
                <a:solidFill>
                  <a:srgbClr val="7030A0"/>
                </a:solidFill>
              </a:rPr>
              <a:t>VARANO -27 </a:t>
            </a:r>
            <a:r>
              <a:rPr lang="it-IT" sz="2500" dirty="0">
                <a:solidFill>
                  <a:srgbClr val="7030A0"/>
                </a:solidFill>
              </a:rPr>
              <a:t>Settembre 2019</a:t>
            </a:r>
            <a:r>
              <a:rPr lang="it-IT" sz="2500" dirty="0" smtClean="0">
                <a:solidFill>
                  <a:srgbClr val="7030A0"/>
                </a:solidFill>
              </a:rPr>
              <a:t/>
            </a:r>
            <a:br>
              <a:rPr lang="it-IT" sz="2500" dirty="0" smtClean="0">
                <a:solidFill>
                  <a:srgbClr val="7030A0"/>
                </a:solidFill>
              </a:rPr>
            </a:br>
            <a:endParaRPr lang="it-IT" sz="2100" dirty="0" smtClean="0">
              <a:solidFill>
                <a:srgbClr val="7030A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" y="4103530"/>
            <a:ext cx="91439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</a:pPr>
            <a:r>
              <a:rPr lang="it-IT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Marine </a:t>
            </a:r>
            <a:r>
              <a:rPr lang="it-IT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Litter</a:t>
            </a:r>
            <a:r>
              <a:rPr lang="it-IT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studi e progetti: l’esperienza con i pescatori nell’Area Marina Protetta Porto Cesareo </a:t>
            </a:r>
            <a:endParaRPr lang="it-IT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ts val="1800"/>
              </a:spcBef>
            </a:pPr>
            <a:r>
              <a:rPr lang="it-IT" sz="16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dott., </a:t>
            </a:r>
            <a:r>
              <a:rPr lang="it-IT" sz="16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Biol</a:t>
            </a:r>
            <a:r>
              <a:rPr lang="it-IT" sz="16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., Paolo D’Ambrosio, </a:t>
            </a:r>
            <a:r>
              <a:rPr lang="it-IT" sz="16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Ph.D.</a:t>
            </a:r>
            <a:r>
              <a:rPr lang="it-IT" sz="16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Direttore Area </a:t>
            </a:r>
            <a:r>
              <a:rPr lang="it-IT" sz="16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Marina Protetta Porto Cesareo</a:t>
            </a:r>
          </a:p>
          <a:p>
            <a:pPr lvl="0" algn="ctr">
              <a:spcBef>
                <a:spcPts val="1800"/>
              </a:spcBef>
            </a:pPr>
            <a:r>
              <a:rPr lang="it-IT" sz="20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incarico/responsabilità, Ente di afferenza</a:t>
            </a:r>
            <a:endParaRPr lang="it-IT" sz="26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pic>
        <p:nvPicPr>
          <p:cNvPr id="1026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03" y="473213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o 37"/>
          <p:cNvGrpSpPr/>
          <p:nvPr/>
        </p:nvGrpSpPr>
        <p:grpSpPr>
          <a:xfrm>
            <a:off x="2883372" y="485765"/>
            <a:ext cx="3945163" cy="1495703"/>
            <a:chOff x="311150" y="206377"/>
            <a:chExt cx="3945163" cy="1495703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611" y="1190109"/>
              <a:ext cx="1683979" cy="511971"/>
            </a:xfrm>
            <a:prstGeom prst="rect">
              <a:avLst/>
            </a:prstGeom>
          </p:spPr>
        </p:pic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311150" y="1116012"/>
              <a:ext cx="74613" cy="15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3349625" y="760413"/>
              <a:ext cx="74613" cy="15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700" b="0" i="0" u="none" strike="noStrike" cap="none" normalizeH="0" baseline="0" smtClean="0">
                  <a:ln>
                    <a:noFill/>
                  </a:ln>
                  <a:solidFill>
                    <a:srgbClr val="0D0D0D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3346450" y="925513"/>
              <a:ext cx="76200" cy="15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700" b="1" i="0" u="none" strike="noStrike" cap="none" normalizeH="0" baseline="0" smtClean="0">
                  <a:ln>
                    <a:noFill/>
                  </a:ln>
                  <a:solidFill>
                    <a:srgbClr val="0D0D0D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7" name="Gruppo 36"/>
            <p:cNvGrpSpPr/>
            <p:nvPr/>
          </p:nvGrpSpPr>
          <p:grpSpPr>
            <a:xfrm>
              <a:off x="496888" y="206377"/>
              <a:ext cx="3759425" cy="878501"/>
              <a:chOff x="496888" y="206377"/>
              <a:chExt cx="3759425" cy="878501"/>
            </a:xfrm>
          </p:grpSpPr>
          <p:pic>
            <p:nvPicPr>
              <p:cNvPr id="22530" name="Picture 2" descr="Risultati immagini per logo gal garga no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3628118" y="206377"/>
                <a:ext cx="628195" cy="878501"/>
              </a:xfrm>
              <a:prstGeom prst="rect">
                <a:avLst/>
              </a:prstGeom>
              <a:noFill/>
            </p:spPr>
          </p:pic>
          <p:grpSp>
            <p:nvGrpSpPr>
              <p:cNvPr id="34" name="Gruppo 33"/>
              <p:cNvGrpSpPr/>
              <p:nvPr/>
            </p:nvGrpSpPr>
            <p:grpSpPr>
              <a:xfrm>
                <a:off x="2672746" y="220971"/>
                <a:ext cx="782637" cy="849312"/>
                <a:chOff x="2693988" y="227013"/>
                <a:chExt cx="782637" cy="849312"/>
              </a:xfrm>
            </p:grpSpPr>
            <p:pic>
              <p:nvPicPr>
                <p:cNvPr id="2253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email"/>
                <a:srcRect/>
                <a:stretch>
                  <a:fillRect/>
                </a:stretch>
              </p:blipFill>
              <p:spPr bwMode="auto">
                <a:xfrm>
                  <a:off x="2693988" y="227013"/>
                  <a:ext cx="655638" cy="619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5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98750" y="925513"/>
                  <a:ext cx="777875" cy="150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700" b="1" i="0" u="none" strike="noStrike" cap="none" normalizeH="0" baseline="0" smtClean="0">
                      <a:ln>
                        <a:noFill/>
                      </a:ln>
                      <a:solidFill>
                        <a:srgbClr val="0D0D0D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REGIONE PUGLIA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6" name="Gruppo 35"/>
              <p:cNvGrpSpPr/>
              <p:nvPr/>
            </p:nvGrpSpPr>
            <p:grpSpPr>
              <a:xfrm>
                <a:off x="496888" y="266215"/>
                <a:ext cx="827088" cy="758825"/>
                <a:chOff x="496888" y="317500"/>
                <a:chExt cx="827088" cy="758825"/>
              </a:xfrm>
            </p:grpSpPr>
            <p:sp>
              <p:nvSpPr>
                <p:cNvPr id="22547" name="Rectangle 19"/>
                <p:cNvSpPr>
                  <a:spLocks noChangeArrowheads="1"/>
                </p:cNvSpPr>
                <p:nvPr/>
              </p:nvSpPr>
              <p:spPr bwMode="auto">
                <a:xfrm>
                  <a:off x="496888" y="925513"/>
                  <a:ext cx="827088" cy="150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700" b="1" i="0" u="none" strike="noStrike" cap="none" normalizeH="0" baseline="0" smtClean="0">
                      <a:ln>
                        <a:noFill/>
                      </a:ln>
                      <a:solidFill>
                        <a:srgbClr val="0D0D0D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UNIONE EUROPEA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2553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514350" y="317500"/>
                  <a:ext cx="661988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5" name="Gruppo 34"/>
              <p:cNvGrpSpPr/>
              <p:nvPr/>
            </p:nvGrpSpPr>
            <p:grpSpPr>
              <a:xfrm>
                <a:off x="1496711" y="239227"/>
                <a:ext cx="1003300" cy="812800"/>
                <a:chOff x="1549400" y="263525"/>
                <a:chExt cx="1003300" cy="812800"/>
              </a:xfrm>
            </p:grpSpPr>
            <p:sp>
              <p:nvSpPr>
                <p:cNvPr id="22549" name="Rectangle 21"/>
                <p:cNvSpPr>
                  <a:spLocks noChangeArrowheads="1"/>
                </p:cNvSpPr>
                <p:nvPr/>
              </p:nvSpPr>
              <p:spPr bwMode="auto">
                <a:xfrm>
                  <a:off x="1549400" y="925513"/>
                  <a:ext cx="1003300" cy="150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700" b="1" i="0" u="none" strike="noStrike" cap="none" normalizeH="0" baseline="0" smtClean="0">
                      <a:ln>
                        <a:noFill/>
                      </a:ln>
                      <a:solidFill>
                        <a:srgbClr val="0D0D0D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REPUBBLICA ITALIANA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2554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>
                  <a:off x="1700213" y="263525"/>
                  <a:ext cx="547688" cy="546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19"/>
          <a:stretch/>
        </p:blipFill>
        <p:spPr>
          <a:xfrm>
            <a:off x="0" y="0"/>
            <a:ext cx="1744910" cy="39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144158" y="1633655"/>
            <a:ext cx="7515922" cy="5152676"/>
            <a:chOff x="2339975" y="2138363"/>
            <a:chExt cx="6804025" cy="4603750"/>
          </a:xfrm>
        </p:grpSpPr>
        <p:sp>
          <p:nvSpPr>
            <p:cNvPr id="6146" name="Text Box 32"/>
            <p:cNvSpPr txBox="1">
              <a:spLocks noChangeArrowheads="1"/>
            </p:cNvSpPr>
            <p:nvPr/>
          </p:nvSpPr>
          <p:spPr bwMode="auto">
            <a:xfrm>
              <a:off x="7092950" y="5589588"/>
              <a:ext cx="633413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200" b="1" u="none">
                  <a:solidFill>
                    <a:schemeClr val="bg2"/>
                  </a:solidFill>
                  <a:latin typeface="Comic Sans MS" pitchFamily="66" charset="0"/>
                </a:rPr>
                <a:t>Nardò</a:t>
              </a:r>
            </a:p>
          </p:txBody>
        </p:sp>
        <p:sp>
          <p:nvSpPr>
            <p:cNvPr id="6147" name="Text Box 32"/>
            <p:cNvSpPr txBox="1">
              <a:spLocks noChangeArrowheads="1"/>
            </p:cNvSpPr>
            <p:nvPr/>
          </p:nvSpPr>
          <p:spPr bwMode="auto">
            <a:xfrm>
              <a:off x="7092950" y="5589588"/>
              <a:ext cx="633413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200" b="1" u="none">
                  <a:solidFill>
                    <a:schemeClr val="bg2"/>
                  </a:solidFill>
                  <a:latin typeface="Comic Sans MS" pitchFamily="66" charset="0"/>
                </a:rPr>
                <a:t>Nardò</a:t>
              </a:r>
            </a:p>
          </p:txBody>
        </p:sp>
        <p:sp>
          <p:nvSpPr>
            <p:cNvPr id="6148" name="Text Box 31"/>
            <p:cNvSpPr txBox="1">
              <a:spLocks noChangeArrowheads="1"/>
            </p:cNvSpPr>
            <p:nvPr/>
          </p:nvSpPr>
          <p:spPr bwMode="auto">
            <a:xfrm>
              <a:off x="4211638" y="2708275"/>
              <a:ext cx="1490662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indent="279400"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200" b="1" u="none">
                  <a:solidFill>
                    <a:schemeClr val="bg2"/>
                  </a:solidFill>
                  <a:latin typeface="Comic Sans MS" pitchFamily="66" charset="0"/>
                </a:rPr>
                <a:t>Porto Cesareo</a:t>
              </a:r>
            </a:p>
          </p:txBody>
        </p:sp>
        <p:pic>
          <p:nvPicPr>
            <p:cNvPr id="6151" name="Picture 23" descr="A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2138363"/>
              <a:ext cx="6804025" cy="4603750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7596188" y="3651250"/>
              <a:ext cx="0" cy="259238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7235825" y="6243638"/>
              <a:ext cx="11747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000">
                  <a:solidFill>
                    <a:srgbClr val="FFFFFF"/>
                  </a:solidFill>
                  <a:latin typeface="Comic Sans MS" pitchFamily="66" charset="0"/>
                </a:rPr>
                <a:t>5 miglia nautiche</a:t>
              </a: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H="1">
              <a:off x="4643438" y="3651250"/>
              <a:ext cx="2881312" cy="2232025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3563938" y="5883275"/>
              <a:ext cx="1174750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000">
                  <a:solidFill>
                    <a:srgbClr val="FFFFFF"/>
                  </a:solidFill>
                  <a:latin typeface="Comic Sans MS" pitchFamily="66" charset="0"/>
                </a:rPr>
                <a:t>7 miglia nautiche</a:t>
              </a: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 flipV="1">
              <a:off x="4284663" y="3217863"/>
              <a:ext cx="3240087" cy="36036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276600" y="2859088"/>
              <a:ext cx="11747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44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44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44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44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>
                  <a:srgbClr val="EE2C26"/>
                </a:buClr>
                <a:buSzPct val="140000"/>
                <a:buFontTx/>
                <a:buNone/>
              </a:pPr>
              <a:r>
                <a:rPr lang="it-IT" altLang="it-IT" sz="1000">
                  <a:solidFill>
                    <a:srgbClr val="FFFFFF"/>
                  </a:solidFill>
                  <a:latin typeface="Comic Sans MS" pitchFamily="66" charset="0"/>
                </a:rPr>
                <a:t>6 miglia nautiche</a:t>
              </a:r>
            </a:p>
          </p:txBody>
        </p:sp>
      </p:grpSp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65" y="660088"/>
            <a:ext cx="5139482" cy="211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uppo 39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2410302" y="334536"/>
              <a:ext cx="45711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contesto</a:t>
              </a: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antropico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spiaggiati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Users\UtentePc\Desktop\condivisa_sergio\marine_strategy\marine_litter_2017\siti_marine_litt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5968"/>
            <a:ext cx="4643041" cy="32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riangolo rettangolo 20"/>
          <p:cNvSpPr/>
          <p:nvPr/>
        </p:nvSpPr>
        <p:spPr>
          <a:xfrm rot="19721225">
            <a:off x="4774134" y="3583508"/>
            <a:ext cx="3565252" cy="409480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3" descr="C:\Users\UtentePc\Desktop\condivisa_sergio\marine_strategy\marine_litter_2017\monitoraggi\sito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30224"/>
            <a:ext cx="4914652" cy="34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UtentePc\Desktop\condivisa_sergio\marine_strategy\marine_litter_2017\monitoraggi\novembre_2017\20_21.11.2017\21.11.2017_1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40" y="4308843"/>
            <a:ext cx="3350727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9009"/>
            <a:ext cx="3304195" cy="255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spiaggiati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19" name="Picture 3" descr="C:\Users\UtentePc\Desktop\condivisa_sergio\marine_strategy\marine_litter_2017\foto\gazzetta_del_mezzogiorno_25.11.2017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3" y="3677921"/>
            <a:ext cx="3158524" cy="17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73" y="676814"/>
            <a:ext cx="3438952" cy="6095733"/>
          </a:xfrm>
          <a:prstGeom prst="rect">
            <a:avLst/>
          </a:prstGeom>
        </p:spPr>
      </p:pic>
      <p:pic>
        <p:nvPicPr>
          <p:cNvPr id="26" name="Picture 4" descr="C:\Users\UtentePc\Desktop\condivisa_sergio\marine_strategy\marine_litter_2017\monitoraggi\novembre_2017\07.12.2017\sm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64" y="840104"/>
            <a:ext cx="3467224" cy="26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UtentePc\Desktop\condivisa_sergio\marine_strategy\marine_litter_2017\foto\microplastiche_marine_litter_15.11.2018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02" y="1997173"/>
            <a:ext cx="1731972" cy="23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323528" y="5612708"/>
            <a:ext cx="4934446" cy="12241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a destra 28"/>
          <p:cNvSpPr/>
          <p:nvPr/>
        </p:nvSpPr>
        <p:spPr>
          <a:xfrm rot="6949688">
            <a:off x="4676201" y="4819900"/>
            <a:ext cx="1368152" cy="76930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92551" y="5601822"/>
            <a:ext cx="468052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IT 1 – buste, sacchetti </a:t>
            </a:r>
            <a:r>
              <a:rPr lang="it-IT" sz="1100" dirty="0" err="1" smtClean="0"/>
              <a:t>ecc</a:t>
            </a:r>
            <a:endParaRPr lang="it-IT" sz="1100" dirty="0" smtClean="0"/>
          </a:p>
          <a:p>
            <a:r>
              <a:rPr lang="it-IT" sz="1100" dirty="0" smtClean="0"/>
              <a:t>IT 2 – bottiglie e contenitori in plastica, </a:t>
            </a:r>
            <a:r>
              <a:rPr lang="it-IT" sz="1100" dirty="0" err="1" smtClean="0"/>
              <a:t>ecc</a:t>
            </a:r>
            <a:r>
              <a:rPr lang="it-IT" sz="1100" dirty="0" smtClean="0"/>
              <a:t>…</a:t>
            </a:r>
          </a:p>
          <a:p>
            <a:r>
              <a:rPr lang="it-IT" sz="1100" dirty="0" smtClean="0"/>
              <a:t>IT 7 – cannucce, bicchieri, contenitori alimenti, tappi, </a:t>
            </a:r>
            <a:r>
              <a:rPr lang="it-IT" sz="1100" dirty="0" err="1" smtClean="0"/>
              <a:t>ecc</a:t>
            </a:r>
            <a:r>
              <a:rPr lang="it-IT" sz="1100" dirty="0" smtClean="0"/>
              <a:t>…</a:t>
            </a:r>
          </a:p>
          <a:p>
            <a:r>
              <a:rPr lang="it-IT" sz="1100" dirty="0" smtClean="0"/>
              <a:t>IT 17 – retine per le cozze, </a:t>
            </a:r>
            <a:r>
              <a:rPr lang="it-IT" sz="1100" dirty="0" err="1" smtClean="0"/>
              <a:t>ecc</a:t>
            </a:r>
            <a:r>
              <a:rPr lang="it-IT" sz="1100" dirty="0" smtClean="0"/>
              <a:t>…</a:t>
            </a:r>
          </a:p>
          <a:p>
            <a:r>
              <a:rPr lang="it-IT" sz="1100" dirty="0" smtClean="0"/>
              <a:t>IT 32 – mozziconi di sigarette, </a:t>
            </a:r>
            <a:r>
              <a:rPr lang="it-IT" sz="1100" dirty="0" err="1" smtClean="0"/>
              <a:t>ecc</a:t>
            </a:r>
            <a:r>
              <a:rPr lang="it-IT" sz="1100" dirty="0" smtClean="0"/>
              <a:t>….</a:t>
            </a:r>
          </a:p>
          <a:p>
            <a:r>
              <a:rPr lang="it-IT" sz="1100" dirty="0" smtClean="0"/>
              <a:t>IT 19 – altri oggetti/frammenti di plastica</a:t>
            </a:r>
          </a:p>
          <a:p>
            <a:r>
              <a:rPr lang="it-IT" sz="1100" dirty="0" smtClean="0"/>
              <a:t>IT 53 – </a:t>
            </a:r>
            <a:r>
              <a:rPr lang="it-IT" sz="1100" dirty="0" err="1" smtClean="0"/>
              <a:t>cotton</a:t>
            </a:r>
            <a:r>
              <a:rPr lang="it-IT" sz="1100" dirty="0" smtClean="0"/>
              <a:t> </a:t>
            </a:r>
            <a:r>
              <a:rPr lang="it-IT" sz="1100" dirty="0" err="1" smtClean="0"/>
              <a:t>fioc</a:t>
            </a:r>
            <a:endParaRPr lang="it-IT" sz="1100" dirty="0" smtClean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14" name="Picture 12" descr="C:\Users\UtentePc\Desktop\foto\side\IMG_151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10618" y="908720"/>
            <a:ext cx="7122765" cy="439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8" name="Picture 4" descr="Tires and Debri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152" y="3861048"/>
            <a:ext cx="24479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23" descr="imagesCAO5RTH5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2503" y="1412776"/>
            <a:ext cx="456150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3634885" y="800894"/>
            <a:ext cx="18742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 smtClean="0">
                <a:solidFill>
                  <a:srgbClr val="7030A0"/>
                </a:solidFill>
                <a:latin typeface="Candara" pitchFamily="34" charset="0"/>
              </a:rPr>
              <a:t>SIDE SCAN  SONAR K3900</a:t>
            </a:r>
            <a:endParaRPr lang="it-IT" sz="12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0" y="1268760"/>
            <a:ext cx="9032691" cy="4591045"/>
            <a:chOff x="0" y="1268760"/>
            <a:chExt cx="9032691" cy="4591045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0" y="4844142"/>
              <a:ext cx="4860032" cy="1015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just">
                <a:buFontTx/>
                <a:buNone/>
              </a:pPr>
              <a:r>
                <a:rPr lang="it-IT" sz="1200" i="1" u="sng" dirty="0">
                  <a:solidFill>
                    <a:srgbClr val="7030A0"/>
                  </a:solidFill>
                </a:rPr>
                <a:t>Specifiche tecniche</a:t>
              </a:r>
              <a:r>
                <a:rPr lang="it-IT" sz="1200" i="1" dirty="0">
                  <a:solidFill>
                    <a:srgbClr val="7030A0"/>
                  </a:solidFill>
                </a:rPr>
                <a:t>: frequenza acustica: 445 - 900 </a:t>
              </a:r>
              <a:r>
                <a:rPr lang="it-IT" sz="1200" i="1" dirty="0" err="1">
                  <a:solidFill>
                    <a:srgbClr val="7030A0"/>
                  </a:solidFill>
                </a:rPr>
                <a:t>K</a:t>
              </a:r>
              <a:r>
                <a:rPr lang="it-IT" sz="1200" i="1" dirty="0" err="1" smtClean="0">
                  <a:solidFill>
                    <a:srgbClr val="7030A0"/>
                  </a:solidFill>
                </a:rPr>
                <a:t>Hz</a:t>
              </a:r>
              <a:r>
                <a:rPr lang="it-IT" sz="1200" i="1" dirty="0" smtClean="0">
                  <a:solidFill>
                    <a:srgbClr val="7030A0"/>
                  </a:solidFill>
                </a:rPr>
                <a:t>; </a:t>
              </a:r>
              <a:r>
                <a:rPr lang="it-IT" sz="1200" i="1" dirty="0" err="1">
                  <a:solidFill>
                    <a:srgbClr val="7030A0"/>
                  </a:solidFill>
                </a:rPr>
                <a:t>beams</a:t>
              </a:r>
              <a:r>
                <a:rPr lang="it-IT" sz="1200" i="1" dirty="0">
                  <a:solidFill>
                    <a:srgbClr val="7030A0"/>
                  </a:solidFill>
                </a:rPr>
                <a:t> orizzontali:0.21°; verticali 40°: 500 Watt; ingresso per GPS (Global </a:t>
              </a:r>
              <a:r>
                <a:rPr lang="it-IT" sz="1200" i="1" dirty="0" err="1">
                  <a:solidFill>
                    <a:srgbClr val="7030A0"/>
                  </a:solidFill>
                </a:rPr>
                <a:t>Positioning</a:t>
              </a:r>
              <a:r>
                <a:rPr lang="it-IT" sz="1200" i="1" dirty="0">
                  <a:solidFill>
                    <a:srgbClr val="7030A0"/>
                  </a:solidFill>
                </a:rPr>
                <a:t> System); </a:t>
              </a:r>
              <a:r>
                <a:rPr lang="it-IT" sz="1200" i="1" dirty="0" err="1">
                  <a:solidFill>
                    <a:srgbClr val="7030A0"/>
                  </a:solidFill>
                </a:rPr>
                <a:t>range</a:t>
              </a:r>
              <a:r>
                <a:rPr lang="it-IT" sz="1200" i="1" dirty="0">
                  <a:solidFill>
                    <a:srgbClr val="7030A0"/>
                  </a:solidFill>
                </a:rPr>
                <a:t> di scala 12 valori da 10 a </a:t>
              </a:r>
              <a:r>
                <a:rPr lang="it-IT" sz="1200" i="1" dirty="0" smtClean="0">
                  <a:solidFill>
                    <a:srgbClr val="7030A0"/>
                  </a:solidFill>
                </a:rPr>
                <a:t>150 m</a:t>
              </a:r>
              <a:r>
                <a:rPr lang="it-IT" sz="1200" i="1" dirty="0">
                  <a:solidFill>
                    <a:srgbClr val="7030A0"/>
                  </a:solidFill>
                </a:rPr>
                <a:t>; </a:t>
              </a:r>
              <a:r>
                <a:rPr lang="it-IT" sz="1200" i="1" dirty="0" err="1">
                  <a:solidFill>
                    <a:srgbClr val="7030A0"/>
                  </a:solidFill>
                </a:rPr>
                <a:t>range</a:t>
              </a:r>
              <a:r>
                <a:rPr lang="it-IT" sz="1200" i="1" dirty="0">
                  <a:solidFill>
                    <a:srgbClr val="7030A0"/>
                  </a:solidFill>
                </a:rPr>
                <a:t> massimo 150 metri a 445 </a:t>
              </a:r>
              <a:r>
                <a:rPr lang="it-IT" sz="1200" i="1" dirty="0" err="1">
                  <a:solidFill>
                    <a:srgbClr val="7030A0"/>
                  </a:solidFill>
                </a:rPr>
                <a:t>KHz</a:t>
              </a:r>
              <a:r>
                <a:rPr lang="it-IT" sz="1200" i="1" dirty="0">
                  <a:solidFill>
                    <a:srgbClr val="7030A0"/>
                  </a:solidFill>
                </a:rPr>
                <a:t>, 50 metri a 900 kHz; ingresso per compensatore d’onda; dimensioni: altezza 8.9 x larghezza 122; peso contenuto: 29 </a:t>
              </a:r>
              <a:r>
                <a:rPr lang="it-IT" sz="1200" i="1" dirty="0" smtClean="0">
                  <a:solidFill>
                    <a:srgbClr val="7030A0"/>
                  </a:solidFill>
                </a:rPr>
                <a:t>kg.</a:t>
              </a:r>
              <a:endParaRPr lang="it-IT" sz="1200" dirty="0">
                <a:solidFill>
                  <a:srgbClr val="7030A0"/>
                </a:solidFill>
              </a:endParaRPr>
            </a:p>
          </p:txBody>
        </p:sp>
        <p:cxnSp>
          <p:nvCxnSpPr>
            <p:cNvPr id="13" name="Connettore 2 12"/>
            <p:cNvCxnSpPr/>
            <p:nvPr/>
          </p:nvCxnSpPr>
          <p:spPr>
            <a:xfrm flipV="1">
              <a:off x="3347864" y="2780577"/>
              <a:ext cx="1680460" cy="5044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o 46"/>
            <p:cNvGrpSpPr/>
            <p:nvPr/>
          </p:nvGrpSpPr>
          <p:grpSpPr>
            <a:xfrm>
              <a:off x="5076056" y="1268760"/>
              <a:ext cx="3956635" cy="2405586"/>
              <a:chOff x="5076056" y="1268760"/>
              <a:chExt cx="3956635" cy="2405586"/>
            </a:xfrm>
          </p:grpSpPr>
          <p:grpSp>
            <p:nvGrpSpPr>
              <p:cNvPr id="16" name="Gruppo 25"/>
              <p:cNvGrpSpPr/>
              <p:nvPr/>
            </p:nvGrpSpPr>
            <p:grpSpPr>
              <a:xfrm>
                <a:off x="5076057" y="1277381"/>
                <a:ext cx="3956634" cy="2396965"/>
                <a:chOff x="5062481" y="1484783"/>
                <a:chExt cx="3757991" cy="2261571"/>
              </a:xfrm>
            </p:grpSpPr>
            <p:pic>
              <p:nvPicPr>
                <p:cNvPr id="18" name="Immagine 9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 l="1869" t="29420" r="5296" b="2570"/>
                <a:stretch>
                  <a:fillRect/>
                </a:stretch>
              </p:blipFill>
              <p:spPr bwMode="auto">
                <a:xfrm>
                  <a:off x="5062481" y="1484783"/>
                  <a:ext cx="3757991" cy="22615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Rectangle 5"/>
                <p:cNvSpPr>
                  <a:spLocks noChangeArrowheads="1"/>
                </p:cNvSpPr>
                <p:nvPr/>
              </p:nvSpPr>
              <p:spPr bwMode="auto">
                <a:xfrm>
                  <a:off x="6840694" y="2144712"/>
                  <a:ext cx="1872208" cy="348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algn="just" eaLnBrk="0" hangingPunct="0">
                    <a:lnSpc>
                      <a:spcPct val="200000"/>
                    </a:lnSpc>
                  </a:pPr>
                  <a:r>
                    <a:rPr lang="it-IT" sz="900" dirty="0" smtClean="0">
                      <a:solidFill>
                        <a:srgbClr val="7030A0"/>
                      </a:solidFill>
                      <a:latin typeface="Candara" pitchFamily="34" charset="0"/>
                      <a:ea typeface="Times New Roman" pitchFamily="18" charset="0"/>
                      <a:cs typeface="Arial" charset="0"/>
                    </a:rPr>
                    <a:t>Software Sonar PRO</a:t>
                  </a:r>
                  <a:endParaRPr lang="it-IT" sz="900" dirty="0">
                    <a:solidFill>
                      <a:srgbClr val="7030A0"/>
                    </a:solidFill>
                    <a:latin typeface="Candara" pitchFamily="34" charset="0"/>
                    <a:ea typeface="Times New Roman" pitchFamily="18" charset="0"/>
                    <a:cs typeface="Arial" charset="0"/>
                  </a:endParaRPr>
                </a:p>
              </p:txBody>
            </p:sp>
          </p:grpSp>
          <p:pic>
            <p:nvPicPr>
              <p:cNvPr id="17" name="Picture 3" descr="http://www.getprice.com.au/images/uploadimg/1417/30HG9402034000.jp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 b="-3157"/>
              <a:stretch>
                <a:fillRect/>
              </a:stretch>
            </p:blipFill>
            <p:spPr bwMode="auto">
              <a:xfrm>
                <a:off x="5076056" y="1268760"/>
                <a:ext cx="739327" cy="1056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382963" y="747829"/>
            <a:ext cx="23780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it-IT" sz="12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Sistema </a:t>
            </a:r>
            <a:r>
              <a:rPr lang="it-IT" sz="1200" b="1" dirty="0" err="1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Multibeam</a:t>
            </a:r>
            <a:r>
              <a:rPr lang="it-IT" sz="12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 R2 </a:t>
            </a:r>
            <a:r>
              <a:rPr lang="it-IT" sz="1200" b="1" dirty="0" err="1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Sonic</a:t>
            </a:r>
            <a:r>
              <a:rPr lang="it-IT" sz="12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 2022</a:t>
            </a:r>
          </a:p>
        </p:txBody>
      </p:sp>
      <p:pic>
        <p:nvPicPr>
          <p:cNvPr id="21" name="Immagine 20" descr="Echo_Sounding_USN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500" y="1484784"/>
            <a:ext cx="3903011" cy="2736304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-72008" y="1196752"/>
            <a:ext cx="9216008" cy="5601873"/>
            <a:chOff x="-72008" y="1196752"/>
            <a:chExt cx="9216008" cy="5601873"/>
          </a:xfrm>
        </p:grpSpPr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6300192" y="1340768"/>
              <a:ext cx="2843808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it-IT" sz="1000" b="1" dirty="0">
                  <a:solidFill>
                    <a:srgbClr val="7030A0"/>
                  </a:solidFill>
                  <a:ea typeface="Calibri" pitchFamily="34" charset="0"/>
                  <a:cs typeface="Times New Roman" pitchFamily="18" charset="0"/>
                </a:rPr>
                <a:t>Architettura della strumentazione utilizzata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-72008" y="4250733"/>
              <a:ext cx="421196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just">
                <a:buFontTx/>
                <a:buNone/>
              </a:pPr>
              <a:r>
                <a:rPr lang="it-IT" sz="1200" i="1" u="sng" dirty="0">
                  <a:solidFill>
                    <a:srgbClr val="7030A0"/>
                  </a:solidFill>
                </a:rPr>
                <a:t>Specifiche tecniche</a:t>
              </a:r>
              <a:r>
                <a:rPr lang="it-IT" sz="1200" i="1" dirty="0">
                  <a:solidFill>
                    <a:srgbClr val="7030A0"/>
                  </a:solidFill>
                </a:rPr>
                <a:t>: frequenza acustica: </a:t>
              </a:r>
              <a:r>
                <a:rPr lang="it-IT" sz="1200" i="1" dirty="0" smtClean="0">
                  <a:solidFill>
                    <a:srgbClr val="7030A0"/>
                  </a:solidFill>
                </a:rPr>
                <a:t>170 - 450 kHz; </a:t>
              </a:r>
              <a:endParaRPr lang="it-IT" sz="1200" dirty="0">
                <a:solidFill>
                  <a:srgbClr val="7030A0"/>
                </a:solidFill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139952" y="1196752"/>
              <a:ext cx="5004048" cy="2952328"/>
              <a:chOff x="1348" y="2644"/>
              <a:chExt cx="9542" cy="5023"/>
            </a:xfrm>
            <a:solidFill>
              <a:schemeClr val="bg2"/>
            </a:solidFill>
          </p:grpSpPr>
          <p:cxnSp>
            <p:nvCxnSpPr>
              <p:cNvPr id="54" name="AutoShape 42"/>
              <p:cNvCxnSpPr>
                <a:cxnSpLocks noChangeShapeType="1"/>
              </p:cNvCxnSpPr>
              <p:nvPr/>
            </p:nvCxnSpPr>
            <p:spPr bwMode="auto">
              <a:xfrm flipH="1">
                <a:off x="6675" y="4339"/>
                <a:ext cx="1710" cy="0"/>
              </a:xfrm>
              <a:prstGeom prst="straightConnector1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55" name="AutoShape 43"/>
              <p:cNvCxnSpPr>
                <a:cxnSpLocks noChangeShapeType="1"/>
              </p:cNvCxnSpPr>
              <p:nvPr/>
            </p:nvCxnSpPr>
            <p:spPr bwMode="auto">
              <a:xfrm flipV="1">
                <a:off x="6555" y="4819"/>
                <a:ext cx="0" cy="165"/>
              </a:xfrm>
              <a:prstGeom prst="straightConnector1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56" name="Group 44"/>
              <p:cNvGrpSpPr>
                <a:grpSpLocks/>
              </p:cNvGrpSpPr>
              <p:nvPr/>
            </p:nvGrpSpPr>
            <p:grpSpPr bwMode="auto">
              <a:xfrm>
                <a:off x="1348" y="2644"/>
                <a:ext cx="9542" cy="5023"/>
                <a:chOff x="1348" y="2644"/>
                <a:chExt cx="9542" cy="5023"/>
              </a:xfrm>
              <a:grpFill/>
            </p:grpSpPr>
            <p:sp>
              <p:nvSpPr>
                <p:cNvPr id="57" name="Rectangle 61"/>
                <p:cNvSpPr>
                  <a:spLocks noChangeArrowheads="1"/>
                </p:cNvSpPr>
                <p:nvPr/>
              </p:nvSpPr>
              <p:spPr bwMode="auto">
                <a:xfrm>
                  <a:off x="8385" y="3844"/>
                  <a:ext cx="1770" cy="930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MultiBeam</a:t>
                  </a:r>
                  <a:endParaRPr kumimoji="0" 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58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079" y="5914"/>
                  <a:ext cx="356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6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59" name="AutoShape 46"/>
                <p:cNvCxnSpPr>
                  <a:cxnSpLocks noChangeShapeType="1"/>
                </p:cNvCxnSpPr>
                <p:nvPr/>
              </p:nvCxnSpPr>
              <p:spPr bwMode="auto">
                <a:xfrm>
                  <a:off x="10155" y="4399"/>
                  <a:ext cx="390" cy="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60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012" y="7249"/>
                  <a:ext cx="572" cy="4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5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61" name="AutoShape 48"/>
                <p:cNvCxnSpPr>
                  <a:cxnSpLocks noChangeShapeType="1"/>
                </p:cNvCxnSpPr>
                <p:nvPr/>
              </p:nvCxnSpPr>
              <p:spPr bwMode="auto">
                <a:xfrm>
                  <a:off x="4877" y="3844"/>
                  <a:ext cx="733" cy="34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grpSp>
              <p:nvGrpSpPr>
                <p:cNvPr id="62" name="Group 49"/>
                <p:cNvGrpSpPr>
                  <a:grpSpLocks/>
                </p:cNvGrpSpPr>
                <p:nvPr/>
              </p:nvGrpSpPr>
              <p:grpSpPr bwMode="auto">
                <a:xfrm>
                  <a:off x="2927" y="2644"/>
                  <a:ext cx="2250" cy="435"/>
                  <a:chOff x="7350" y="2835"/>
                  <a:chExt cx="2250" cy="435"/>
                </a:xfrm>
                <a:grpFill/>
              </p:grpSpPr>
              <p:sp>
                <p:nvSpPr>
                  <p:cNvPr id="89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7350" y="2835"/>
                    <a:ext cx="2250" cy="435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libri" pitchFamily="34" charset="0"/>
                      </a:rPr>
                      <a:t>GPS V101</a:t>
                    </a:r>
                    <a:endParaRPr kumimoji="0" 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90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7575" y="2955"/>
                    <a:ext cx="150" cy="195"/>
                  </a:xfrm>
                  <a:prstGeom prst="flowChartConnector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91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9285" y="2955"/>
                    <a:ext cx="150" cy="195"/>
                  </a:xfrm>
                  <a:prstGeom prst="flowChartConnector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rgbClr val="7030A0"/>
                      </a:solidFill>
                    </a:endParaRPr>
                  </a:p>
                </p:txBody>
              </p:sp>
            </p:grp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auto">
                <a:xfrm>
                  <a:off x="1348" y="4864"/>
                  <a:ext cx="1185" cy="105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9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PC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9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(QINSY)</a:t>
                  </a:r>
                  <a:endParaRPr kumimoji="0" lang="it-IT" sz="9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64" name="AutoShape 54"/>
                <p:cNvCxnSpPr>
                  <a:cxnSpLocks noChangeShapeType="1"/>
                </p:cNvCxnSpPr>
                <p:nvPr/>
              </p:nvCxnSpPr>
              <p:spPr bwMode="auto">
                <a:xfrm flipH="1">
                  <a:off x="2310" y="3844"/>
                  <a:ext cx="992" cy="102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65" name="Rectangle 55"/>
                <p:cNvSpPr>
                  <a:spLocks noChangeArrowheads="1"/>
                </p:cNvSpPr>
                <p:nvPr/>
              </p:nvSpPr>
              <p:spPr bwMode="auto">
                <a:xfrm>
                  <a:off x="3900" y="6243"/>
                  <a:ext cx="420" cy="112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TSS</a:t>
                  </a:r>
                  <a:endParaRPr kumimoji="0" 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66" name="Rectangle 56"/>
                <p:cNvSpPr>
                  <a:spLocks noChangeArrowheads="1"/>
                </p:cNvSpPr>
                <p:nvPr/>
              </p:nvSpPr>
              <p:spPr bwMode="auto">
                <a:xfrm>
                  <a:off x="5610" y="4069"/>
                  <a:ext cx="1065" cy="750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SIM</a:t>
                  </a:r>
                  <a:endParaRPr kumimoji="0" 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755" y="3318"/>
                  <a:ext cx="465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2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68" name="AutoShape 5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430" y="5914"/>
                  <a:ext cx="1470" cy="748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6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987" y="3318"/>
                  <a:ext cx="375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1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70" name="AutoShape 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201" y="3844"/>
                  <a:ext cx="676" cy="240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71" name="AutoShape 62"/>
                <p:cNvSpPr>
                  <a:spLocks noChangeArrowheads="1"/>
                </p:cNvSpPr>
                <p:nvPr/>
              </p:nvSpPr>
              <p:spPr bwMode="auto">
                <a:xfrm>
                  <a:off x="10545" y="3724"/>
                  <a:ext cx="345" cy="1530"/>
                </a:xfrm>
                <a:prstGeom prst="can">
                  <a:avLst>
                    <a:gd name="adj" fmla="val 110870"/>
                  </a:avLst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6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Sonda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grpSp>
              <p:nvGrpSpPr>
                <p:cNvPr id="72" name="Group 63"/>
                <p:cNvGrpSpPr>
                  <a:grpSpLocks/>
                </p:cNvGrpSpPr>
                <p:nvPr/>
              </p:nvGrpSpPr>
              <p:grpSpPr bwMode="auto">
                <a:xfrm>
                  <a:off x="1905" y="4819"/>
                  <a:ext cx="4111" cy="2745"/>
                  <a:chOff x="1905" y="4710"/>
                  <a:chExt cx="4111" cy="2745"/>
                </a:xfrm>
                <a:grpFill/>
              </p:grpSpPr>
              <p:cxnSp>
                <p:nvCxnSpPr>
                  <p:cNvPr id="86" name="AutoShape 6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643" y="6082"/>
                    <a:ext cx="2745" cy="1"/>
                  </a:xfrm>
                  <a:prstGeom prst="bentConnector3">
                    <a:avLst>
                      <a:gd name="adj1" fmla="val 49981"/>
                    </a:avLst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cxnSp>
              <p:cxnSp>
                <p:nvCxnSpPr>
                  <p:cNvPr id="87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905" y="7455"/>
                    <a:ext cx="4110" cy="0"/>
                  </a:xfrm>
                  <a:prstGeom prst="straightConnector1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8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905" y="5805"/>
                    <a:ext cx="0" cy="1650"/>
                  </a:xfrm>
                  <a:prstGeom prst="straightConnector1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  <p:sp>
              <p:nvSpPr>
                <p:cNvPr id="7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7050" y="3994"/>
                  <a:ext cx="572" cy="4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3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7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7622" y="4656"/>
                  <a:ext cx="433" cy="4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0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4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75" name="AutoShape 6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555" y="4984"/>
                  <a:ext cx="3990" cy="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AutoShape 70"/>
                <p:cNvCxnSpPr>
                  <a:cxnSpLocks noChangeShapeType="1"/>
                </p:cNvCxnSpPr>
                <p:nvPr/>
              </p:nvCxnSpPr>
              <p:spPr bwMode="auto">
                <a:xfrm>
                  <a:off x="3302" y="3078"/>
                  <a:ext cx="0" cy="765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AutoShape 7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040" y="3844"/>
                  <a:ext cx="1262" cy="102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78" name="AutoShape 72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70" y="3844"/>
                  <a:ext cx="1532" cy="102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79" name="AutoShape 73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0" y="3844"/>
                  <a:ext cx="1862" cy="102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80" name="AutoShape 74"/>
                <p:cNvCxnSpPr>
                  <a:cxnSpLocks noChangeShapeType="1"/>
                </p:cNvCxnSpPr>
                <p:nvPr/>
              </p:nvCxnSpPr>
              <p:spPr bwMode="auto">
                <a:xfrm>
                  <a:off x="4877" y="3078"/>
                  <a:ext cx="0" cy="765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1" name="AutoShape 75"/>
                <p:cNvCxnSpPr>
                  <a:cxnSpLocks noChangeShapeType="1"/>
                </p:cNvCxnSpPr>
                <p:nvPr/>
              </p:nvCxnSpPr>
              <p:spPr bwMode="auto">
                <a:xfrm>
                  <a:off x="4877" y="3844"/>
                  <a:ext cx="733" cy="93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82" name="AutoShape 76"/>
                <p:cNvCxnSpPr>
                  <a:cxnSpLocks noChangeShapeType="1"/>
                </p:cNvCxnSpPr>
                <p:nvPr/>
              </p:nvCxnSpPr>
              <p:spPr bwMode="auto">
                <a:xfrm flipH="1">
                  <a:off x="3975" y="3844"/>
                  <a:ext cx="902" cy="2400"/>
                </a:xfrm>
                <a:prstGeom prst="straightConnector1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83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622" y="3616"/>
                  <a:ext cx="763" cy="9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GGA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ZDA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PPS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HDT</a:t>
                  </a:r>
                  <a:endParaRPr kumimoji="0" lang="it-IT" sz="18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84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5133" y="3586"/>
                  <a:ext cx="763" cy="5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GGA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PPS</a:t>
                  </a: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85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4320" y="5346"/>
                  <a:ext cx="988" cy="5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Latitudine</a:t>
                  </a:r>
                  <a:endParaRPr kumimoji="0" 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Times New Roman" pitchFamily="18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latin typeface="Calibri" pitchFamily="34" charset="0"/>
                    </a:rPr>
                    <a:t>VTG</a:t>
                  </a:r>
                  <a:endParaRPr kumimoji="0" lang="it-IT" sz="18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26" name="Connettore 2 25"/>
            <p:cNvCxnSpPr/>
            <p:nvPr/>
          </p:nvCxnSpPr>
          <p:spPr>
            <a:xfrm>
              <a:off x="1835696" y="2276872"/>
              <a:ext cx="2232248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po 134"/>
            <p:cNvGrpSpPr/>
            <p:nvPr/>
          </p:nvGrpSpPr>
          <p:grpSpPr>
            <a:xfrm>
              <a:off x="35625" y="4737777"/>
              <a:ext cx="4463609" cy="2060848"/>
              <a:chOff x="35625" y="4737777"/>
              <a:chExt cx="4463609" cy="2060848"/>
            </a:xfrm>
          </p:grpSpPr>
          <p:grpSp>
            <p:nvGrpSpPr>
              <p:cNvPr id="28" name="Gruppo 131"/>
              <p:cNvGrpSpPr/>
              <p:nvPr/>
            </p:nvGrpSpPr>
            <p:grpSpPr>
              <a:xfrm>
                <a:off x="71121" y="4881035"/>
                <a:ext cx="4428113" cy="1913372"/>
                <a:chOff x="35496" y="4976419"/>
                <a:chExt cx="4428113" cy="1913372"/>
              </a:xfrm>
            </p:grpSpPr>
            <p:grpSp>
              <p:nvGrpSpPr>
                <p:cNvPr id="30" name="Gruppo 130"/>
                <p:cNvGrpSpPr/>
                <p:nvPr/>
              </p:nvGrpSpPr>
              <p:grpSpPr>
                <a:xfrm>
                  <a:off x="48129" y="4976419"/>
                  <a:ext cx="4415480" cy="972861"/>
                  <a:chOff x="156520" y="4869160"/>
                  <a:chExt cx="4415480" cy="972861"/>
                </a:xfrm>
              </p:grpSpPr>
              <p:grpSp>
                <p:nvGrpSpPr>
                  <p:cNvPr id="45" name="Gruppo 120"/>
                  <p:cNvGrpSpPr/>
                  <p:nvPr/>
                </p:nvGrpSpPr>
                <p:grpSpPr>
                  <a:xfrm>
                    <a:off x="1253695" y="5013176"/>
                    <a:ext cx="1512168" cy="611867"/>
                    <a:chOff x="1248515" y="5013176"/>
                    <a:chExt cx="1512168" cy="611867"/>
                  </a:xfrm>
                </p:grpSpPr>
                <p:sp>
                  <p:nvSpPr>
                    <p:cNvPr id="52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515" y="5409599"/>
                      <a:ext cx="1512168" cy="21544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GPS </a:t>
                      </a:r>
                      <a:r>
                        <a:rPr lang="it-IT" sz="800" b="1" dirty="0" err="1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Hemisphere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 V101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pic>
                  <p:nvPicPr>
                    <p:cNvPr id="5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email"/>
                    <a:srcRect/>
                    <a:stretch>
                      <a:fillRect/>
                    </a:stretch>
                  </p:blipFill>
                  <p:spPr bwMode="auto">
                    <a:xfrm>
                      <a:off x="1331640" y="5013176"/>
                      <a:ext cx="1213881" cy="432048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46" name="Gruppo 129"/>
                  <p:cNvGrpSpPr/>
                  <p:nvPr/>
                </p:nvGrpSpPr>
                <p:grpSpPr>
                  <a:xfrm>
                    <a:off x="2987824" y="4941168"/>
                    <a:ext cx="1584176" cy="792088"/>
                    <a:chOff x="2987824" y="4941168"/>
                    <a:chExt cx="1584176" cy="792088"/>
                  </a:xfrm>
                </p:grpSpPr>
                <p:sp>
                  <p:nvSpPr>
                    <p:cNvPr id="50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9872" y="5013176"/>
                      <a:ext cx="1152128" cy="461665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sz="800" b="1" dirty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Sensore  di moto d’onda, rollio 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TSSDMS25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pic>
                  <p:nvPicPr>
                    <p:cNvPr id="51" name="Picture 8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email"/>
                    <a:srcRect/>
                    <a:stretch>
                      <a:fillRect/>
                    </a:stretch>
                  </p:blipFill>
                  <p:spPr bwMode="auto">
                    <a:xfrm>
                      <a:off x="2987824" y="4941168"/>
                      <a:ext cx="462051" cy="7920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47" name="Gruppo 127"/>
                  <p:cNvGrpSpPr/>
                  <p:nvPr/>
                </p:nvGrpSpPr>
                <p:grpSpPr>
                  <a:xfrm>
                    <a:off x="156520" y="4869160"/>
                    <a:ext cx="875213" cy="972861"/>
                    <a:chOff x="156520" y="4869160"/>
                    <a:chExt cx="875213" cy="972861"/>
                  </a:xfrm>
                </p:grpSpPr>
                <p:pic>
                  <p:nvPicPr>
                    <p:cNvPr id="48" name="Picture 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email"/>
                    <a:srcRect/>
                    <a:stretch>
                      <a:fillRect/>
                    </a:stretch>
                  </p:blipFill>
                  <p:spPr bwMode="auto">
                    <a:xfrm>
                      <a:off x="251520" y="4869160"/>
                      <a:ext cx="648072" cy="668555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9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520" y="5503467"/>
                      <a:ext cx="875213" cy="33855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sz="800" b="1" dirty="0" err="1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Multibeam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 R2 </a:t>
                      </a:r>
                      <a:r>
                        <a:rPr lang="it-IT" sz="800" b="1" dirty="0" err="1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Sonic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 2022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31" name="Gruppo 126"/>
                <p:cNvGrpSpPr/>
                <p:nvPr/>
              </p:nvGrpSpPr>
              <p:grpSpPr>
                <a:xfrm>
                  <a:off x="35496" y="6019471"/>
                  <a:ext cx="3996823" cy="870320"/>
                  <a:chOff x="143887" y="6019471"/>
                  <a:chExt cx="3996823" cy="870320"/>
                </a:xfrm>
              </p:grpSpPr>
              <p:grpSp>
                <p:nvGrpSpPr>
                  <p:cNvPr id="33" name="Gruppo 124"/>
                  <p:cNvGrpSpPr/>
                  <p:nvPr/>
                </p:nvGrpSpPr>
                <p:grpSpPr>
                  <a:xfrm>
                    <a:off x="1165122" y="6110350"/>
                    <a:ext cx="1728192" cy="670462"/>
                    <a:chOff x="1139366" y="6021288"/>
                    <a:chExt cx="1728192" cy="670462"/>
                  </a:xfrm>
                </p:grpSpPr>
                <p:sp>
                  <p:nvSpPr>
                    <p:cNvPr id="43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9366" y="6353196"/>
                      <a:ext cx="1728192" cy="33855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r>
                        <a:rPr lang="it-IT" sz="800" b="1" dirty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Sonda </a:t>
                      </a:r>
                      <a:r>
                        <a:rPr lang="it-IT" sz="800" b="1" dirty="0" err="1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multiparametrica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 profilatrice </a:t>
                      </a:r>
                      <a:r>
                        <a:rPr lang="it-IT" sz="800" b="1" dirty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del </a:t>
                      </a: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suono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pic>
                  <p:nvPicPr>
                    <p:cNvPr id="44" name="Picture 8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email"/>
                    <a:srcRect/>
                    <a:stretch>
                      <a:fillRect/>
                    </a:stretch>
                  </p:blipFill>
                  <p:spPr bwMode="auto">
                    <a:xfrm rot="16200000">
                      <a:off x="1745686" y="5535234"/>
                      <a:ext cx="324036" cy="12961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34" name="Gruppo 123"/>
                  <p:cNvGrpSpPr/>
                  <p:nvPr/>
                </p:nvGrpSpPr>
                <p:grpSpPr>
                  <a:xfrm>
                    <a:off x="143887" y="6106657"/>
                    <a:ext cx="926724" cy="677849"/>
                    <a:chOff x="143887" y="5949280"/>
                    <a:chExt cx="926724" cy="677849"/>
                  </a:xfrm>
                </p:grpSpPr>
                <p:pic>
                  <p:nvPicPr>
                    <p:cNvPr id="41" name="Immagine 40" descr="2022system.png"/>
                    <p:cNvPicPr>
                      <a:picLocks noChangeAspect="1"/>
                    </p:cNvPicPr>
                    <p:nvPr/>
                  </p:nvPicPr>
                  <p:blipFill>
                    <a:blip r:embed="rId10" cstate="email"/>
                    <a:srcRect/>
                    <a:stretch>
                      <a:fillRect/>
                    </a:stretch>
                  </p:blipFill>
                  <p:spPr>
                    <a:xfrm>
                      <a:off x="251520" y="5949280"/>
                      <a:ext cx="819091" cy="50405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2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887" y="6411685"/>
                      <a:ext cx="611689" cy="21544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SIM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36" name="Gruppo 125"/>
                  <p:cNvGrpSpPr/>
                  <p:nvPr/>
                </p:nvGrpSpPr>
                <p:grpSpPr>
                  <a:xfrm>
                    <a:off x="2915816" y="6019471"/>
                    <a:ext cx="1224894" cy="870320"/>
                    <a:chOff x="4620258" y="5661248"/>
                    <a:chExt cx="1224894" cy="870320"/>
                  </a:xfrm>
                </p:grpSpPr>
                <p:pic>
                  <p:nvPicPr>
                    <p:cNvPr id="37" name="Immagine 36" descr="2022system.png"/>
                    <p:cNvPicPr>
                      <a:picLocks noChangeAspect="1"/>
                    </p:cNvPicPr>
                    <p:nvPr/>
                  </p:nvPicPr>
                  <p:blipFill>
                    <a:blip r:embed="rId11" cstate="email"/>
                    <a:srcRect/>
                    <a:stretch>
                      <a:fillRect/>
                    </a:stretch>
                  </p:blipFill>
                  <p:spPr>
                    <a:xfrm>
                      <a:off x="4716016" y="5661248"/>
                      <a:ext cx="720080" cy="65584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0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0258" y="6316124"/>
                      <a:ext cx="1224894" cy="21544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sz="800" b="1" dirty="0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PC software </a:t>
                      </a:r>
                      <a:r>
                        <a:rPr lang="it-IT" sz="800" b="1" dirty="0" err="1" smtClean="0">
                          <a:solidFill>
                            <a:srgbClr val="7030A0"/>
                          </a:solidFill>
                          <a:ea typeface="Calibri" pitchFamily="34" charset="0"/>
                          <a:cs typeface="Times New Roman" pitchFamily="18" charset="0"/>
                        </a:rPr>
                        <a:t>QINSy</a:t>
                      </a:r>
                      <a:endParaRPr lang="it-IT" sz="800" b="1" dirty="0">
                        <a:solidFill>
                          <a:srgbClr val="7030A0"/>
                        </a:solidFill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</p:grpSp>
          <p:sp>
            <p:nvSpPr>
              <p:cNvPr id="29" name="Rettangolo 28"/>
              <p:cNvSpPr/>
              <p:nvPr/>
            </p:nvSpPr>
            <p:spPr>
              <a:xfrm>
                <a:off x="35625" y="4737777"/>
                <a:ext cx="4355976" cy="206084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7030A0"/>
                  </a:solidFill>
                </a:endParaRPr>
              </a:p>
            </p:txBody>
          </p:sp>
        </p:grpSp>
      </p:grpSp>
      <p:grpSp>
        <p:nvGrpSpPr>
          <p:cNvPr id="92" name="Gruppo 91"/>
          <p:cNvGrpSpPr/>
          <p:nvPr/>
        </p:nvGrpSpPr>
        <p:grpSpPr>
          <a:xfrm>
            <a:off x="4572000" y="2734350"/>
            <a:ext cx="4395252" cy="4007018"/>
            <a:chOff x="4572000" y="2734350"/>
            <a:chExt cx="4395252" cy="4007018"/>
          </a:xfrm>
        </p:grpSpPr>
        <p:pic>
          <p:nvPicPr>
            <p:cNvPr id="93" name="Immagine 92" descr="download.jp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4572000" y="4371379"/>
              <a:ext cx="4395252" cy="2369989"/>
            </a:xfrm>
            <a:prstGeom prst="rect">
              <a:avLst/>
            </a:prstGeom>
          </p:spPr>
        </p:pic>
        <p:pic>
          <p:nvPicPr>
            <p:cNvPr id="94" name="Picture 5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7164288" y="2734350"/>
              <a:ext cx="1467318" cy="15231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92" name="Immagine 17" descr="HABITAT_PC_Proact.t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928" y="893861"/>
            <a:ext cx="8221721" cy="58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8" name="Immagine 11" descr="DEM_PC_Proact.t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459" y="836712"/>
            <a:ext cx="8487083" cy="600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19" y="1484314"/>
            <a:ext cx="8641655" cy="367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grpSp>
        <p:nvGrpSpPr>
          <p:cNvPr id="2" name="Gruppo 18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1680551" y="334536"/>
              <a:ext cx="6030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monitoraggio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rifiuti</a:t>
              </a:r>
              <a:r>
                <a:rPr lang="en-GB" sz="20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sui </a:t>
              </a:r>
              <a:r>
                <a:rPr lang="en-GB" sz="20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fondali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8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8165" y="866514"/>
            <a:ext cx="8367671" cy="59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1314"/>
            <a:ext cx="9144000" cy="696686"/>
          </a:xfrm>
          <a:prstGeom prst="rect">
            <a:avLst/>
          </a:prstGeom>
        </p:spPr>
      </p:pic>
      <p:sp>
        <p:nvSpPr>
          <p:cNvPr id="475163" name="Text Box 27"/>
          <p:cNvSpPr txBox="1">
            <a:spLocks noChangeArrowheads="1"/>
          </p:cNvSpPr>
          <p:nvPr/>
        </p:nvSpPr>
        <p:spPr bwMode="auto">
          <a:xfrm>
            <a:off x="2795560" y="306836"/>
            <a:ext cx="355288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Litter (ML):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cosa</a:t>
            </a: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è?</a:t>
            </a:r>
            <a:endParaRPr lang="en-GB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204373" y="86893"/>
            <a:ext cx="8735254" cy="864619"/>
            <a:chOff x="246419" y="86893"/>
            <a:chExt cx="8735254" cy="864619"/>
          </a:xfrm>
        </p:grpSpPr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19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63405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16" name="Picture 2" descr="Risultati immagini per marine litt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9578" y="1051347"/>
            <a:ext cx="8294078" cy="3763925"/>
          </a:xfrm>
          <a:prstGeom prst="rect">
            <a:avLst/>
          </a:prstGeom>
          <a:noFill/>
        </p:spPr>
      </p:pic>
      <p:sp>
        <p:nvSpPr>
          <p:cNvPr id="17" name="Rettangolo 16"/>
          <p:cNvSpPr/>
          <p:nvPr/>
        </p:nvSpPr>
        <p:spPr>
          <a:xfrm>
            <a:off x="521142" y="4912229"/>
            <a:ext cx="8152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i="1" dirty="0" smtClean="0">
                <a:solidFill>
                  <a:srgbClr val="7030A0"/>
                </a:solidFill>
                <a:latin typeface="+mj-lt"/>
              </a:rPr>
              <a:t>“spazzatura marina”: è costituita da qualunque materiale o manufatto solido persistente di origine antropica, scaricato deliberatamente o introdotto accidentalmente in mare o lungo le coste. Il 95% della </a:t>
            </a:r>
            <a:r>
              <a:rPr lang="it-IT" i="1" dirty="0" err="1" smtClean="0">
                <a:solidFill>
                  <a:srgbClr val="7030A0"/>
                </a:solidFill>
                <a:latin typeface="+mj-lt"/>
              </a:rPr>
              <a:t>ML</a:t>
            </a:r>
            <a:r>
              <a:rPr lang="it-IT" i="1" dirty="0" smtClean="0">
                <a:solidFill>
                  <a:srgbClr val="7030A0"/>
                </a:solidFill>
                <a:latin typeface="+mj-lt"/>
              </a:rPr>
              <a:t> è composta da materie plastiche. Il resto è metallo, vetro e materiali di altra natura (es. legno).</a:t>
            </a:r>
            <a:endParaRPr lang="it-IT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0551" y="334536"/>
            <a:ext cx="6030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AMP PORTO CESAREO: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monitoraggio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rifiuti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sui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fondali</a:t>
            </a:r>
            <a:endParaRPr lang="en-GB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pic>
        <p:nvPicPr>
          <p:cNvPr id="8" name="Immagine 7" descr="Zoom_C11.t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79512" y="1268760"/>
            <a:ext cx="2376264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uppo 8"/>
          <p:cNvGrpSpPr/>
          <p:nvPr/>
        </p:nvGrpSpPr>
        <p:grpSpPr>
          <a:xfrm>
            <a:off x="1043608" y="1196752"/>
            <a:ext cx="6984608" cy="3312368"/>
            <a:chOff x="1043608" y="1196752"/>
            <a:chExt cx="6984608" cy="3312368"/>
          </a:xfrm>
        </p:grpSpPr>
        <p:cxnSp>
          <p:nvCxnSpPr>
            <p:cNvPr id="10" name="Connettore 2 9"/>
            <p:cNvCxnSpPr/>
            <p:nvPr/>
          </p:nvCxnSpPr>
          <p:spPr>
            <a:xfrm>
              <a:off x="1043608" y="2924944"/>
              <a:ext cx="2808312" cy="2160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895353" y="1196752"/>
              <a:ext cx="4132863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o 11"/>
          <p:cNvGrpSpPr/>
          <p:nvPr/>
        </p:nvGrpSpPr>
        <p:grpSpPr>
          <a:xfrm>
            <a:off x="251520" y="3859907"/>
            <a:ext cx="8718808" cy="2790403"/>
            <a:chOff x="251520" y="3859907"/>
            <a:chExt cx="8718808" cy="2790403"/>
          </a:xfrm>
        </p:grpSpPr>
        <p:pic>
          <p:nvPicPr>
            <p:cNvPr id="13" name="Immagine 12" descr="Cattura di schermata (579).png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251520" y="3859907"/>
              <a:ext cx="3263710" cy="2592288"/>
            </a:xfrm>
            <a:prstGeom prst="rect">
              <a:avLst/>
            </a:prstGeom>
          </p:spPr>
        </p:pic>
        <p:pic>
          <p:nvPicPr>
            <p:cNvPr id="14" name="Immagine 13" descr="Cattura di schermata (602).pn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>
            <a:xfrm>
              <a:off x="3707904" y="4706094"/>
              <a:ext cx="2712207" cy="1944216"/>
            </a:xfrm>
            <a:prstGeom prst="rect">
              <a:avLst/>
            </a:prstGeom>
          </p:spPr>
        </p:pic>
        <p:pic>
          <p:nvPicPr>
            <p:cNvPr id="15" name="Immagine 14" descr="Cattura di schermata (257).pn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>
              <a:off x="6516216" y="4725144"/>
              <a:ext cx="2454112" cy="190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0551" y="334536"/>
            <a:ext cx="6030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AMP PORTO CESAREO: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monitoraggio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rifiuti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sui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fondali</a:t>
            </a:r>
            <a:endParaRPr lang="en-GB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pic>
        <p:nvPicPr>
          <p:cNvPr id="16" name="Immagine 15" descr="14 luglio 2011 01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52500" y="721588"/>
            <a:ext cx="3725207" cy="2793906"/>
          </a:xfrm>
          <a:prstGeom prst="rect">
            <a:avLst/>
          </a:prstGeom>
        </p:spPr>
      </p:pic>
      <p:pic>
        <p:nvPicPr>
          <p:cNvPr id="17" name="Immagine 16" descr="14 luglio 2011 016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61642" y="3515493"/>
            <a:ext cx="2834819" cy="2126115"/>
          </a:xfrm>
          <a:prstGeom prst="rect">
            <a:avLst/>
          </a:prstGeom>
        </p:spPr>
      </p:pic>
      <p:pic>
        <p:nvPicPr>
          <p:cNvPr id="18" name="Immagine 17" descr="14 luglio 2011 023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00000" y="3515494"/>
            <a:ext cx="3845876" cy="2884407"/>
          </a:xfrm>
          <a:prstGeom prst="rect">
            <a:avLst/>
          </a:prstGeom>
        </p:spPr>
      </p:pic>
      <p:pic>
        <p:nvPicPr>
          <p:cNvPr id="19" name="Immagine 18" descr="DSC01465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980695" y="3658055"/>
            <a:ext cx="2163305" cy="2884407"/>
          </a:xfrm>
          <a:prstGeom prst="rect">
            <a:avLst/>
          </a:prstGeom>
        </p:spPr>
      </p:pic>
      <p:pic>
        <p:nvPicPr>
          <p:cNvPr id="20" name="Immagine 19" descr="IMG_0197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677707" y="752475"/>
            <a:ext cx="3684026" cy="27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0551" y="334536"/>
            <a:ext cx="6030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AMP PORTO CESAREO: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monitoraggio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rifiuti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sui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fondali</a:t>
            </a:r>
            <a:endParaRPr lang="en-GB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" name="Picture 2" descr="E:\backup\amp\Loghi\LogoAMP_defini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sultati immagini per logo gal garga n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grpSp>
        <p:nvGrpSpPr>
          <p:cNvPr id="63" name="Gruppo 62"/>
          <p:cNvGrpSpPr/>
          <p:nvPr/>
        </p:nvGrpSpPr>
        <p:grpSpPr>
          <a:xfrm>
            <a:off x="232016" y="1128735"/>
            <a:ext cx="9144000" cy="5661025"/>
            <a:chOff x="0" y="1196975"/>
            <a:chExt cx="9144000" cy="5661025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915608"/>
              <a:ext cx="9144000" cy="942392"/>
            </a:xfrm>
            <a:prstGeom prst="rect">
              <a:avLst/>
            </a:prstGeom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3975" y="1258888"/>
              <a:ext cx="3676650" cy="1981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3975" y="1258888"/>
              <a:ext cx="3705225" cy="1981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31" name="Gruppo 37"/>
            <p:cNvGrpSpPr>
              <a:grpSpLocks/>
            </p:cNvGrpSpPr>
            <p:nvPr/>
          </p:nvGrpSpPr>
          <p:grpSpPr bwMode="auto">
            <a:xfrm>
              <a:off x="2771775" y="1196975"/>
              <a:ext cx="5789613" cy="2232025"/>
              <a:chOff x="2771800" y="1556792"/>
              <a:chExt cx="5789402" cy="2232248"/>
            </a:xfrm>
          </p:grpSpPr>
          <p:cxnSp>
            <p:nvCxnSpPr>
              <p:cNvPr id="33" name="Connettore 2 8"/>
              <p:cNvCxnSpPr>
                <a:cxnSpLocks noChangeShapeType="1"/>
              </p:cNvCxnSpPr>
              <p:nvPr/>
            </p:nvCxnSpPr>
            <p:spPr bwMode="auto">
              <a:xfrm>
                <a:off x="2771800" y="2564904"/>
                <a:ext cx="1512168" cy="0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34" name="Gruppo 31"/>
              <p:cNvGrpSpPr>
                <a:grpSpLocks/>
              </p:cNvGrpSpPr>
              <p:nvPr/>
            </p:nvGrpSpPr>
            <p:grpSpPr bwMode="auto">
              <a:xfrm>
                <a:off x="4427984" y="1628800"/>
                <a:ext cx="3999973" cy="2088232"/>
                <a:chOff x="4427984" y="1556792"/>
                <a:chExt cx="3999973" cy="2088232"/>
              </a:xfrm>
            </p:grpSpPr>
            <p:pic>
              <p:nvPicPr>
                <p:cNvPr id="40" name="Picture 6" descr="Barca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 l="63150" t="69360" b="4838"/>
                <a:stretch>
                  <a:fillRect/>
                </a:stretch>
              </p:blipFill>
              <p:spPr bwMode="auto">
                <a:xfrm>
                  <a:off x="6011770" y="1878523"/>
                  <a:ext cx="946115" cy="1427306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Immagine 40" descr="Barca.tif"/>
                <p:cNvPicPr>
                  <a:picLocks noChangeAspect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>
                <a:xfrm>
                  <a:off x="4427503" y="1597508"/>
                  <a:ext cx="1442984" cy="204808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</p:spPr>
            </p:pic>
            <p:pic>
              <p:nvPicPr>
                <p:cNvPr id="42" name="Immagine 28" descr="relitto_1.jpg"/>
                <p:cNvPicPr>
                  <a:picLocks noChangeAspect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7169916" y="1556792"/>
                  <a:ext cx="1252413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Immagine 29" descr="relitto_2_bn.jpg"/>
                <p:cNvPicPr>
                  <a:picLocks noChangeAspect="1"/>
                </p:cNvPicPr>
                <p:nvPr/>
              </p:nvPicPr>
              <p:blipFill>
                <a:blip r:embed="rId10" cstate="email"/>
                <a:srcRect/>
                <a:stretch>
                  <a:fillRect/>
                </a:stretch>
              </p:blipFill>
              <p:spPr bwMode="auto">
                <a:xfrm>
                  <a:off x="7164288" y="2276872"/>
                  <a:ext cx="1263669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Immagine 30" descr="relitto_4.jpg"/>
                <p:cNvPicPr>
                  <a:picLocks noChangeAspect="1"/>
                </p:cNvPicPr>
                <p:nvPr/>
              </p:nvPicPr>
              <p:blipFill>
                <a:blip r:embed="rId11" cstate="email"/>
                <a:srcRect/>
                <a:stretch>
                  <a:fillRect/>
                </a:stretch>
              </p:blipFill>
              <p:spPr bwMode="auto">
                <a:xfrm>
                  <a:off x="7171610" y="2996951"/>
                  <a:ext cx="1249024" cy="6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6" name="Rettangolo 32"/>
              <p:cNvSpPr>
                <a:spLocks noChangeArrowheads="1"/>
              </p:cNvSpPr>
              <p:nvPr/>
            </p:nvSpPr>
            <p:spPr bwMode="auto">
              <a:xfrm>
                <a:off x="4312730" y="1556792"/>
                <a:ext cx="4248472" cy="2232248"/>
              </a:xfrm>
              <a:prstGeom prst="rect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0" indent="279400">
                  <a:tabLst>
                    <a:tab pos="1244600" algn="l"/>
                  </a:tabLst>
                </a:pPr>
                <a:endParaRPr lang="it-IT"/>
              </a:p>
            </p:txBody>
          </p:sp>
          <p:sp>
            <p:nvSpPr>
              <p:cNvPr id="37" name="CasellaDiTesto 36"/>
              <p:cNvSpPr txBox="1">
                <a:spLocks noChangeArrowheads="1"/>
              </p:cNvSpPr>
              <p:nvPr/>
            </p:nvSpPr>
            <p:spPr bwMode="auto">
              <a:xfrm>
                <a:off x="3678447" y="2401524"/>
                <a:ext cx="707245" cy="19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800" u="none">
                    <a:solidFill>
                      <a:schemeClr val="tx1"/>
                    </a:solidFill>
                  </a:rPr>
                  <a:t>Dettaglio 1</a:t>
                </a:r>
              </a:p>
            </p:txBody>
          </p:sp>
        </p:grpSp>
        <p:grpSp>
          <p:nvGrpSpPr>
            <p:cNvPr id="45" name="Gruppo 49"/>
            <p:cNvGrpSpPr>
              <a:grpSpLocks/>
            </p:cNvGrpSpPr>
            <p:nvPr/>
          </p:nvGrpSpPr>
          <p:grpSpPr bwMode="auto">
            <a:xfrm>
              <a:off x="107950" y="2592388"/>
              <a:ext cx="3959225" cy="3857625"/>
              <a:chOff x="107504" y="2953519"/>
              <a:chExt cx="3960440" cy="3856856"/>
            </a:xfrm>
          </p:grpSpPr>
          <p:grpSp>
            <p:nvGrpSpPr>
              <p:cNvPr id="46" name="Gruppo 27"/>
              <p:cNvGrpSpPr>
                <a:grpSpLocks/>
              </p:cNvGrpSpPr>
              <p:nvPr/>
            </p:nvGrpSpPr>
            <p:grpSpPr bwMode="auto">
              <a:xfrm>
                <a:off x="179512" y="3892580"/>
                <a:ext cx="3816424" cy="2822714"/>
                <a:chOff x="107504" y="3789040"/>
                <a:chExt cx="3816424" cy="2822714"/>
              </a:xfrm>
            </p:grpSpPr>
            <p:pic>
              <p:nvPicPr>
                <p:cNvPr id="50" name="Immagine 20" descr="Vasche.tif"/>
                <p:cNvPicPr>
                  <a:picLocks noChangeAspect="1"/>
                </p:cNvPicPr>
                <p:nvPr/>
              </p:nvPicPr>
              <p:blipFill>
                <a:blip r:embed="rId12" cstate="email"/>
                <a:srcRect/>
                <a:stretch>
                  <a:fillRect/>
                </a:stretch>
              </p:blipFill>
              <p:spPr bwMode="auto">
                <a:xfrm>
                  <a:off x="107504" y="3789040"/>
                  <a:ext cx="2016224" cy="28227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Immagine 22" descr="03.jpg"/>
                <p:cNvPicPr>
                  <a:picLocks noChangeAspect="1"/>
                </p:cNvPicPr>
                <p:nvPr/>
              </p:nvPicPr>
              <p:blipFill>
                <a:blip r:embed="rId13" cstate="email"/>
                <a:srcRect/>
                <a:stretch>
                  <a:fillRect/>
                </a:stretch>
              </p:blipFill>
              <p:spPr bwMode="auto">
                <a:xfrm>
                  <a:off x="2274744" y="4771673"/>
                  <a:ext cx="1649184" cy="862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" name="Immagine 23" descr="04.jpg"/>
                <p:cNvPicPr>
                  <a:picLocks noChangeAspect="1"/>
                </p:cNvPicPr>
                <p:nvPr/>
              </p:nvPicPr>
              <p:blipFill>
                <a:blip r:embed="rId14" cstate="email"/>
                <a:srcRect/>
                <a:stretch>
                  <a:fillRect/>
                </a:stretch>
              </p:blipFill>
              <p:spPr bwMode="auto">
                <a:xfrm>
                  <a:off x="2274744" y="3789040"/>
                  <a:ext cx="1649184" cy="8554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Immagine 25" descr="02.jpg"/>
                <p:cNvPicPr>
                  <a:picLocks noChangeAspect="1"/>
                </p:cNvPicPr>
                <p:nvPr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2267744" y="5761561"/>
                  <a:ext cx="1656184" cy="850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7" name="Rettangolo 39"/>
              <p:cNvSpPr>
                <a:spLocks noChangeArrowheads="1"/>
              </p:cNvSpPr>
              <p:nvPr/>
            </p:nvSpPr>
            <p:spPr bwMode="auto">
              <a:xfrm>
                <a:off x="107504" y="3813423"/>
                <a:ext cx="3960440" cy="2996952"/>
              </a:xfrm>
              <a:prstGeom prst="rect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0" indent="279400">
                  <a:tabLst>
                    <a:tab pos="1244600" algn="l"/>
                  </a:tabLst>
                </a:pPr>
                <a:endParaRPr lang="it-IT"/>
              </a:p>
            </p:txBody>
          </p:sp>
          <p:cxnSp>
            <p:nvCxnSpPr>
              <p:cNvPr id="48" name="Connettore 2 41"/>
              <p:cNvCxnSpPr>
                <a:cxnSpLocks noChangeShapeType="1"/>
              </p:cNvCxnSpPr>
              <p:nvPr/>
            </p:nvCxnSpPr>
            <p:spPr bwMode="auto">
              <a:xfrm flipH="1">
                <a:off x="2555776" y="2953519"/>
                <a:ext cx="432050" cy="835521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9" name="CasellaDiTesto 43"/>
              <p:cNvSpPr txBox="1">
                <a:spLocks noChangeArrowheads="1"/>
              </p:cNvSpPr>
              <p:nvPr/>
            </p:nvSpPr>
            <p:spPr bwMode="auto">
              <a:xfrm>
                <a:off x="1832500" y="3664074"/>
                <a:ext cx="723276" cy="19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800" u="none">
                    <a:solidFill>
                      <a:schemeClr val="tx1"/>
                    </a:solidFill>
                  </a:rPr>
                  <a:t>Dettaglio 2</a:t>
                </a:r>
              </a:p>
            </p:txBody>
          </p:sp>
        </p:grpSp>
        <p:cxnSp>
          <p:nvCxnSpPr>
            <p:cNvPr id="54" name="Connettore 2 53"/>
            <p:cNvCxnSpPr>
              <a:cxnSpLocks noChangeShapeType="1"/>
            </p:cNvCxnSpPr>
            <p:nvPr/>
          </p:nvCxnSpPr>
          <p:spPr bwMode="auto">
            <a:xfrm>
              <a:off x="4427538" y="5229225"/>
              <a:ext cx="914400" cy="914400"/>
            </a:xfrm>
            <a:prstGeom prst="straightConnector1">
              <a:avLst/>
            </a:prstGeom>
            <a:noFill/>
            <a:ln w="9525" algn="ctr">
              <a:noFill/>
              <a:round/>
              <a:headEnd/>
              <a:tailEnd type="arrow" w="med" len="med"/>
            </a:ln>
          </p:spPr>
        </p:cxnSp>
        <p:grpSp>
          <p:nvGrpSpPr>
            <p:cNvPr id="55" name="Gruppo 57"/>
            <p:cNvGrpSpPr>
              <a:grpSpLocks/>
            </p:cNvGrpSpPr>
            <p:nvPr/>
          </p:nvGrpSpPr>
          <p:grpSpPr bwMode="auto">
            <a:xfrm>
              <a:off x="3132138" y="2563813"/>
              <a:ext cx="5280025" cy="3867150"/>
              <a:chOff x="3131840" y="2924944"/>
              <a:chExt cx="5280967" cy="3866381"/>
            </a:xfrm>
          </p:grpSpPr>
          <p:sp>
            <p:nvSpPr>
              <p:cNvPr id="56" name="CasellaDiTesto 44"/>
              <p:cNvSpPr txBox="1">
                <a:spLocks noChangeArrowheads="1"/>
              </p:cNvSpPr>
              <p:nvPr/>
            </p:nvSpPr>
            <p:spPr bwMode="auto">
              <a:xfrm>
                <a:off x="4716016" y="3841998"/>
                <a:ext cx="723276" cy="19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800" u="none">
                    <a:solidFill>
                      <a:schemeClr val="tx1"/>
                    </a:solidFill>
                  </a:rPr>
                  <a:t>Dettaglio 3</a:t>
                </a:r>
              </a:p>
            </p:txBody>
          </p:sp>
          <p:grpSp>
            <p:nvGrpSpPr>
              <p:cNvPr id="57" name="Gruppo 54"/>
              <p:cNvGrpSpPr>
                <a:grpSpLocks/>
              </p:cNvGrpSpPr>
              <p:nvPr/>
            </p:nvGrpSpPr>
            <p:grpSpPr bwMode="auto">
              <a:xfrm>
                <a:off x="4668391" y="3983013"/>
                <a:ext cx="3744416" cy="2808312"/>
                <a:chOff x="5004048" y="3971156"/>
                <a:chExt cx="3744416" cy="2808312"/>
              </a:xfrm>
            </p:grpSpPr>
            <p:grpSp>
              <p:nvGrpSpPr>
                <p:cNvPr id="59" name="Gruppo 50"/>
                <p:cNvGrpSpPr>
                  <a:grpSpLocks/>
                </p:cNvGrpSpPr>
                <p:nvPr/>
              </p:nvGrpSpPr>
              <p:grpSpPr bwMode="auto">
                <a:xfrm>
                  <a:off x="5076056" y="4005063"/>
                  <a:ext cx="3566578" cy="2750707"/>
                  <a:chOff x="5076056" y="4005063"/>
                  <a:chExt cx="3566578" cy="2750707"/>
                </a:xfrm>
              </p:grpSpPr>
              <p:pic>
                <p:nvPicPr>
                  <p:cNvPr id="61" name="Immagine 21" descr="Corpi Morti.tif"/>
                  <p:cNvPicPr>
                    <a:picLocks noChangeAspect="1"/>
                  </p:cNvPicPr>
                  <p:nvPr/>
                </p:nvPicPr>
                <p:blipFill>
                  <a:blip r:embed="rId16" cstate="email"/>
                  <a:srcRect/>
                  <a:stretch>
                    <a:fillRect/>
                  </a:stretch>
                </p:blipFill>
                <p:spPr bwMode="auto">
                  <a:xfrm>
                    <a:off x="5076056" y="4005063"/>
                    <a:ext cx="1964790" cy="27507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" name="Picture 4" descr="Immagine 2"/>
                  <p:cNvPicPr>
                    <a:picLocks noChangeAspect="1" noChangeArrowheads="1"/>
                  </p:cNvPicPr>
                  <p:nvPr/>
                </p:nvPicPr>
                <p:blipFill>
                  <a:blip r:embed="rId17" cstate="email"/>
                  <a:srcRect/>
                  <a:stretch>
                    <a:fillRect/>
                  </a:stretch>
                </p:blipFill>
                <p:spPr bwMode="auto">
                  <a:xfrm>
                    <a:off x="7236296" y="4437112"/>
                    <a:ext cx="1406338" cy="14401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60" name="Rettangolo 51"/>
                <p:cNvSpPr>
                  <a:spLocks noChangeArrowheads="1"/>
                </p:cNvSpPr>
                <p:nvPr/>
              </p:nvSpPr>
              <p:spPr bwMode="auto">
                <a:xfrm>
                  <a:off x="5004048" y="3971156"/>
                  <a:ext cx="3744416" cy="2808312"/>
                </a:xfrm>
                <a:prstGeom prst="rect">
                  <a:avLst/>
                </a:prstGeom>
                <a:noFill/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952500" indent="279400">
                    <a:tabLst>
                      <a:tab pos="1244600" algn="l"/>
                    </a:tabLst>
                  </a:pPr>
                  <a:endParaRPr lang="it-IT"/>
                </a:p>
              </p:txBody>
            </p:sp>
          </p:grpSp>
          <p:cxnSp>
            <p:nvCxnSpPr>
              <p:cNvPr id="58" name="Connettore 2 56"/>
              <p:cNvCxnSpPr>
                <a:cxnSpLocks noChangeShapeType="1"/>
              </p:cNvCxnSpPr>
              <p:nvPr/>
            </p:nvCxnSpPr>
            <p:spPr bwMode="auto">
              <a:xfrm>
                <a:off x="3131840" y="2924944"/>
                <a:ext cx="1512168" cy="1368152"/>
              </a:xfrm>
              <a:prstGeom prst="straightConnector1">
                <a:avLst/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 type="arrow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8492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4"/>
          <p:cNvSpPr>
            <a:spLocks noChangeArrowheads="1"/>
          </p:cNvSpPr>
          <p:nvPr/>
        </p:nvSpPr>
        <p:spPr bwMode="auto">
          <a:xfrm>
            <a:off x="1857894" y="349987"/>
            <a:ext cx="5676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  <a:defRPr/>
            </a:pPr>
            <a:r>
              <a:rPr lang="it-IT" alt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RIDUZIONE MARINE LITTER: Azioni Concrete</a:t>
            </a:r>
            <a:endParaRPr lang="it-IT" altLang="it-IT" sz="2000" dirty="0">
              <a:solidFill>
                <a:srgbClr val="7030A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65931" y="1176945"/>
            <a:ext cx="8255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Nuovo Regolamento di Esecuzione ed Organizzazione dell’AMP Porto Cesareo</a:t>
            </a:r>
          </a:p>
          <a:p>
            <a:r>
              <a:rPr lang="it-IT" altLang="it-IT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(in attesa di Decreto)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9" name="Rettangolo 12"/>
          <p:cNvSpPr>
            <a:spLocks noChangeArrowheads="1"/>
          </p:cNvSpPr>
          <p:nvPr/>
        </p:nvSpPr>
        <p:spPr bwMode="auto">
          <a:xfrm>
            <a:off x="489756" y="2187116"/>
            <a:ext cx="77041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47675" algn="just">
              <a:spcBef>
                <a:spcPct val="0"/>
              </a:spcBef>
              <a:buClr>
                <a:srgbClr val="EE2C26"/>
              </a:buClr>
              <a:buSzPct val="140000"/>
              <a:buFont typeface="Wingdings" pitchFamily="2" charset="2"/>
              <a:buChar char="Ø"/>
            </a:pP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Il </a:t>
            </a:r>
            <a:r>
              <a:rPr lang="it-IT" altLang="it-IT" sz="2000" dirty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comandante dell’unità da pesca obbligato a segnalare all’Ente Gestore l’eventuale perdita di attrezzi da pesca o parti di </a:t>
            </a: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essi;</a:t>
            </a:r>
            <a:endParaRPr lang="it-IT" altLang="it-IT" sz="2000" dirty="0">
              <a:solidFill>
                <a:srgbClr val="7030A0"/>
              </a:solidFill>
              <a:latin typeface="Cambria" pitchFamily="18" charset="0"/>
              <a:ea typeface="Cambria" pitchFamily="18" charset="0"/>
              <a:cs typeface="Arial" charset="0"/>
            </a:endParaRPr>
          </a:p>
        </p:txBody>
      </p:sp>
      <p:sp>
        <p:nvSpPr>
          <p:cNvPr id="10" name="Rettangolo 12"/>
          <p:cNvSpPr>
            <a:spLocks noChangeArrowheads="1"/>
          </p:cNvSpPr>
          <p:nvPr/>
        </p:nvSpPr>
        <p:spPr bwMode="auto">
          <a:xfrm>
            <a:off x="518331" y="3615866"/>
            <a:ext cx="7704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47675" algn="just">
              <a:spcBef>
                <a:spcPct val="0"/>
              </a:spcBef>
              <a:buClr>
                <a:srgbClr val="EE2C26"/>
              </a:buClr>
              <a:buSzPct val="140000"/>
              <a:buFont typeface="Wingdings" pitchFamily="2" charset="2"/>
              <a:buChar char="Ø"/>
            </a:pP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I Responsabili dei </a:t>
            </a:r>
            <a:r>
              <a:rPr lang="it-IT" altLang="it-IT" sz="2000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Diving</a:t>
            </a: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 </a:t>
            </a:r>
            <a:r>
              <a:rPr lang="it-IT" altLang="it-IT" sz="2000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Centre</a:t>
            </a: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 sono obbligati </a:t>
            </a:r>
            <a:r>
              <a:rPr lang="it-IT" altLang="it-IT" sz="2000" dirty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a segnalare all’Ente Gestore l’eventuale </a:t>
            </a:r>
            <a:r>
              <a:rPr lang="it-IT" altLang="it-IT" sz="2000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Arial" charset="0"/>
              </a:rPr>
              <a:t>presenza di rifiuti nei luoghi visitati;</a:t>
            </a:r>
            <a:endParaRPr lang="it-IT" altLang="it-IT" sz="2000" dirty="0">
              <a:solidFill>
                <a:srgbClr val="7030A0"/>
              </a:solidFill>
              <a:latin typeface="Cambria" pitchFamily="18" charset="0"/>
              <a:ea typeface="Cambria" pitchFamily="18" charset="0"/>
              <a:cs typeface="Arial" charset="0"/>
            </a:endParaRPr>
          </a:p>
        </p:txBody>
      </p:sp>
      <p:pic>
        <p:nvPicPr>
          <p:cNvPr id="12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102692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102344"/>
            <a:ext cx="618268" cy="864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3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4"/>
          <p:cNvSpPr>
            <a:spLocks noChangeArrowheads="1"/>
          </p:cNvSpPr>
          <p:nvPr/>
        </p:nvSpPr>
        <p:spPr bwMode="auto">
          <a:xfrm>
            <a:off x="2271782" y="264262"/>
            <a:ext cx="484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  <a:defRPr/>
            </a:pPr>
            <a:r>
              <a:rPr lang="it-IT" alt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RIDUZIONE MARINE LITTER: Azioni Concrete</a:t>
            </a:r>
            <a:endParaRPr lang="it-IT" altLang="it-IT" sz="2000" dirty="0">
              <a:solidFill>
                <a:srgbClr val="7030A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pic>
        <p:nvPicPr>
          <p:cNvPr id="12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102692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102344"/>
            <a:ext cx="618268" cy="864619"/>
          </a:xfrm>
          <a:prstGeom prst="rect">
            <a:avLst/>
          </a:prstGeom>
          <a:noFill/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2" y="1124744"/>
            <a:ext cx="3324688" cy="199481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124744"/>
            <a:ext cx="2664296" cy="19982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96752"/>
            <a:ext cx="2069202" cy="34486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577"/>
            <a:ext cx="5560306" cy="333618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55" y="4653136"/>
            <a:ext cx="3351633" cy="2010980"/>
          </a:xfrm>
          <a:prstGeom prst="rect">
            <a:avLst/>
          </a:prstGeom>
        </p:spPr>
      </p:pic>
      <p:sp>
        <p:nvSpPr>
          <p:cNvPr id="20" name="Rettangolo 14"/>
          <p:cNvSpPr>
            <a:spLocks noChangeArrowheads="1"/>
          </p:cNvSpPr>
          <p:nvPr/>
        </p:nvSpPr>
        <p:spPr bwMode="auto">
          <a:xfrm>
            <a:off x="2971800" y="588112"/>
            <a:ext cx="340995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  <a:defRPr/>
            </a:pPr>
            <a:r>
              <a:rPr lang="it-IT" altLang="it-IT" sz="16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PescAmica</a:t>
            </a:r>
            <a:r>
              <a:rPr lang="it-IT" altLang="it-IT" sz="16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: Progetto FEP</a:t>
            </a:r>
            <a:endParaRPr lang="it-IT" altLang="it-IT" sz="1600" dirty="0">
              <a:solidFill>
                <a:srgbClr val="7030A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Accordo Di Programma Per La Rimozione Del Marine </a:t>
            </a:r>
            <a:r>
              <a:rPr lang="it-IT" sz="2000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Litter</a:t>
            </a:r>
            <a:endParaRPr lang="it-IT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81" name="Rectangle 25"/>
          <p:cNvSpPr>
            <a:spLocks noChangeArrowheads="1"/>
          </p:cNvSpPr>
          <p:nvPr/>
        </p:nvSpPr>
        <p:spPr bwMode="auto">
          <a:xfrm>
            <a:off x="558800" y="5220494"/>
            <a:ext cx="84772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8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</a:pPr>
            <a:r>
              <a:rPr lang="it-IT" altLang="it-IT" sz="1800" u="sng" dirty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Destinatari: </a:t>
            </a:r>
          </a:p>
          <a:p>
            <a:pPr lvl="1" algn="just">
              <a:lnSpc>
                <a:spcPct val="8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</a:pPr>
            <a:r>
              <a:rPr lang="it-IT" altLang="it-IT" sz="1800" u="none" dirty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Gli operatori turistici che operano a contatto con il mare (pescaturismo, </a:t>
            </a:r>
            <a:r>
              <a:rPr lang="it-IT" altLang="it-IT" sz="1800" u="none" dirty="0" err="1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diving</a:t>
            </a:r>
            <a:r>
              <a:rPr lang="it-IT" altLang="it-IT" sz="1800" u="none" dirty="0">
                <a:solidFill>
                  <a:srgbClr val="7030A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, taxi boat), il Centro di Educazione Ambientale, i Pescatori Professionisti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188948"/>
            <a:ext cx="826135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E:\backup\amp\Loghi\LogoAMP_definit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isultati immagini per logo gal garga n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25603" name="Rectangle 20"/>
          <p:cNvSpPr>
            <a:spLocks noChangeArrowheads="1"/>
          </p:cNvSpPr>
          <p:nvPr/>
        </p:nvSpPr>
        <p:spPr bwMode="auto">
          <a:xfrm>
            <a:off x="215660" y="1071563"/>
            <a:ext cx="84203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u="sng">
                <a:solidFill>
                  <a:schemeClr val="accent1"/>
                </a:solidFill>
                <a:latin typeface="Comic Sans MS" pitchFamily="66" charset="0"/>
              </a:defRPr>
            </a:lvl1pPr>
            <a:lvl2pPr marL="742950" indent="-285750">
              <a:defRPr sz="2000" u="sng">
                <a:solidFill>
                  <a:schemeClr val="accent1"/>
                </a:solidFill>
                <a:latin typeface="Comic Sans MS" pitchFamily="66" charset="0"/>
              </a:defRPr>
            </a:lvl2pPr>
            <a:lvl3pPr marL="1143000" indent="-228600">
              <a:defRPr sz="2000" u="sng">
                <a:solidFill>
                  <a:schemeClr val="accent1"/>
                </a:solidFill>
                <a:latin typeface="Comic Sans MS" pitchFamily="66" charset="0"/>
              </a:defRPr>
            </a:lvl3pPr>
            <a:lvl4pPr marL="1600200" indent="-228600">
              <a:defRPr sz="2000" u="sng">
                <a:solidFill>
                  <a:schemeClr val="accent1"/>
                </a:solidFill>
                <a:latin typeface="Comic Sans MS" pitchFamily="66" charset="0"/>
              </a:defRPr>
            </a:lvl4pPr>
            <a:lvl5pPr marL="2057400" indent="-228600">
              <a:defRPr sz="2000" u="sng">
                <a:solidFill>
                  <a:schemeClr val="accent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accent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accent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accent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accent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>
                <a:srgbClr val="EE2C26"/>
              </a:buClr>
              <a:buSzPct val="140000"/>
            </a:pPr>
            <a:r>
              <a:rPr lang="it-IT" altLang="it-IT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charset="0"/>
              </a:rPr>
              <a:t>Allestimento </a:t>
            </a:r>
            <a:r>
              <a:rPr lang="it-IT" altLang="it-IT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charset="0"/>
              </a:rPr>
              <a:t>Ecocentro</a:t>
            </a:r>
            <a:r>
              <a:rPr lang="it-IT" altLang="it-IT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charset="0"/>
              </a:rPr>
              <a:t> per il conferimento dei rifiuti raccolti in mare</a:t>
            </a:r>
          </a:p>
        </p:txBody>
      </p:sp>
      <p:pic>
        <p:nvPicPr>
          <p:cNvPr id="25604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06913"/>
            <a:ext cx="46799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68488"/>
            <a:ext cx="46799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68488"/>
            <a:ext cx="280828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Accordo Di Programma Per La Rimozione Del Marine </a:t>
            </a:r>
            <a:r>
              <a:rPr lang="it-IT" sz="20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Litter</a:t>
            </a:r>
            <a:endParaRPr lang="it-IT" sz="2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E:\backup\amp\Loghi\LogoAMP_definit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logo gal garga n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Attività di  sensibilizzazione e educazione ambientale</a:t>
            </a:r>
            <a:endParaRPr lang="it-IT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sp>
        <p:nvSpPr>
          <p:cNvPr id="40962" name="AutoShape 2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965" name="AutoShape 5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Picture 12" descr="F:\Nuova cartella\museo-di-biologia-marina-di-porto-cesareo-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55522" y="1026141"/>
            <a:ext cx="41894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6838" y="1074738"/>
            <a:ext cx="4210050" cy="2786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234977"/>
            <a:ext cx="4455560" cy="22613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0" y="3483449"/>
            <a:ext cx="1505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Torre Lapillo</a:t>
            </a:r>
            <a:endParaRPr lang="it-IT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-1" y="6051503"/>
            <a:ext cx="1651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Torre </a:t>
            </a:r>
            <a:r>
              <a:rPr lang="it-IT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Chianca</a:t>
            </a:r>
            <a:endParaRPr lang="it-IT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683456" y="3799622"/>
            <a:ext cx="305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Stazione di biologia marina</a:t>
            </a:r>
            <a:endParaRPr lang="it-IT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998871" y="4247677"/>
            <a:ext cx="3571922" cy="2404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Attività di  sensibilizzazione e educazione ambientale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Ombrellone Azzurro</a:t>
            </a:r>
            <a:endParaRPr lang="it-IT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sp>
        <p:nvSpPr>
          <p:cNvPr id="40962" name="AutoShape 2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965" name="AutoShape 5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0" y="3483449"/>
            <a:ext cx="1505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Torre Lapillo</a:t>
            </a:r>
            <a:endParaRPr lang="it-IT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683456" y="3799622"/>
            <a:ext cx="305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Stazione di biologia marina</a:t>
            </a:r>
            <a:endParaRPr lang="it-IT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58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73787" y="4048494"/>
            <a:ext cx="4603897" cy="2809506"/>
          </a:xfrm>
          <a:prstGeom prst="rect">
            <a:avLst/>
          </a:prstGeom>
          <a:noFill/>
        </p:spPr>
      </p:pic>
      <p:sp>
        <p:nvSpPr>
          <p:cNvPr id="45060" name="AutoShape 4" descr="blob:https://web.whatsapp.com/0fed6c1c-373e-4b0d-8dde-d56a0e81528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44203" y="1037231"/>
            <a:ext cx="4151831" cy="310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AutoShape 8" descr="blob:https://web.whatsapp.com/41a8b620-b0ad-4b78-8d90-87be2db421d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8733" y="4292221"/>
            <a:ext cx="2518554" cy="25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8460" y="955343"/>
            <a:ext cx="2902537" cy="363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Attività di  sensibilizzazione e educazione ambientale</a:t>
            </a:r>
            <a:endParaRPr lang="it-IT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sp>
        <p:nvSpPr>
          <p:cNvPr id="40962" name="AutoShape 2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 descr="BUTTA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9523" y="1132764"/>
            <a:ext cx="3897634" cy="5514348"/>
          </a:xfrm>
          <a:prstGeom prst="rect">
            <a:avLst/>
          </a:prstGeom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35522" y="881134"/>
            <a:ext cx="4353636" cy="30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AutoShape 5" descr="Anteprima imma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 descr="BUTTA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076968" y="4073857"/>
            <a:ext cx="3493826" cy="26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1314"/>
            <a:ext cx="9144000" cy="696686"/>
          </a:xfrm>
          <a:prstGeom prst="rect">
            <a:avLst/>
          </a:prstGeom>
        </p:spPr>
      </p:pic>
      <p:sp>
        <p:nvSpPr>
          <p:cNvPr id="475163" name="Text Box 27"/>
          <p:cNvSpPr txBox="1">
            <a:spLocks noChangeArrowheads="1"/>
          </p:cNvSpPr>
          <p:nvPr/>
        </p:nvSpPr>
        <p:spPr bwMode="auto">
          <a:xfrm>
            <a:off x="2117271" y="306836"/>
            <a:ext cx="490945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Litter (ML):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plastica</a:t>
            </a: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mondo</a:t>
            </a:r>
            <a:endParaRPr lang="en-GB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uppo 14"/>
          <p:cNvGrpSpPr/>
          <p:nvPr/>
        </p:nvGrpSpPr>
        <p:grpSpPr>
          <a:xfrm>
            <a:off x="204373" y="86893"/>
            <a:ext cx="8735254" cy="864619"/>
            <a:chOff x="246419" y="86893"/>
            <a:chExt cx="8735254" cy="864619"/>
          </a:xfrm>
        </p:grpSpPr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19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63405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3971" y="957943"/>
            <a:ext cx="7996059" cy="45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uppo 12"/>
          <p:cNvGrpSpPr/>
          <p:nvPr/>
        </p:nvGrpSpPr>
        <p:grpSpPr>
          <a:xfrm>
            <a:off x="261255" y="5618232"/>
            <a:ext cx="4351687" cy="648557"/>
            <a:chOff x="261255" y="5552916"/>
            <a:chExt cx="4351687" cy="648557"/>
          </a:xfrm>
        </p:grpSpPr>
        <p:sp>
          <p:nvSpPr>
            <p:cNvPr id="10" name="Rettangolo 9"/>
            <p:cNvSpPr/>
            <p:nvPr/>
          </p:nvSpPr>
          <p:spPr>
            <a:xfrm>
              <a:off x="261256" y="5552916"/>
              <a:ext cx="39091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i="1" dirty="0" smtClean="0">
                  <a:solidFill>
                    <a:srgbClr val="7030A0"/>
                  </a:solidFill>
                  <a:latin typeface="+mj-lt"/>
                </a:rPr>
                <a:t>300.000.000 t/anno di plastica</a:t>
              </a:r>
              <a:endParaRPr lang="it-IT" i="1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61255" y="5832141"/>
              <a:ext cx="43516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i="1" dirty="0" smtClean="0">
                  <a:solidFill>
                    <a:srgbClr val="7030A0"/>
                  </a:solidFill>
                  <a:latin typeface="+mj-lt"/>
                </a:rPr>
                <a:t>8.000.000 t/anno di plastica in mare</a:t>
              </a:r>
              <a:endParaRPr lang="it-IT" i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4820270" y="5588197"/>
            <a:ext cx="4367283" cy="646331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i="1" dirty="0" smtClean="0">
                <a:solidFill>
                  <a:srgbClr val="7030A0"/>
                </a:solidFill>
                <a:latin typeface="+mj-lt"/>
              </a:rPr>
              <a:t>Nel 2050:</a:t>
            </a:r>
          </a:p>
          <a:p>
            <a:pPr algn="ctr"/>
            <a:r>
              <a:rPr lang="it-IT" i="1" dirty="0" smtClean="0">
                <a:solidFill>
                  <a:srgbClr val="7030A0"/>
                </a:solidFill>
                <a:latin typeface="+mj-lt"/>
              </a:rPr>
              <a:t>plastica = biomassa della fauna ittica </a:t>
            </a:r>
            <a:endParaRPr lang="it-IT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49400" y="123825"/>
            <a:ext cx="6309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en-GB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AZIONI CONCRETE: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Clr>
                <a:srgbClr val="EE2C26"/>
              </a:buClr>
              <a:buSzPct val="140000"/>
              <a:defRPr/>
            </a:pPr>
            <a:r>
              <a:rPr lang="it-IT" sz="20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Giornata di sensibilizzazione</a:t>
            </a:r>
            <a:endParaRPr lang="it-IT" sz="2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pic>
        <p:nvPicPr>
          <p:cNvPr id="39938" name="Picture 2" descr="Risultati immagini per a pesca di rifiuti porto cesare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94077" y="1873768"/>
            <a:ext cx="5174611" cy="3492862"/>
          </a:xfrm>
          <a:prstGeom prst="rect">
            <a:avLst/>
          </a:prstGeom>
          <a:noFill/>
        </p:spPr>
      </p:pic>
      <p:sp>
        <p:nvSpPr>
          <p:cNvPr id="39940" name="AutoShape 4" descr="Risultati immagini per a pesca di rifiuti porto cesar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942" name="AutoShape 6" descr="Risultati immagini per a pesca di rifiuti porto cesar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 descr="BUTTA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59308" y="1215760"/>
            <a:ext cx="3398292" cy="48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1314"/>
            <a:ext cx="9144000" cy="696686"/>
          </a:xfrm>
          <a:prstGeom prst="rect">
            <a:avLst/>
          </a:prstGeom>
        </p:spPr>
      </p:pic>
      <p:sp>
        <p:nvSpPr>
          <p:cNvPr id="475163" name="Text Box 27"/>
          <p:cNvSpPr txBox="1">
            <a:spLocks noChangeArrowheads="1"/>
          </p:cNvSpPr>
          <p:nvPr/>
        </p:nvSpPr>
        <p:spPr bwMode="auto">
          <a:xfrm>
            <a:off x="1662275" y="306836"/>
            <a:ext cx="581945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Litter (ML):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plastica</a:t>
            </a: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Mediterraneo</a:t>
            </a:r>
            <a:endParaRPr lang="en-GB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uppo 14"/>
          <p:cNvGrpSpPr/>
          <p:nvPr/>
        </p:nvGrpSpPr>
        <p:grpSpPr>
          <a:xfrm>
            <a:off x="204373" y="86893"/>
            <a:ext cx="8735254" cy="864619"/>
            <a:chOff x="246419" y="86893"/>
            <a:chExt cx="8735254" cy="864619"/>
          </a:xfrm>
        </p:grpSpPr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19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63405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13" name="Picture 4" descr="Screensho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9451" y="1015316"/>
            <a:ext cx="8391220" cy="4217988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4035026" y="5172399"/>
            <a:ext cx="2605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latin typeface="+mj-lt"/>
              </a:rPr>
              <a:t>I paesi più inquinanti:</a:t>
            </a:r>
          </a:p>
          <a:p>
            <a:r>
              <a:rPr lang="it-IT" dirty="0" smtClean="0">
                <a:solidFill>
                  <a:srgbClr val="7030A0"/>
                </a:solidFill>
                <a:latin typeface="+mj-lt"/>
              </a:rPr>
              <a:t>Turchia (144 t)</a:t>
            </a:r>
          </a:p>
          <a:p>
            <a:r>
              <a:rPr lang="it-IT" dirty="0" smtClean="0">
                <a:solidFill>
                  <a:srgbClr val="7030A0"/>
                </a:solidFill>
                <a:latin typeface="+mj-lt"/>
              </a:rPr>
              <a:t>Spagna (125 t) </a:t>
            </a:r>
          </a:p>
          <a:p>
            <a:r>
              <a:rPr lang="it-IT" dirty="0" smtClean="0">
                <a:solidFill>
                  <a:srgbClr val="7030A0"/>
                </a:solidFill>
                <a:latin typeface="+mj-lt"/>
              </a:rPr>
              <a:t>l'Italia (90 t)</a:t>
            </a:r>
            <a:endParaRPr lang="it-IT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31445" y="5214411"/>
            <a:ext cx="2304847" cy="1084133"/>
            <a:chOff x="331445" y="5540991"/>
            <a:chExt cx="2304847" cy="1084133"/>
          </a:xfrm>
        </p:grpSpPr>
        <p:sp>
          <p:nvSpPr>
            <p:cNvPr id="16" name="Rettangolo 15"/>
            <p:cNvSpPr/>
            <p:nvPr/>
          </p:nvSpPr>
          <p:spPr>
            <a:xfrm>
              <a:off x="331445" y="5540991"/>
              <a:ext cx="19545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dirty="0" smtClean="0">
                  <a:solidFill>
                    <a:srgbClr val="7030A0"/>
                  </a:solidFill>
                  <a:latin typeface="+mj-lt"/>
                </a:rPr>
                <a:t>730 t/giorno</a:t>
              </a:r>
              <a:endParaRPr lang="it-IT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31445" y="5978793"/>
              <a:ext cx="2304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dirty="0" smtClean="0">
                  <a:solidFill>
                    <a:srgbClr val="7030A0"/>
                  </a:solidFill>
                  <a:latin typeface="+mj-lt"/>
                </a:rPr>
                <a:t>92% rappresentato da microplastiche</a:t>
              </a:r>
              <a:endParaRPr lang="it-IT" dirty="0">
                <a:solidFill>
                  <a:srgbClr val="7030A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63" name="Text Box 27"/>
          <p:cNvSpPr txBox="1">
            <a:spLocks noChangeArrowheads="1"/>
          </p:cNvSpPr>
          <p:nvPr/>
        </p:nvSpPr>
        <p:spPr bwMode="auto">
          <a:xfrm>
            <a:off x="2420452" y="306836"/>
            <a:ext cx="4303096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Litter (ML): </a:t>
            </a:r>
            <a:r>
              <a:rPr lang="en-GB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distribuzione</a:t>
            </a:r>
            <a:endParaRPr lang="en-GB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uppo 14"/>
          <p:cNvGrpSpPr/>
          <p:nvPr/>
        </p:nvGrpSpPr>
        <p:grpSpPr>
          <a:xfrm>
            <a:off x="204373" y="86893"/>
            <a:ext cx="8735254" cy="864619"/>
            <a:chOff x="246419" y="86893"/>
            <a:chExt cx="8735254" cy="864619"/>
          </a:xfrm>
        </p:grpSpPr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19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363405" y="86893"/>
              <a:ext cx="618268" cy="864619"/>
            </a:xfrm>
            <a:prstGeom prst="rect">
              <a:avLst/>
            </a:prstGeom>
            <a:noFill/>
          </p:spPr>
        </p:pic>
      </p:grpSp>
      <p:grpSp>
        <p:nvGrpSpPr>
          <p:cNvPr id="22" name="Gruppo 21"/>
          <p:cNvGrpSpPr/>
          <p:nvPr/>
        </p:nvGrpSpPr>
        <p:grpSpPr>
          <a:xfrm>
            <a:off x="0" y="936294"/>
            <a:ext cx="9144000" cy="5921706"/>
            <a:chOff x="0" y="936294"/>
            <a:chExt cx="9144000" cy="592170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161314"/>
              <a:ext cx="9144000" cy="696686"/>
            </a:xfrm>
            <a:prstGeom prst="rect">
              <a:avLst/>
            </a:prstGeom>
          </p:spPr>
        </p:pic>
        <p:pic>
          <p:nvPicPr>
            <p:cNvPr id="12" name="Immagine 11" descr="distribuzione.tif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996051" y="936294"/>
              <a:ext cx="5731324" cy="5277128"/>
            </a:xfrm>
            <a:prstGeom prst="rect">
              <a:avLst/>
            </a:prstGeom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6672453" y="1288640"/>
              <a:ext cx="1390366" cy="71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it-IT" i="1" dirty="0" smtClean="0">
                  <a:solidFill>
                    <a:srgbClr val="7030A0"/>
                  </a:solidFill>
                  <a:cs typeface="Times New Roman"/>
                </a:rPr>
                <a:t>34%</a:t>
              </a:r>
              <a:endParaRPr lang="it-IT" dirty="0">
                <a:solidFill>
                  <a:srgbClr val="7030A0"/>
                </a:solidFill>
                <a:cs typeface="Times New Roman"/>
              </a:endParaRPr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6672453" y="3097602"/>
              <a:ext cx="1390366" cy="71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it-IT" i="1" dirty="0" smtClean="0">
                  <a:solidFill>
                    <a:srgbClr val="7030A0"/>
                  </a:solidFill>
                  <a:cs typeface="Times New Roman"/>
                </a:rPr>
                <a:t>1%</a:t>
              </a:r>
              <a:endParaRPr lang="it-IT" dirty="0">
                <a:solidFill>
                  <a:srgbClr val="7030A0"/>
                </a:solidFill>
                <a:cs typeface="Times New Roman"/>
              </a:endParaRPr>
            </a:p>
          </p:txBody>
        </p:sp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6672453" y="4906565"/>
              <a:ext cx="1390366" cy="71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it-IT" i="1" dirty="0" smtClean="0">
                  <a:solidFill>
                    <a:srgbClr val="7030A0"/>
                  </a:solidFill>
                  <a:cs typeface="Times New Roman"/>
                </a:rPr>
                <a:t>65%</a:t>
              </a:r>
              <a:endParaRPr lang="it-IT" dirty="0">
                <a:solidFill>
                  <a:srgbClr val="7030A0"/>
                </a:solidFill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475163" name="Text Box 27"/>
            <p:cNvSpPr txBox="1">
              <a:spLocks noChangeArrowheads="1"/>
            </p:cNvSpPr>
            <p:nvPr/>
          </p:nvSpPr>
          <p:spPr bwMode="auto">
            <a:xfrm>
              <a:off x="1076395" y="306836"/>
              <a:ext cx="723900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Marine Litter (ML):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una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minaccia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per la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biodiversità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marina</a:t>
              </a:r>
              <a:endParaRPr lang="en-GB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1314"/>
            <a:ext cx="9144000" cy="696686"/>
          </a:xfrm>
          <a:prstGeom prst="rect">
            <a:avLst/>
          </a:prstGeom>
        </p:spPr>
      </p:pic>
      <p:pic>
        <p:nvPicPr>
          <p:cNvPr id="13" name="Immagine 12" descr="liberailmare-depliant-L_Page_5.t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55575" y="824483"/>
            <a:ext cx="5502657" cy="3867101"/>
          </a:xfrm>
          <a:prstGeom prst="rect">
            <a:avLst/>
          </a:prstGeom>
        </p:spPr>
      </p:pic>
      <p:pic>
        <p:nvPicPr>
          <p:cNvPr id="14" name="Immagine 13" descr="images (3)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981700" y="824483"/>
            <a:ext cx="2819400" cy="1619250"/>
          </a:xfrm>
          <a:prstGeom prst="rect">
            <a:avLst/>
          </a:prstGeom>
        </p:spPr>
      </p:pic>
      <p:pic>
        <p:nvPicPr>
          <p:cNvPr id="16" name="Immagine 15" descr="FB_IMG_1494427214838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968073" y="4919917"/>
            <a:ext cx="2690159" cy="1793440"/>
          </a:xfrm>
          <a:prstGeom prst="rect">
            <a:avLst/>
          </a:prstGeom>
        </p:spPr>
      </p:pic>
      <p:pic>
        <p:nvPicPr>
          <p:cNvPr id="17" name="Immagine 16" descr="download (4)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55575" y="4919917"/>
            <a:ext cx="2628900" cy="1733550"/>
          </a:xfrm>
          <a:prstGeom prst="rect">
            <a:avLst/>
          </a:prstGeom>
        </p:spPr>
      </p:pic>
      <p:pic>
        <p:nvPicPr>
          <p:cNvPr id="22" name="Immagine 21" descr="images (2).jpg"/>
          <p:cNvPicPr>
            <a:picLocks noChangeAspect="1"/>
          </p:cNvPicPr>
          <p:nvPr/>
        </p:nvPicPr>
        <p:blipFill>
          <a:blip r:embed="rId9" cstate="email"/>
          <a:srcRect l="5896" r="4877"/>
          <a:stretch>
            <a:fillRect/>
          </a:stretch>
        </p:blipFill>
        <p:spPr>
          <a:xfrm>
            <a:off x="5784911" y="2835061"/>
            <a:ext cx="3246543" cy="1257300"/>
          </a:xfrm>
          <a:prstGeom prst="rect">
            <a:avLst/>
          </a:prstGeom>
        </p:spPr>
      </p:pic>
      <p:pic>
        <p:nvPicPr>
          <p:cNvPr id="23" name="Picture 16" descr="Risultati immagini per plastiche e animali marini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81700" y="4489784"/>
            <a:ext cx="2967717" cy="2223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475163" name="Text Box 27"/>
            <p:cNvSpPr txBox="1">
              <a:spLocks noChangeArrowheads="1"/>
            </p:cNvSpPr>
            <p:nvPr/>
          </p:nvSpPr>
          <p:spPr bwMode="auto">
            <a:xfrm>
              <a:off x="1228795" y="306836"/>
              <a:ext cx="6934200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Marine Litter (ML):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il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ruolo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delle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Aree</a:t>
              </a:r>
              <a:r>
                <a:rPr lang="en-GB" sz="2400" b="1" dirty="0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Marine </a:t>
              </a:r>
              <a:r>
                <a:rPr lang="en-GB" sz="2400" b="1" dirty="0" err="1" smtClean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Protette</a:t>
              </a:r>
              <a:endParaRPr lang="en-GB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1314"/>
            <a:ext cx="9144000" cy="69668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912141" y="813244"/>
            <a:ext cx="5052347" cy="544167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</p:pic>
      <p:sp>
        <p:nvSpPr>
          <p:cNvPr id="34" name="Rounded Rectangle 19"/>
          <p:cNvSpPr/>
          <p:nvPr/>
        </p:nvSpPr>
        <p:spPr>
          <a:xfrm>
            <a:off x="107504" y="1268760"/>
            <a:ext cx="2952328" cy="864096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200" kern="0" dirty="0" smtClean="0">
                <a:solidFill>
                  <a:srgbClr val="0070C0"/>
                </a:solidFill>
              </a:rPr>
              <a:t>Ministero dell’Ambiente e della Tutela del Territorio e del Mare</a:t>
            </a:r>
            <a:endParaRPr lang="it-IT" sz="1200" kern="0" dirty="0">
              <a:solidFill>
                <a:srgbClr val="0070C0"/>
              </a:solidFill>
            </a:endParaRPr>
          </a:p>
        </p:txBody>
      </p:sp>
      <p:sp>
        <p:nvSpPr>
          <p:cNvPr id="35" name="Freccia a destra 34"/>
          <p:cNvSpPr/>
          <p:nvPr/>
        </p:nvSpPr>
        <p:spPr bwMode="auto">
          <a:xfrm>
            <a:off x="3275856" y="1628800"/>
            <a:ext cx="360040" cy="14401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11"/>
          <p:cNvSpPr/>
          <p:nvPr/>
        </p:nvSpPr>
        <p:spPr>
          <a:xfrm>
            <a:off x="285733" y="2780928"/>
            <a:ext cx="2565096" cy="462347"/>
          </a:xfrm>
          <a:prstGeom prst="ellipse">
            <a:avLst/>
          </a:prstGeom>
          <a:noFill/>
          <a:ln w="285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GES 2020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10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Good</a:t>
            </a:r>
            <a:r>
              <a:rPr lang="it-IT" sz="1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it-IT" sz="1000" i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Environmental</a:t>
            </a:r>
            <a:r>
              <a:rPr lang="it-IT" sz="10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Status</a:t>
            </a:r>
            <a:endParaRPr lang="it-IT" sz="1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Freccia a destra 43"/>
          <p:cNvSpPr/>
          <p:nvPr/>
        </p:nvSpPr>
        <p:spPr bwMode="auto">
          <a:xfrm rot="5400000">
            <a:off x="1424281" y="3390135"/>
            <a:ext cx="288000" cy="14401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ounded Rectangle 9"/>
          <p:cNvSpPr/>
          <p:nvPr/>
        </p:nvSpPr>
        <p:spPr>
          <a:xfrm>
            <a:off x="935725" y="3681012"/>
            <a:ext cx="1265113" cy="24635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11 Descrittori</a:t>
            </a:r>
          </a:p>
        </p:txBody>
      </p:sp>
      <p:sp>
        <p:nvSpPr>
          <p:cNvPr id="46" name="Rounded Rectangle 9"/>
          <p:cNvSpPr/>
          <p:nvPr/>
        </p:nvSpPr>
        <p:spPr>
          <a:xfrm>
            <a:off x="224645" y="4332446"/>
            <a:ext cx="2687272" cy="381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1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Descrittore 10: Marine </a:t>
            </a:r>
            <a:r>
              <a:rPr lang="it-IT" sz="12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Litter</a:t>
            </a:r>
            <a:endParaRPr lang="it-IT" sz="1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Freccia a destra 46"/>
          <p:cNvSpPr/>
          <p:nvPr/>
        </p:nvSpPr>
        <p:spPr bwMode="auto">
          <a:xfrm rot="5400000">
            <a:off x="1424281" y="4074227"/>
            <a:ext cx="288000" cy="14401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ounded Rectangle 4"/>
          <p:cNvSpPr/>
          <p:nvPr/>
        </p:nvSpPr>
        <p:spPr>
          <a:xfrm>
            <a:off x="329197" y="4718452"/>
            <a:ext cx="3920975" cy="11571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180975" indent="-180975" fontAlgn="auto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sz="1200" dirty="0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Beach </a:t>
            </a:r>
            <a:r>
              <a:rPr lang="it-IT" sz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litter</a:t>
            </a:r>
          </a:p>
          <a:p>
            <a:pPr marL="180975" indent="-180975" fontAlgn="auto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sz="1200" dirty="0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Water </a:t>
            </a:r>
            <a:r>
              <a:rPr lang="it-IT" sz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Column and Surface </a:t>
            </a:r>
            <a:r>
              <a:rPr lang="it-IT" sz="120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Floating</a:t>
            </a:r>
            <a:r>
              <a:rPr lang="it-IT" sz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it-IT" sz="1200" dirty="0" err="1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Litter</a:t>
            </a:r>
            <a:endParaRPr lang="it-IT" sz="1200" dirty="0" smtClean="0"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180975" indent="-180975"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sz="120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Litter</a:t>
            </a:r>
            <a:r>
              <a:rPr lang="it-IT" sz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on the Sea </a:t>
            </a:r>
            <a:r>
              <a:rPr lang="it-IT" sz="1200" dirty="0" err="1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Floor</a:t>
            </a:r>
            <a:endParaRPr lang="it-IT" sz="1200" dirty="0"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180975" indent="-180975" fontAlgn="auto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it-IT" sz="120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L</a:t>
            </a:r>
            <a:r>
              <a:rPr lang="it-IT" sz="1200" dirty="0" err="1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itter</a:t>
            </a:r>
            <a:r>
              <a:rPr lang="it-IT" sz="1200" dirty="0" smtClean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it-IT" sz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in biota</a:t>
            </a:r>
          </a:p>
        </p:txBody>
      </p:sp>
      <p:sp>
        <p:nvSpPr>
          <p:cNvPr id="40" name="Rettangolo arrotondato 39"/>
          <p:cNvSpPr/>
          <p:nvPr/>
        </p:nvSpPr>
        <p:spPr bwMode="auto">
          <a:xfrm>
            <a:off x="125761" y="2564904"/>
            <a:ext cx="3582143" cy="352839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5123" name="Text Box 32"/>
          <p:cNvSpPr txBox="1">
            <a:spLocks noChangeArrowheads="1"/>
          </p:cNvSpPr>
          <p:nvPr/>
        </p:nvSpPr>
        <p:spPr bwMode="auto">
          <a:xfrm>
            <a:off x="7092950" y="5805488"/>
            <a:ext cx="633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244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244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244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</a:pPr>
            <a:r>
              <a:rPr lang="it-IT" altLang="it-IT" sz="1200" b="1" u="none">
                <a:solidFill>
                  <a:schemeClr val="bg2"/>
                </a:solidFill>
                <a:latin typeface="Comic Sans MS" pitchFamily="66" charset="0"/>
              </a:rPr>
              <a:t>Nardò</a:t>
            </a:r>
          </a:p>
        </p:txBody>
      </p:sp>
      <p:sp>
        <p:nvSpPr>
          <p:cNvPr id="5124" name="Text Box 32"/>
          <p:cNvSpPr txBox="1">
            <a:spLocks noChangeArrowheads="1"/>
          </p:cNvSpPr>
          <p:nvPr/>
        </p:nvSpPr>
        <p:spPr bwMode="auto">
          <a:xfrm>
            <a:off x="7092950" y="5805488"/>
            <a:ext cx="633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244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244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244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>
                <a:srgbClr val="EE2C26"/>
              </a:buClr>
              <a:buSzPct val="140000"/>
              <a:buFontTx/>
              <a:buNone/>
            </a:pPr>
            <a:r>
              <a:rPr lang="it-IT" altLang="it-IT" sz="1200" b="1" u="none">
                <a:solidFill>
                  <a:schemeClr val="bg2"/>
                </a:solidFill>
                <a:latin typeface="Comic Sans MS" pitchFamily="66" charset="0"/>
              </a:rPr>
              <a:t>Nardò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204373" y="86893"/>
            <a:ext cx="8735254" cy="864619"/>
            <a:chOff x="204373" y="86893"/>
            <a:chExt cx="8735254" cy="864619"/>
          </a:xfrm>
        </p:grpSpPr>
        <p:sp>
          <p:nvSpPr>
            <p:cNvPr id="475163" name="Text Box 27"/>
            <p:cNvSpPr txBox="1">
              <a:spLocks noChangeArrowheads="1"/>
            </p:cNvSpPr>
            <p:nvPr/>
          </p:nvSpPr>
          <p:spPr bwMode="auto">
            <a:xfrm>
              <a:off x="2176532" y="334536"/>
              <a:ext cx="5038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AMP PORTO CESAREO: </a:t>
              </a:r>
              <a:r>
                <a:rPr lang="en-GB" sz="2000" b="1" dirty="0" err="1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contesto</a:t>
              </a:r>
              <a:r>
                <a:rPr lang="en-GB" sz="2000" b="1" dirty="0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000" b="1" dirty="0" err="1">
                  <a:solidFill>
                    <a:srgbClr val="7030A0"/>
                  </a:solidFill>
                  <a:latin typeface="+mj-lt"/>
                  <a:ea typeface="+mj-ea"/>
                  <a:cs typeface="+mj-cs"/>
                </a:rPr>
                <a:t>ambientale</a:t>
              </a:r>
              <a:endPara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2" descr="E:\backup\amp\Loghi\LogoAMP_definit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73" y="87241"/>
              <a:ext cx="866057" cy="86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Risultati immagini per logo gal garga no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321359" y="86893"/>
              <a:ext cx="618268" cy="864619"/>
            </a:xfrm>
            <a:prstGeom prst="rect">
              <a:avLst/>
            </a:prstGeom>
            <a:noFill/>
          </p:spPr>
        </p:pic>
      </p:grpSp>
      <p:pic>
        <p:nvPicPr>
          <p:cNvPr id="22" name="Immagine 8" descr="TAV_1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854075"/>
            <a:ext cx="843915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3233053" y="870856"/>
            <a:ext cx="740229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1800" b="1" dirty="0" smtClean="0">
                <a:solidFill>
                  <a:schemeClr val="bg1"/>
                </a:solidFill>
                <a:latin typeface="+mj-lt"/>
              </a:rPr>
              <a:t>AMP</a:t>
            </a:r>
            <a:endParaRPr lang="it-IT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5608"/>
            <a:ext cx="9144000" cy="942392"/>
          </a:xfrm>
          <a:prstGeom prst="rect">
            <a:avLst/>
          </a:prstGeom>
        </p:spPr>
      </p:pic>
      <p:sp>
        <p:nvSpPr>
          <p:cNvPr id="475163" name="Text Box 27"/>
          <p:cNvSpPr txBox="1">
            <a:spLocks noChangeArrowheads="1"/>
          </p:cNvSpPr>
          <p:nvPr/>
        </p:nvSpPr>
        <p:spPr bwMode="auto">
          <a:xfrm>
            <a:off x="1534886" y="334536"/>
            <a:ext cx="6281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AMP PORTO CESAREO: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emergenze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paesaggistiche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ambientali</a:t>
            </a:r>
            <a:endParaRPr lang="en-GB" sz="20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E:\backup\amp\Loghi\LogoAMP_defin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" y="87241"/>
            <a:ext cx="866057" cy="8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isultati immagini per logo gal garga n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21359" y="86893"/>
            <a:ext cx="618268" cy="864619"/>
          </a:xfrm>
          <a:prstGeom prst="rect">
            <a:avLst/>
          </a:prstGeom>
          <a:noFill/>
        </p:spPr>
      </p:pic>
      <p:grpSp>
        <p:nvGrpSpPr>
          <p:cNvPr id="15" name="Gruppo 14"/>
          <p:cNvGrpSpPr/>
          <p:nvPr/>
        </p:nvGrpSpPr>
        <p:grpSpPr>
          <a:xfrm>
            <a:off x="0" y="1088253"/>
            <a:ext cx="9144000" cy="5592513"/>
            <a:chOff x="381000" y="1197113"/>
            <a:chExt cx="9144000" cy="5592513"/>
          </a:xfrm>
        </p:grpSpPr>
        <p:pic>
          <p:nvPicPr>
            <p:cNvPr id="16" name="Immagine 15" descr="P_20150112_105059_PN.jp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81000" y="1197113"/>
              <a:ext cx="914400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uppo 26"/>
            <p:cNvGrpSpPr>
              <a:grpSpLocks/>
            </p:cNvGrpSpPr>
            <p:nvPr/>
          </p:nvGrpSpPr>
          <p:grpSpPr bwMode="auto">
            <a:xfrm>
              <a:off x="1184275" y="4778263"/>
              <a:ext cx="7537450" cy="2011363"/>
              <a:chOff x="899592" y="4725144"/>
              <a:chExt cx="7538532" cy="2009854"/>
            </a:xfrm>
          </p:grpSpPr>
          <p:pic>
            <p:nvPicPr>
              <p:cNvPr id="24" name="Immagine 17" descr="Schermata 2016-02-11 alle 11.18.29.png"/>
              <p:cNvPicPr>
                <a:picLocks noChangeAspect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4860032" y="4725144"/>
                <a:ext cx="3578092" cy="2009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Immagine 19" descr="Schermata 2016-02-11 alle 11.17.59.png"/>
              <p:cNvPicPr>
                <a:picLocks noChangeAspect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899592" y="4741347"/>
                <a:ext cx="3563888" cy="1977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" name="Gruppo 12"/>
            <p:cNvGrpSpPr/>
            <p:nvPr/>
          </p:nvGrpSpPr>
          <p:grpSpPr>
            <a:xfrm>
              <a:off x="412750" y="2788456"/>
              <a:ext cx="9080500" cy="1800225"/>
              <a:chOff x="412750" y="2791213"/>
              <a:chExt cx="9080500" cy="1800225"/>
            </a:xfrm>
          </p:grpSpPr>
          <p:pic>
            <p:nvPicPr>
              <p:cNvPr id="21" name="Immagine 16" descr="Schermata 2016-02-11 alle 10.26.15.png"/>
              <p:cNvPicPr>
                <a:picLocks noChangeAspect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3577372" y="2827218"/>
                <a:ext cx="3073644" cy="172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Immagine 21" descr="Butta_Pc.jpg"/>
              <p:cNvPicPr>
                <a:picLocks noChangeAspect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708034" y="2791213"/>
                <a:ext cx="2785216" cy="180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Immagine 22" descr="Schermata 2016-02-11 alle 10.25.38.png"/>
              <p:cNvPicPr>
                <a:picLocks noChangeAspect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412750" y="2827218"/>
                <a:ext cx="3107603" cy="172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4637</TotalTime>
  <Words>781</Words>
  <Application>Microsoft Office PowerPoint</Application>
  <PresentationFormat>Presentazione su schermo (4:3)</PresentationFormat>
  <Paragraphs>136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Candara</vt:lpstr>
      <vt:lpstr>Comic Sans MS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..</dc:creator>
  <cp:lastModifiedBy>User</cp:lastModifiedBy>
  <cp:revision>108</cp:revision>
  <dcterms:created xsi:type="dcterms:W3CDTF">2017-09-07T10:02:35Z</dcterms:created>
  <dcterms:modified xsi:type="dcterms:W3CDTF">2019-09-26T11:47:32Z</dcterms:modified>
</cp:coreProperties>
</file>