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330" r:id="rId2"/>
    <p:sldId id="331" r:id="rId3"/>
    <p:sldId id="332" r:id="rId4"/>
    <p:sldId id="333" r:id="rId5"/>
    <p:sldId id="334" r:id="rId6"/>
    <p:sldId id="336" r:id="rId7"/>
    <p:sldId id="338" r:id="rId8"/>
    <p:sldId id="337" r:id="rId9"/>
    <p:sldId id="339" r:id="rId10"/>
    <p:sldId id="340" r:id="rId11"/>
    <p:sldId id="335" r:id="rId12"/>
    <p:sldId id="341" r:id="rId13"/>
    <p:sldId id="342" r:id="rId14"/>
    <p:sldId id="343" r:id="rId15"/>
    <p:sldId id="34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3" autoAdjust="0"/>
  </p:normalViewPr>
  <p:slideViewPr>
    <p:cSldViewPr snapToGrid="0">
      <p:cViewPr varScale="1">
        <p:scale>
          <a:sx n="108" d="100"/>
          <a:sy n="108" d="100"/>
        </p:scale>
        <p:origin x="16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4778-CB23-41C8-9399-881966CAEBDD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43B7-81CE-4AD7-8840-34516995EE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8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8C8B-2584-42A4-8280-8A4F529AB663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1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C0F2-CCB7-4F32-B0FB-28356890A07B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87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B5E3-A5C1-490E-AFFE-63E4C72017E6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9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5357-881A-4934-9D73-A9669C4246B2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BDA3-11A0-4B7B-B484-D30468ADDD6E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1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2BB4-FAC4-495B-97ED-1505660BB2BA}" type="datetime1">
              <a:rPr lang="it-IT" smtClean="0"/>
              <a:t>26/09/2019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1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382A-3AB8-410B-B595-D07F6EE90991}" type="datetime1">
              <a:rPr lang="it-IT" smtClean="0"/>
              <a:t>26/09/2019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4927F-2058-4C0B-AA3C-D0D1E218F671}" type="datetime1">
              <a:rPr lang="it-IT" smtClean="0"/>
              <a:t>26/09/2019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36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5E65-0A48-479B-B78F-3A991D459F48}" type="datetime1">
              <a:rPr lang="it-IT" smtClean="0"/>
              <a:t>26/09/2019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55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B1F6-5E93-409F-BA0C-749F89BB5E50}" type="datetime1">
              <a:rPr lang="it-IT" smtClean="0"/>
              <a:t>26/09/2019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33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3A06-E775-4343-ADCE-AD0336CAB8AE}" type="datetime1">
              <a:rPr lang="it-IT" smtClean="0"/>
              <a:t>26/09/2019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90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B189-AB03-469F-858F-CD283D82D3E0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8C6C0E8-4C87-4CB4-A688-8DD60FC76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088" y="1838369"/>
            <a:ext cx="6235337" cy="2142472"/>
          </a:xfrm>
        </p:spPr>
        <p:txBody>
          <a:bodyPr>
            <a:noAutofit/>
          </a:bodyPr>
          <a:lstStyle/>
          <a:p>
            <a:r>
              <a:rPr lang="it-IT" sz="4000" b="1" cap="small" dirty="0" smtClean="0">
                <a:solidFill>
                  <a:srgbClr val="002060"/>
                </a:solidFill>
                <a:latin typeface="+mj-lt"/>
              </a:rPr>
              <a:t>Ml </a:t>
            </a:r>
            <a:r>
              <a:rPr lang="it-IT" sz="4000" b="1" cap="small" dirty="0" err="1" smtClean="0">
                <a:solidFill>
                  <a:srgbClr val="002060"/>
                </a:solidFill>
                <a:latin typeface="+mj-lt"/>
              </a:rPr>
              <a:t>repair</a:t>
            </a:r>
            <a:endParaRPr lang="it-IT" sz="4000" b="1" cap="small" dirty="0">
              <a:solidFill>
                <a:srgbClr val="002060"/>
              </a:solidFill>
              <a:latin typeface="+mj-lt"/>
            </a:endParaRPr>
          </a:p>
          <a:p>
            <a:r>
              <a:rPr lang="it-IT" sz="3200" b="1" cap="small" dirty="0" smtClean="0">
                <a:solidFill>
                  <a:srgbClr val="002060"/>
                </a:solidFill>
                <a:latin typeface="+mj-lt"/>
              </a:rPr>
              <a:t>Progetto </a:t>
            </a:r>
            <a:r>
              <a:rPr lang="it-IT" sz="3200" b="1" cap="small" dirty="0" err="1" smtClean="0">
                <a:solidFill>
                  <a:srgbClr val="002060"/>
                </a:solidFill>
                <a:latin typeface="+mj-lt"/>
              </a:rPr>
              <a:t>interreg</a:t>
            </a:r>
            <a:r>
              <a:rPr lang="it-IT" sz="3200" b="1" cap="small" dirty="0" smtClean="0">
                <a:solidFill>
                  <a:srgbClr val="002060"/>
                </a:solidFill>
                <a:latin typeface="+mj-lt"/>
              </a:rPr>
              <a:t> per affrontare il problema della marine </a:t>
            </a:r>
            <a:r>
              <a:rPr lang="it-IT" sz="3200" b="1" cap="small" dirty="0" err="1" smtClean="0">
                <a:solidFill>
                  <a:srgbClr val="002060"/>
                </a:solidFill>
                <a:latin typeface="+mj-lt"/>
              </a:rPr>
              <a:t>litter</a:t>
            </a:r>
            <a:r>
              <a:rPr lang="it-IT" sz="3200" b="1" cap="small" dirty="0" smtClean="0">
                <a:solidFill>
                  <a:srgbClr val="002060"/>
                </a:solidFill>
                <a:latin typeface="+mj-lt"/>
              </a:rPr>
              <a:t> nel mar adriatico</a:t>
            </a:r>
            <a:endParaRPr lang="it-IT" sz="3200" b="1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Segnaposto piè di pagina 11">
            <a:extLst>
              <a:ext uri="{FF2B5EF4-FFF2-40B4-BE49-F238E27FC236}">
                <a16:creationId xmlns="" xmlns:a16="http://schemas.microsoft.com/office/drawing/2014/main" id="{85A1B981-F3EB-48C4-AEEF-E77699E2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3793" y="5849009"/>
            <a:ext cx="5587925" cy="273844"/>
          </a:xfrm>
        </p:spPr>
        <p:txBody>
          <a:bodyPr/>
          <a:lstStyle/>
          <a:p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Angelo Farinola </a:t>
            </a:r>
            <a:endParaRPr lang="it-IT" sz="2400" b="1" cap="small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b="1" cap="small" dirty="0" smtClean="0">
                <a:solidFill>
                  <a:srgbClr val="002060"/>
                </a:solidFill>
                <a:latin typeface="+mj-lt"/>
              </a:rPr>
              <a:t>Responsabile </a:t>
            </a:r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FEAMP </a:t>
            </a:r>
            <a:endParaRPr lang="it-IT" sz="2400" b="1" cap="small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b="1" cap="small" dirty="0" smtClean="0">
                <a:solidFill>
                  <a:srgbClr val="002060"/>
                </a:solidFill>
                <a:latin typeface="+mj-lt"/>
              </a:rPr>
              <a:t>GAL </a:t>
            </a:r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Ponte Lama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19"/>
          <a:stretch/>
        </p:blipFill>
        <p:spPr>
          <a:xfrm>
            <a:off x="0" y="196437"/>
            <a:ext cx="2595154" cy="6465126"/>
          </a:xfrm>
          <a:prstGeom prst="rect">
            <a:avLst/>
          </a:prstGeom>
        </p:spPr>
      </p:pic>
      <p:pic>
        <p:nvPicPr>
          <p:cNvPr id="14" name="Immagine 3">
            <a:extLst>
              <a:ext uri="{FF2B5EF4-FFF2-40B4-BE49-F238E27FC236}">
                <a16:creationId xmlns="" xmlns:a16="http://schemas.microsoft.com/office/drawing/2014/main" id="{D9D358F6-60B9-4910-9F8E-4330D9C0D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29" y="4597574"/>
            <a:ext cx="710052" cy="7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24" y="196437"/>
            <a:ext cx="1574074" cy="15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10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L’attività della Marine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Litter</a:t>
            </a:r>
            <a:r>
              <a:rPr lang="it-IT" sz="2000" b="1" cap="small" dirty="0" smtClean="0">
                <a:solidFill>
                  <a:schemeClr val="bg1"/>
                </a:solidFill>
              </a:rPr>
              <a:t> a Molfetta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" y="857250"/>
            <a:ext cx="2072892" cy="27638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8" y="849283"/>
            <a:ext cx="2306279" cy="30750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" y="3774994"/>
            <a:ext cx="1678090" cy="29832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59" y="849283"/>
            <a:ext cx="2078867" cy="277182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8" y="3648181"/>
            <a:ext cx="2427671" cy="32368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73" y="3797935"/>
            <a:ext cx="2203040" cy="29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11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L’attività della Marine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Litter</a:t>
            </a:r>
            <a:r>
              <a:rPr lang="it-IT" sz="2000" b="1" cap="small" dirty="0" smtClean="0">
                <a:solidFill>
                  <a:schemeClr val="bg1"/>
                </a:solidFill>
              </a:rPr>
              <a:t> a Molfetta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" y="967923"/>
            <a:ext cx="7184571" cy="53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12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La Mostra «PLASTICAMENTE»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055623"/>
            <a:ext cx="3701143" cy="20818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2" y="4093899"/>
            <a:ext cx="3257982" cy="24450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06" y="3770811"/>
            <a:ext cx="4165051" cy="23428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1055623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13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 LABORATORI DIDATTICI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068977"/>
            <a:ext cx="2934789" cy="22010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1157332"/>
            <a:ext cx="3422469" cy="192513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99917"/>
            <a:ext cx="2491169" cy="332155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04" y="3242720"/>
            <a:ext cx="2472146" cy="3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14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149364"/>
            <a:ext cx="8900160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Sensibilizzazione rivolta a 400 bambini nelle scuole sul tema dell’inquinamento marino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2045606"/>
            <a:ext cx="4209143" cy="31568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38" y="2045606"/>
            <a:ext cx="4243977" cy="31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8C6C0E8-4C87-4CB4-A688-8DD60FC76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086" y="2853925"/>
            <a:ext cx="6235337" cy="2142472"/>
          </a:xfrm>
        </p:spPr>
        <p:txBody>
          <a:bodyPr>
            <a:noAutofit/>
          </a:bodyPr>
          <a:lstStyle/>
          <a:p>
            <a:r>
              <a:rPr lang="it-IT" sz="6600" b="1" cap="small" dirty="0" smtClean="0">
                <a:solidFill>
                  <a:srgbClr val="002060"/>
                </a:solidFill>
                <a:latin typeface="+mj-lt"/>
              </a:rPr>
              <a:t>Grazie </a:t>
            </a:r>
            <a:endParaRPr lang="it-IT" sz="5400" b="1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Segnaposto piè di pagina 11">
            <a:extLst>
              <a:ext uri="{FF2B5EF4-FFF2-40B4-BE49-F238E27FC236}">
                <a16:creationId xmlns="" xmlns:a16="http://schemas.microsoft.com/office/drawing/2014/main" id="{85A1B981-F3EB-48C4-AEEF-E77699E2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3793" y="5849009"/>
            <a:ext cx="5587925" cy="273844"/>
          </a:xfrm>
        </p:spPr>
        <p:txBody>
          <a:bodyPr/>
          <a:lstStyle/>
          <a:p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Angelo Farinola </a:t>
            </a:r>
            <a:endParaRPr lang="it-IT" sz="2400" b="1" cap="small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b="1" cap="small" dirty="0" smtClean="0">
                <a:solidFill>
                  <a:srgbClr val="002060"/>
                </a:solidFill>
                <a:latin typeface="+mj-lt"/>
              </a:rPr>
              <a:t>Responsabile </a:t>
            </a:r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FEAMP </a:t>
            </a:r>
            <a:endParaRPr lang="it-IT" sz="2400" b="1" cap="small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b="1" cap="small" dirty="0" smtClean="0">
                <a:solidFill>
                  <a:srgbClr val="002060"/>
                </a:solidFill>
                <a:latin typeface="+mj-lt"/>
              </a:rPr>
              <a:t>GAL </a:t>
            </a:r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Ponte Lama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19"/>
          <a:stretch/>
        </p:blipFill>
        <p:spPr>
          <a:xfrm>
            <a:off x="0" y="196437"/>
            <a:ext cx="2595154" cy="6465126"/>
          </a:xfrm>
          <a:prstGeom prst="rect">
            <a:avLst/>
          </a:prstGeom>
        </p:spPr>
      </p:pic>
      <p:pic>
        <p:nvPicPr>
          <p:cNvPr id="14" name="Immagine 3">
            <a:extLst>
              <a:ext uri="{FF2B5EF4-FFF2-40B4-BE49-F238E27FC236}">
                <a16:creationId xmlns="" xmlns:a16="http://schemas.microsoft.com/office/drawing/2014/main" id="{D9D358F6-60B9-4910-9F8E-4330D9C0D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29" y="4597574"/>
            <a:ext cx="710052" cy="7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24" y="196437"/>
            <a:ext cx="1574074" cy="15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2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39337" y="1235709"/>
            <a:ext cx="46501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</a:rPr>
              <a:t>Il Progetto </a:t>
            </a:r>
            <a:r>
              <a:rPr lang="it-IT" sz="1600" dirty="0">
                <a:latin typeface="+mj-lt"/>
              </a:rPr>
              <a:t>Marine </a:t>
            </a:r>
            <a:r>
              <a:rPr lang="it-IT" sz="1600" dirty="0" err="1">
                <a:latin typeface="+mj-lt"/>
              </a:rPr>
              <a:t>Litter</a:t>
            </a:r>
            <a:r>
              <a:rPr lang="it-IT" sz="1600" dirty="0">
                <a:latin typeface="+mj-lt"/>
              </a:rPr>
              <a:t> REPAIR "Riduzione e Prevenzione, un approccio integrato alla gestione dei rifiuti marini nel mare Adriatico", </a:t>
            </a:r>
            <a:r>
              <a:rPr lang="it-IT" sz="1600" dirty="0" smtClean="0">
                <a:latin typeface="+mj-lt"/>
              </a:rPr>
              <a:t>è stato finanziato dall’</a:t>
            </a:r>
            <a:r>
              <a:rPr lang="it-IT" sz="1600" dirty="0" err="1" smtClean="0">
                <a:latin typeface="+mj-lt"/>
              </a:rPr>
              <a:t>Interreg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Italy-Croatia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smtClean="0">
                <a:latin typeface="+mj-lt"/>
              </a:rPr>
              <a:t>e </a:t>
            </a:r>
            <a:r>
              <a:rPr lang="it-IT" sz="1600" dirty="0">
                <a:latin typeface="+mj-lt"/>
              </a:rPr>
              <a:t>mira a </a:t>
            </a:r>
            <a:r>
              <a:rPr lang="it-IT" sz="1600" b="1" dirty="0">
                <a:latin typeface="+mj-lt"/>
              </a:rPr>
              <a:t>rafforzare le modalità di gestione comune dei rifiuti marini in Italia e Croazia e a sviluppare soluzioni per ridurre e prevenire l’impatto dell’uomo sull’ambiente </a:t>
            </a:r>
            <a:r>
              <a:rPr lang="it-IT" sz="1600" b="1" dirty="0" smtClean="0">
                <a:latin typeface="+mj-lt"/>
              </a:rPr>
              <a:t>marino, </a:t>
            </a:r>
            <a:r>
              <a:rPr lang="it-IT" sz="1600" b="1" dirty="0">
                <a:latin typeface="+mj-lt"/>
              </a:rPr>
              <a:t>promuovendo cambiamenti comportamentali attraverso attività di sensibilizzazione e approcci innovativi</a:t>
            </a:r>
            <a:r>
              <a:rPr lang="it-IT" sz="1600" dirty="0">
                <a:latin typeface="+mj-lt"/>
              </a:rPr>
              <a:t>.</a:t>
            </a:r>
          </a:p>
          <a:p>
            <a:r>
              <a:rPr lang="it-IT" sz="1600" dirty="0">
                <a:latin typeface="+mj-lt"/>
              </a:rPr>
              <a:t>Le principali attività del progetto prevedono la definizione di nuovi strumenti educativi per </a:t>
            </a:r>
            <a:r>
              <a:rPr lang="it-IT" sz="1600" dirty="0" smtClean="0">
                <a:latin typeface="+mj-lt"/>
              </a:rPr>
              <a:t>sensibilizzare turisti </a:t>
            </a:r>
            <a:r>
              <a:rPr lang="it-IT" sz="1600" dirty="0">
                <a:latin typeface="+mj-lt"/>
              </a:rPr>
              <a:t>e </a:t>
            </a:r>
            <a:r>
              <a:rPr lang="it-IT" sz="1600" dirty="0" smtClean="0">
                <a:latin typeface="+mj-lt"/>
              </a:rPr>
              <a:t>cittadini </a:t>
            </a:r>
            <a:r>
              <a:rPr lang="it-IT" sz="1600" dirty="0">
                <a:latin typeface="+mj-lt"/>
              </a:rPr>
              <a:t>delle aree costiere sul rispetto dell’ambiente e la riduzione dei rifiuti marini, e il coinvolgimento dei pescatori nella pulizia del mare (Fishing for </a:t>
            </a:r>
            <a:r>
              <a:rPr lang="it-IT" sz="1600" dirty="0" err="1">
                <a:latin typeface="+mj-lt"/>
              </a:rPr>
              <a:t>Litter</a:t>
            </a:r>
            <a:r>
              <a:rPr lang="it-IT" sz="1600" dirty="0">
                <a:latin typeface="+mj-lt"/>
              </a:rPr>
              <a:t>).</a:t>
            </a:r>
          </a:p>
          <a:p>
            <a:endParaRPr lang="it-IT" sz="1600" dirty="0">
              <a:latin typeface="+mj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ML-REPAIR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Eugenia\Desktop\repair\ML-REPAIR_rgb_e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32" y="2478499"/>
            <a:ext cx="3654787" cy="1792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3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3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5400" y="1157332"/>
            <a:ext cx="4650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</a:rPr>
              <a:t>I Partner del Progetto ML REPAIR sono:</a:t>
            </a:r>
            <a:endParaRPr lang="it-IT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Ca</a:t>
            </a:r>
            <a:r>
              <a:rPr lang="it-IT" sz="1600" dirty="0">
                <a:latin typeface="+mj-lt"/>
              </a:rPr>
              <a:t>' </a:t>
            </a:r>
            <a:r>
              <a:rPr lang="it-IT" sz="1600" dirty="0" err="1">
                <a:latin typeface="+mj-lt"/>
              </a:rPr>
              <a:t>Foscari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University</a:t>
            </a:r>
            <a:r>
              <a:rPr lang="it-IT" sz="1600" dirty="0">
                <a:latin typeface="+mj-lt"/>
              </a:rPr>
              <a:t> of </a:t>
            </a:r>
            <a:r>
              <a:rPr lang="it-IT" sz="1600" dirty="0" err="1">
                <a:latin typeface="+mj-lt"/>
              </a:rPr>
              <a:t>Venice</a:t>
            </a:r>
            <a:r>
              <a:rPr lang="it-IT" sz="1600" dirty="0">
                <a:latin typeface="+mj-lt"/>
              </a:rPr>
              <a:t> (coordinatore)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ISPRA </a:t>
            </a:r>
            <a:r>
              <a:rPr lang="it-IT" sz="1600" dirty="0" err="1">
                <a:latin typeface="+mj-lt"/>
              </a:rPr>
              <a:t>Italian</a:t>
            </a:r>
            <a:r>
              <a:rPr lang="it-IT" sz="1600" dirty="0">
                <a:latin typeface="+mj-lt"/>
              </a:rPr>
              <a:t> National </a:t>
            </a:r>
            <a:r>
              <a:rPr lang="it-IT" sz="1600" dirty="0" err="1">
                <a:latin typeface="+mj-lt"/>
              </a:rPr>
              <a:t>Institute</a:t>
            </a:r>
            <a:r>
              <a:rPr lang="it-IT" sz="1600" dirty="0">
                <a:latin typeface="+mj-lt"/>
              </a:rPr>
              <a:t> for </a:t>
            </a:r>
            <a:r>
              <a:rPr lang="it-IT" sz="1600" dirty="0" err="1">
                <a:latin typeface="+mj-lt"/>
              </a:rPr>
              <a:t>Environmental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Protection</a:t>
            </a:r>
            <a:r>
              <a:rPr lang="it-IT" sz="1600" dirty="0">
                <a:latin typeface="+mj-lt"/>
              </a:rPr>
              <a:t> and </a:t>
            </a:r>
            <a:r>
              <a:rPr lang="it-IT" sz="1600" dirty="0" err="1">
                <a:latin typeface="+mj-lt"/>
              </a:rPr>
              <a:t>Research</a:t>
            </a:r>
            <a:r>
              <a:rPr lang="it-IT" sz="1600" dirty="0">
                <a:latin typeface="+mj-lt"/>
              </a:rPr>
              <a:t> | Chioggia (Ve)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M.A.R.E</a:t>
            </a:r>
            <a:r>
              <a:rPr lang="it-IT" sz="1600" dirty="0">
                <a:latin typeface="+mj-lt"/>
              </a:rPr>
              <a:t>. Cooperative S.C.A.R.L. | Cattolica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Limosa </a:t>
            </a:r>
            <a:r>
              <a:rPr lang="it-IT" sz="1600" dirty="0">
                <a:latin typeface="+mj-lt"/>
              </a:rPr>
              <a:t>Cooperative Society | </a:t>
            </a:r>
            <a:r>
              <a:rPr lang="it-IT" sz="1600" dirty="0" err="1">
                <a:latin typeface="+mj-lt"/>
              </a:rPr>
              <a:t>Venice</a:t>
            </a:r>
            <a:endParaRPr lang="it-IT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IZOR </a:t>
            </a:r>
            <a:r>
              <a:rPr lang="it-IT" sz="1600" dirty="0" err="1">
                <a:latin typeface="+mj-lt"/>
              </a:rPr>
              <a:t>Institute</a:t>
            </a:r>
            <a:r>
              <a:rPr lang="it-IT" sz="1600" dirty="0">
                <a:latin typeface="+mj-lt"/>
              </a:rPr>
              <a:t> of </a:t>
            </a:r>
            <a:r>
              <a:rPr lang="it-IT" sz="1600" dirty="0" err="1">
                <a:latin typeface="+mj-lt"/>
              </a:rPr>
              <a:t>Oceanography</a:t>
            </a:r>
            <a:r>
              <a:rPr lang="it-IT" sz="1600" dirty="0">
                <a:latin typeface="+mj-lt"/>
              </a:rPr>
              <a:t> and </a:t>
            </a:r>
            <a:r>
              <a:rPr lang="it-IT" sz="1600" dirty="0" err="1">
                <a:latin typeface="+mj-lt"/>
              </a:rPr>
              <a:t>Fisheries</a:t>
            </a:r>
            <a:r>
              <a:rPr lang="it-IT" sz="1600" dirty="0">
                <a:latin typeface="+mj-lt"/>
              </a:rPr>
              <a:t> | Split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PI </a:t>
            </a:r>
            <a:r>
              <a:rPr lang="it-IT" sz="1600" dirty="0">
                <a:latin typeface="+mj-lt"/>
              </a:rPr>
              <a:t>RERA S.D. for </a:t>
            </a:r>
            <a:r>
              <a:rPr lang="it-IT" sz="1600" dirty="0" err="1">
                <a:latin typeface="+mj-lt"/>
              </a:rPr>
              <a:t>coordination</a:t>
            </a:r>
            <a:r>
              <a:rPr lang="it-IT" sz="1600" dirty="0">
                <a:latin typeface="+mj-lt"/>
              </a:rPr>
              <a:t> and </a:t>
            </a:r>
            <a:r>
              <a:rPr lang="it-IT" sz="1600" dirty="0" err="1">
                <a:latin typeface="+mj-lt"/>
              </a:rPr>
              <a:t>development</a:t>
            </a:r>
            <a:r>
              <a:rPr lang="it-IT" sz="1600" dirty="0">
                <a:latin typeface="+mj-lt"/>
              </a:rPr>
              <a:t> of Split-</a:t>
            </a:r>
            <a:r>
              <a:rPr lang="it-IT" sz="1600" dirty="0" err="1">
                <a:latin typeface="+mj-lt"/>
              </a:rPr>
              <a:t>Dalmatia</a:t>
            </a:r>
            <a:r>
              <a:rPr lang="it-IT" sz="1600" dirty="0">
                <a:latin typeface="+mj-lt"/>
              </a:rPr>
              <a:t> County | Split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err="1" smtClean="0">
                <a:latin typeface="+mj-lt"/>
              </a:rPr>
              <a:t>Association</a:t>
            </a:r>
            <a:r>
              <a:rPr lang="it-IT" sz="1600" dirty="0" smtClean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SUNCE | Split</a:t>
            </a:r>
          </a:p>
          <a:p>
            <a:endParaRPr lang="it-IT" sz="1600" dirty="0">
              <a:latin typeface="+mj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ML-REPAIR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4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5400" y="1157332"/>
            <a:ext cx="55983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</a:rPr>
              <a:t>Le attività del Progetto ML REPAIR:</a:t>
            </a:r>
            <a:endParaRPr lang="it-IT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Implementazione </a:t>
            </a:r>
            <a:r>
              <a:rPr lang="it-IT" sz="1600" dirty="0">
                <a:latin typeface="+mj-lt"/>
              </a:rPr>
              <a:t>di iniziative di Fishing for </a:t>
            </a:r>
            <a:r>
              <a:rPr lang="it-IT" sz="1600" dirty="0" err="1">
                <a:latin typeface="+mj-lt"/>
              </a:rPr>
              <a:t>Litter</a:t>
            </a:r>
            <a:r>
              <a:rPr lang="it-IT" sz="1600" dirty="0">
                <a:latin typeface="+mj-lt"/>
              </a:rPr>
              <a:t> in alcuni porti dell'Adriatico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Realizzazione </a:t>
            </a:r>
            <a:r>
              <a:rPr lang="it-IT" sz="1600" dirty="0">
                <a:latin typeface="+mj-lt"/>
              </a:rPr>
              <a:t>di esibizioni e installazioni sui rifiuti marini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Lancio </a:t>
            </a:r>
            <a:r>
              <a:rPr lang="it-IT" sz="1600" dirty="0">
                <a:latin typeface="+mj-lt"/>
              </a:rPr>
              <a:t>di una campagna transfrontaliera per aumentare la consapevolezza dei turisti sul problema dei rifiuti marini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Realizzazione </a:t>
            </a:r>
            <a:r>
              <a:rPr lang="it-IT" sz="1600" dirty="0">
                <a:latin typeface="+mj-lt"/>
              </a:rPr>
              <a:t>di una mappa sullo stato di implementazione del Fishing for </a:t>
            </a:r>
            <a:r>
              <a:rPr lang="it-IT" sz="1600" dirty="0" err="1">
                <a:latin typeface="+mj-lt"/>
              </a:rPr>
              <a:t>Litter</a:t>
            </a:r>
            <a:r>
              <a:rPr lang="it-IT" sz="1600" dirty="0">
                <a:latin typeface="+mj-lt"/>
              </a:rPr>
              <a:t> in Adriatico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Definizione </a:t>
            </a:r>
            <a:r>
              <a:rPr lang="it-IT" sz="1600" dirty="0">
                <a:latin typeface="+mj-lt"/>
              </a:rPr>
              <a:t>di un protocollo per la caratterizzazione (composizione, stato di degradazione etc.) delle materie plastiche trovate in mare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Elaborazione </a:t>
            </a:r>
            <a:r>
              <a:rPr lang="it-IT" sz="1600" dirty="0">
                <a:latin typeface="+mj-lt"/>
              </a:rPr>
              <a:t>di raccomandazioni politiche per la gestione di rifiuti marini</a:t>
            </a:r>
          </a:p>
          <a:p>
            <a:endParaRPr lang="it-IT" sz="1600" dirty="0">
              <a:latin typeface="+mj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ML-REPAIR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5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5401" y="1157332"/>
            <a:ext cx="37521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Sono state coinvolte nell’iniziativa di recupero dei rifiuti raccolti durante l’attività da pesca n</a:t>
            </a:r>
            <a:r>
              <a:rPr lang="it-IT" sz="1600" b="1" dirty="0">
                <a:latin typeface="+mj-lt"/>
              </a:rPr>
              <a:t>. 9 imbarcazioni da </a:t>
            </a:r>
            <a:r>
              <a:rPr lang="it-IT" sz="1600" b="1" dirty="0" smtClean="0">
                <a:latin typeface="+mj-lt"/>
              </a:rPr>
              <a:t>pesca che </a:t>
            </a:r>
            <a:r>
              <a:rPr lang="it-IT" sz="1600" b="1" dirty="0">
                <a:latin typeface="+mj-lt"/>
              </a:rPr>
              <a:t>utilizzano il sistema di pesca a strascico </a:t>
            </a:r>
            <a:r>
              <a:rPr lang="it-IT" sz="1600" dirty="0">
                <a:latin typeface="+mj-lt"/>
              </a:rPr>
              <a:t>con l’utilizzo delle reti a strascico a divergenti (codice attrezzo OTB</a:t>
            </a:r>
            <a:r>
              <a:rPr lang="it-IT" sz="1600" dirty="0" smtClean="0">
                <a:latin typeface="+mj-lt"/>
              </a:rPr>
              <a:t>).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Il numero degli addetti operanti sui natanti coinvolti è pari a </a:t>
            </a:r>
            <a:r>
              <a:rPr lang="it-IT" sz="1600" b="1" dirty="0" smtClean="0">
                <a:latin typeface="+mj-lt"/>
              </a:rPr>
              <a:t>36</a:t>
            </a:r>
          </a:p>
          <a:p>
            <a:endParaRPr lang="it-IT" sz="1600" dirty="0">
              <a:latin typeface="+mj-lt"/>
            </a:endParaRPr>
          </a:p>
          <a:p>
            <a:endParaRPr lang="it-IT" sz="1600" dirty="0">
              <a:latin typeface="+mj-lt"/>
            </a:endParaRPr>
          </a:p>
          <a:p>
            <a:endParaRPr lang="it-IT" sz="1600" dirty="0">
              <a:latin typeface="+mj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L’attività della Marine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Litter</a:t>
            </a:r>
            <a:r>
              <a:rPr lang="it-IT" sz="2000" b="1" cap="small" dirty="0" smtClean="0">
                <a:solidFill>
                  <a:schemeClr val="bg1"/>
                </a:solidFill>
              </a:rPr>
              <a:t> a Molfetta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56" y="1007291"/>
            <a:ext cx="3648891" cy="27366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56" y="3743959"/>
            <a:ext cx="3648891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6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97320" y="1500203"/>
            <a:ext cx="5119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j-lt"/>
              </a:rPr>
              <a:t>È stato preliminarmente siglato un </a:t>
            </a:r>
            <a:r>
              <a:rPr lang="it-IT" sz="1600" b="1" dirty="0" smtClean="0">
                <a:latin typeface="+mj-lt"/>
              </a:rPr>
              <a:t>Protocollo d’Intesa </a:t>
            </a:r>
            <a:r>
              <a:rPr lang="it-IT" sz="1600" dirty="0" smtClean="0">
                <a:latin typeface="+mj-lt"/>
              </a:rPr>
              <a:t>tra l’Associazione Armatori da Pesca di Molfetta, la Capitaneria di Porto di Molfetta, il Comune di Molfetta e l’Azienda di </a:t>
            </a:r>
            <a:r>
              <a:rPr lang="it-IT" sz="1600" dirty="0">
                <a:latin typeface="+mj-lt"/>
              </a:rPr>
              <a:t>Servizi Municipalizzata </a:t>
            </a:r>
            <a:r>
              <a:rPr lang="it-IT" sz="1600" dirty="0" smtClean="0">
                <a:latin typeface="+mj-lt"/>
              </a:rPr>
              <a:t>attraverso cui sono state definite le </a:t>
            </a:r>
            <a:r>
              <a:rPr lang="it-IT" sz="1600" b="1" dirty="0" smtClean="0">
                <a:latin typeface="+mj-lt"/>
              </a:rPr>
              <a:t>procedure da mettere in atto per l’idoneo </a:t>
            </a:r>
            <a:r>
              <a:rPr lang="it-IT" sz="1600" b="1" dirty="0">
                <a:latin typeface="+mj-lt"/>
              </a:rPr>
              <a:t>conferimento, presso gli impianti all’uopo preposti, dei rifiuti raccolti a mare durante l’attività di pesca </a:t>
            </a:r>
            <a:r>
              <a:rPr lang="it-IT" sz="1600" dirty="0">
                <a:latin typeface="+mj-lt"/>
              </a:rPr>
              <a:t>ed alla corretta gestione degli stessi ed alle necessarie azioni di informazione e sensibilizzazione sulla questione ambientale connessa</a:t>
            </a:r>
          </a:p>
          <a:p>
            <a:endParaRPr lang="it-IT" sz="1600" dirty="0">
              <a:latin typeface="+mj-lt"/>
            </a:endParaRPr>
          </a:p>
          <a:p>
            <a:endParaRPr lang="it-IT" sz="1600" dirty="0">
              <a:latin typeface="+mj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L’attività della Marine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Litter</a:t>
            </a:r>
            <a:r>
              <a:rPr lang="it-IT" sz="2000" b="1" cap="small" dirty="0" smtClean="0">
                <a:solidFill>
                  <a:schemeClr val="bg1"/>
                </a:solidFill>
              </a:rPr>
              <a:t> a Molfetta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52" y="1334740"/>
            <a:ext cx="3398994" cy="47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7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49274" y="857250"/>
            <a:ext cx="85854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cap="small" dirty="0" smtClean="0">
                <a:latin typeface="+mj-lt"/>
              </a:rPr>
              <a:t>Attività dell’Associazione Armatori da Pesca di Molfetta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+mj-lt"/>
              </a:rPr>
              <a:t>coordinare </a:t>
            </a:r>
            <a:r>
              <a:rPr lang="it-IT" sz="1400" dirty="0">
                <a:latin typeface="+mj-lt"/>
              </a:rPr>
              <a:t>le azioni </a:t>
            </a:r>
            <a:r>
              <a:rPr lang="it-IT" sz="1400" dirty="0" smtClean="0">
                <a:latin typeface="+mj-lt"/>
              </a:rPr>
              <a:t>progettuali</a:t>
            </a:r>
            <a:endParaRPr lang="it-IT" sz="1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+mj-lt"/>
              </a:rPr>
              <a:t>fornire </a:t>
            </a:r>
            <a:r>
              <a:rPr lang="it-IT" sz="1400" dirty="0">
                <a:latin typeface="+mj-lt"/>
              </a:rPr>
              <a:t>agli operatori della pesca coinvolti nel progetto le informazioni necessarie per il corretto espletamento dell’attività di raccolta dei rifiuti in </a:t>
            </a:r>
            <a:r>
              <a:rPr lang="it-IT" sz="1400" dirty="0" smtClean="0">
                <a:latin typeface="+mj-lt"/>
              </a:rPr>
              <a:t>mare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+mj-lt"/>
              </a:rPr>
              <a:t>fornire </a:t>
            </a:r>
            <a:r>
              <a:rPr lang="it-IT" sz="1400" dirty="0">
                <a:latin typeface="+mj-lt"/>
              </a:rPr>
              <a:t>agli operatori della pesca coinvolti nel progetto idonei contenitori utili allo stoccaggio temporaneo a bordo dei rifiuti pescati durante le operazioni di </a:t>
            </a:r>
            <a:r>
              <a:rPr lang="it-IT" sz="1400" dirty="0" smtClean="0">
                <a:latin typeface="+mj-lt"/>
              </a:rPr>
              <a:t>pesca</a:t>
            </a:r>
            <a:endParaRPr lang="it-IT" sz="1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+mj-lt"/>
              </a:rPr>
              <a:t>assicurare </a:t>
            </a:r>
            <a:r>
              <a:rPr lang="it-IT" sz="1400" dirty="0">
                <a:latin typeface="+mj-lt"/>
              </a:rPr>
              <a:t>la presenza di apposito personale di Progetto deputato al ritiro dei rifiuti raccolti dalle imbarcazioni </a:t>
            </a:r>
            <a:r>
              <a:rPr lang="it-IT" sz="1400" dirty="0" smtClean="0">
                <a:latin typeface="+mj-lt"/>
              </a:rPr>
              <a:t>ed </a:t>
            </a:r>
            <a:r>
              <a:rPr lang="it-IT" sz="1400" dirty="0">
                <a:latin typeface="+mj-lt"/>
              </a:rPr>
              <a:t>alla consegna degli stessi all’ASM </a:t>
            </a:r>
            <a:r>
              <a:rPr lang="it-IT" sz="1400" dirty="0" smtClean="0">
                <a:latin typeface="+mj-lt"/>
              </a:rPr>
              <a:t>di, </a:t>
            </a:r>
            <a:r>
              <a:rPr lang="it-IT" sz="1400" dirty="0">
                <a:latin typeface="+mj-lt"/>
              </a:rPr>
              <a:t>nonché al monitoraggio delle suddette </a:t>
            </a:r>
            <a:r>
              <a:rPr lang="it-IT" sz="1400" dirty="0" smtClean="0">
                <a:latin typeface="+mj-lt"/>
              </a:rPr>
              <a:t>operazioni</a:t>
            </a:r>
            <a:endParaRPr lang="it-IT" sz="1400" dirty="0">
              <a:latin typeface="+mj-lt"/>
            </a:endParaRPr>
          </a:p>
          <a:p>
            <a:r>
              <a:rPr lang="it-IT" sz="1600" dirty="0">
                <a:latin typeface="+mj-lt"/>
              </a:rPr>
              <a:t>	</a:t>
            </a:r>
          </a:p>
          <a:p>
            <a:r>
              <a:rPr lang="it-IT" sz="1600" b="1" cap="small" dirty="0">
                <a:latin typeface="+mj-lt"/>
              </a:rPr>
              <a:t>Attività della Capitaneria di Porto di Molfetta</a:t>
            </a:r>
          </a:p>
          <a:p>
            <a:r>
              <a:rPr lang="it-IT" sz="1400" dirty="0" smtClean="0">
                <a:latin typeface="+mj-lt"/>
              </a:rPr>
              <a:t>necessario </a:t>
            </a:r>
            <a:r>
              <a:rPr lang="it-IT" sz="1400" dirty="0">
                <a:latin typeface="+mj-lt"/>
              </a:rPr>
              <a:t>coordinamento </a:t>
            </a:r>
            <a:r>
              <a:rPr lang="it-IT" sz="1400" dirty="0" smtClean="0">
                <a:latin typeface="+mj-lt"/>
              </a:rPr>
              <a:t>delle operazioni di conferimento dei rifiuti con </a:t>
            </a:r>
            <a:r>
              <a:rPr lang="it-IT" sz="1400" dirty="0">
                <a:latin typeface="+mj-lt"/>
              </a:rPr>
              <a:t>la operatività portuale</a:t>
            </a:r>
          </a:p>
          <a:p>
            <a:endParaRPr lang="it-IT" sz="1600" dirty="0" smtClean="0">
              <a:latin typeface="+mj-lt"/>
            </a:endParaRPr>
          </a:p>
          <a:p>
            <a:r>
              <a:rPr lang="it-IT" sz="1600" b="1" cap="small" dirty="0">
                <a:latin typeface="+mj-lt"/>
              </a:rPr>
              <a:t>Attività del Comune di Molfetta</a:t>
            </a:r>
          </a:p>
          <a:p>
            <a:r>
              <a:rPr lang="it-IT" sz="1400" dirty="0">
                <a:latin typeface="+mj-lt"/>
              </a:rPr>
              <a:t>mettere a disposizione della locale marineria da pesca, sperimentalmente, l’area e la struttura all’interno del Porto di Molfetta destinata ad «isola ecologica»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b="1" cap="small" dirty="0">
                <a:latin typeface="+mj-lt"/>
              </a:rPr>
              <a:t>Attività dell’Azienda di Servizi Municipalizzata di Molfetta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400" dirty="0">
                <a:latin typeface="+mj-lt"/>
              </a:rPr>
              <a:t>attrezzare l’isola ecologica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400" dirty="0">
                <a:latin typeface="+mj-lt"/>
              </a:rPr>
              <a:t>occuparsi della gestione (trasporto, recupero e/o smaltimento) dei rifiuti raccolti secondo la normativa vigente, tenuto conto di quanto previsto nell’art. 8 comma 5 del D. </a:t>
            </a:r>
            <a:r>
              <a:rPr lang="it-IT" sz="1400" dirty="0" err="1">
                <a:latin typeface="+mj-lt"/>
              </a:rPr>
              <a:t>Lgs</a:t>
            </a:r>
            <a:r>
              <a:rPr lang="it-IT" sz="1400" dirty="0">
                <a:latin typeface="+mj-lt"/>
              </a:rPr>
              <a:t>. 182/2003 che prevede che “Il conferimento dei rifiuti accidentalmente raccolti durante l’attività di pesca non comporta l’obbligo della corresponsione della tariffa di cui al comma 2 dell’art. 8 del D. </a:t>
            </a:r>
            <a:r>
              <a:rPr lang="it-IT" sz="1400" dirty="0" err="1">
                <a:latin typeface="+mj-lt"/>
              </a:rPr>
              <a:t>Lgs</a:t>
            </a:r>
            <a:r>
              <a:rPr lang="it-IT" sz="1400" dirty="0">
                <a:latin typeface="+mj-lt"/>
              </a:rPr>
              <a:t>. 182/2003”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L’attività della Marine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Litter</a:t>
            </a:r>
            <a:r>
              <a:rPr lang="it-IT" sz="2000" b="1" cap="small" dirty="0" smtClean="0">
                <a:solidFill>
                  <a:schemeClr val="bg1"/>
                </a:solidFill>
              </a:rPr>
              <a:t> a Molfetta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8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L’attività della Marine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Litter</a:t>
            </a:r>
            <a:r>
              <a:rPr lang="it-IT" sz="2000" b="1" cap="small" dirty="0" smtClean="0">
                <a:solidFill>
                  <a:schemeClr val="bg1"/>
                </a:solidFill>
              </a:rPr>
              <a:t> a Molfetta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007291"/>
            <a:ext cx="3598607" cy="26989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27" y="922201"/>
            <a:ext cx="3598606" cy="26989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3839958"/>
            <a:ext cx="3598607" cy="26989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27" y="3839958"/>
            <a:ext cx="3451123" cy="25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9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03252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L’attività della Marine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Litter</a:t>
            </a:r>
            <a:r>
              <a:rPr lang="it-IT" sz="2000" b="1" cap="small" dirty="0" smtClean="0">
                <a:solidFill>
                  <a:schemeClr val="bg1"/>
                </a:solidFill>
              </a:rPr>
              <a:t> a Molfetta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8315" y="1157332"/>
            <a:ext cx="51194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Le distanze percorse dalle imbarcazioni durante la loro attività è stimata in 100 miglia per giornata di </a:t>
            </a:r>
            <a:r>
              <a:rPr lang="it-IT" sz="1600" dirty="0" smtClean="0">
                <a:latin typeface="+mj-lt"/>
              </a:rPr>
              <a:t>pesca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L’area battuta dai pescherecci coinvolti nell’iniziativa di recupero dei rifiuti raccolti durante l’attività da pesca è l’area TREMITI-MOLFETTA identificata nelle zone FAO 37.2.1 e </a:t>
            </a:r>
            <a:r>
              <a:rPr lang="it-IT" sz="1600" dirty="0" smtClean="0">
                <a:latin typeface="+mj-lt"/>
              </a:rPr>
              <a:t>37.2.2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latin typeface="+mj-lt"/>
              </a:rPr>
              <a:t>L’iniziativa di recupero dei rifiuti raccolti durante l’attività da pesca da parte delle 9 imbarcazioni da pesca coinvolte della marineria di Molfetta è iniziata il 01.10.2018 </a:t>
            </a:r>
            <a:r>
              <a:rPr lang="it-IT" sz="1600" dirty="0" smtClean="0">
                <a:latin typeface="+mj-lt"/>
              </a:rPr>
              <a:t>e si è conclusa il 30.04.2019, in cui sono </a:t>
            </a:r>
            <a:r>
              <a:rPr lang="it-IT" sz="1600" dirty="0">
                <a:latin typeface="+mj-lt"/>
              </a:rPr>
              <a:t>stati raccolti complessivamente </a:t>
            </a:r>
            <a:r>
              <a:rPr lang="it-IT" sz="2000" b="1" dirty="0" smtClean="0">
                <a:solidFill>
                  <a:srgbClr val="C00000"/>
                </a:solidFill>
                <a:latin typeface="+mj-lt"/>
              </a:rPr>
              <a:t>3.771,54 </a:t>
            </a:r>
            <a:r>
              <a:rPr lang="it-IT" sz="2000" b="1" dirty="0">
                <a:solidFill>
                  <a:srgbClr val="C00000"/>
                </a:solidFill>
                <a:latin typeface="+mj-lt"/>
              </a:rPr>
              <a:t>kg </a:t>
            </a:r>
            <a:r>
              <a:rPr lang="it-IT" sz="1600" dirty="0">
                <a:latin typeface="+mj-lt"/>
              </a:rPr>
              <a:t>di rifiuti caratterizzati dall’80% di plastica e il restante 20% legno lavorato dall’uomo, metalli, vetro e </a:t>
            </a:r>
            <a:r>
              <a:rPr lang="it-IT" sz="1600" dirty="0" smtClean="0">
                <a:latin typeface="+mj-lt"/>
              </a:rPr>
              <a:t>tessuti</a:t>
            </a:r>
            <a:endParaRPr lang="it-IT" sz="1600" dirty="0">
              <a:latin typeface="+mj-lt"/>
            </a:endParaRPr>
          </a:p>
          <a:p>
            <a:endParaRPr lang="it-IT" sz="1600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6" y="857250"/>
            <a:ext cx="3500845" cy="26256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98" y="3576829"/>
            <a:ext cx="2087324" cy="36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2060</TotalTime>
  <Words>701</Words>
  <Application>Microsoft Office PowerPoint</Application>
  <PresentationFormat>Presentazione su schermo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Postazione02</dc:creator>
  <cp:lastModifiedBy>User</cp:lastModifiedBy>
  <cp:revision>168</cp:revision>
  <dcterms:created xsi:type="dcterms:W3CDTF">2014-04-19T08:53:53Z</dcterms:created>
  <dcterms:modified xsi:type="dcterms:W3CDTF">2019-09-26T08:20:24Z</dcterms:modified>
</cp:coreProperties>
</file>