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notesMasterIdLst>
    <p:notesMasterId r:id="rId33"/>
  </p:notesMasterIdLst>
  <p:sldIdLst>
    <p:sldId id="256" r:id="rId2"/>
    <p:sldId id="346" r:id="rId3"/>
    <p:sldId id="348" r:id="rId4"/>
    <p:sldId id="337" r:id="rId5"/>
    <p:sldId id="339" r:id="rId6"/>
    <p:sldId id="345" r:id="rId7"/>
    <p:sldId id="340" r:id="rId8"/>
    <p:sldId id="341" r:id="rId9"/>
    <p:sldId id="342" r:id="rId10"/>
    <p:sldId id="351" r:id="rId11"/>
    <p:sldId id="344" r:id="rId12"/>
    <p:sldId id="352" r:id="rId13"/>
    <p:sldId id="318" r:id="rId14"/>
    <p:sldId id="353" r:id="rId15"/>
    <p:sldId id="312" r:id="rId16"/>
    <p:sldId id="297" r:id="rId17"/>
    <p:sldId id="322" r:id="rId18"/>
    <p:sldId id="360" r:id="rId19"/>
    <p:sldId id="364" r:id="rId20"/>
    <p:sldId id="356" r:id="rId21"/>
    <p:sldId id="357" r:id="rId22"/>
    <p:sldId id="358" r:id="rId23"/>
    <p:sldId id="365" r:id="rId24"/>
    <p:sldId id="359" r:id="rId25"/>
    <p:sldId id="270" r:id="rId26"/>
    <p:sldId id="319" r:id="rId27"/>
    <p:sldId id="361" r:id="rId28"/>
    <p:sldId id="320" r:id="rId29"/>
    <p:sldId id="334" r:id="rId30"/>
    <p:sldId id="321" r:id="rId31"/>
    <p:sldId id="295" r:id="rId32"/>
  </p:sldIdLst>
  <p:sldSz cx="9144000" cy="6858000" type="screen4x3"/>
  <p:notesSz cx="7104063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CC11"/>
    <a:srgbClr val="0074BC"/>
    <a:srgbClr val="D86927"/>
    <a:srgbClr val="769C3E"/>
    <a:srgbClr val="595959"/>
    <a:srgbClr val="404040"/>
    <a:srgbClr val="F65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40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24632424-9658-4A06-810C-57AD537FB6E6}" type="datetimeFigureOut">
              <a:rPr lang="it-IT" smtClean="0"/>
              <a:t>19/06/2020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8FDF98D7-F042-4C49-9FFA-0EDD66E0E7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1365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3DA6C-3183-4A5C-BDC9-4A72E8C18850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4182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3DA6C-3183-4A5C-BDC9-4A72E8C18850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558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3DA6C-3183-4A5C-BDC9-4A72E8C18850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6360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3DA6C-3183-4A5C-BDC9-4A72E8C18850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5997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3DA6C-3183-4A5C-BDC9-4A72E8C18850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0399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3DA6C-3183-4A5C-BDC9-4A72E8C18850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7891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3DA6C-3183-4A5C-BDC9-4A72E8C18850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4885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3DA6C-3183-4A5C-BDC9-4A72E8C18850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7392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EDF4-C7FF-4632-A125-6D6D49106C85}" type="datetimeFigureOut">
              <a:rPr lang="it-IT" smtClean="0"/>
              <a:t>19/06/2020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7C51-7649-4396-8D3F-9DF6B4AFD3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45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EDF4-C7FF-4632-A125-6D6D49106C85}" type="datetimeFigureOut">
              <a:rPr lang="it-IT" smtClean="0"/>
              <a:t>19/06/2020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7C51-7649-4396-8D3F-9DF6B4AFD3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1315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EDF4-C7FF-4632-A125-6D6D49106C85}" type="datetimeFigureOut">
              <a:rPr lang="it-IT" smtClean="0"/>
              <a:t>19/06/2020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7C51-7649-4396-8D3F-9DF6B4AFD3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54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EDF4-C7FF-4632-A125-6D6D49106C85}" type="datetimeFigureOut">
              <a:rPr lang="it-IT" smtClean="0"/>
              <a:t>19/06/2020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7C51-7649-4396-8D3F-9DF6B4AFD3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912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EDF4-C7FF-4632-A125-6D6D49106C85}" type="datetimeFigureOut">
              <a:rPr lang="it-IT" smtClean="0"/>
              <a:t>19/06/2020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7C51-7649-4396-8D3F-9DF6B4AFD3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549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EDF4-C7FF-4632-A125-6D6D49106C85}" type="datetimeFigureOut">
              <a:rPr lang="it-IT" smtClean="0"/>
              <a:t>19/06/2020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7C51-7649-4396-8D3F-9DF6B4AFD3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679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EDF4-C7FF-4632-A125-6D6D49106C85}" type="datetimeFigureOut">
              <a:rPr lang="it-IT" smtClean="0"/>
              <a:t>19/06/2020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7C51-7649-4396-8D3F-9DF6B4AFD3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372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EDF4-C7FF-4632-A125-6D6D49106C85}" type="datetimeFigureOut">
              <a:rPr lang="it-IT" smtClean="0"/>
              <a:t>19/06/2020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7C51-7649-4396-8D3F-9DF6B4AFD3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495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EDF4-C7FF-4632-A125-6D6D49106C85}" type="datetimeFigureOut">
              <a:rPr lang="it-IT" smtClean="0"/>
              <a:t>19/06/2020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7C51-7649-4396-8D3F-9DF6B4AFD3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377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EDF4-C7FF-4632-A125-6D6D49106C85}" type="datetimeFigureOut">
              <a:rPr lang="it-IT" smtClean="0"/>
              <a:t>19/06/2020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7C51-7649-4396-8D3F-9DF6B4AFD3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9162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EDF4-C7FF-4632-A125-6D6D49106C85}" type="datetimeFigureOut">
              <a:rPr lang="it-IT" smtClean="0"/>
              <a:t>19/06/2020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7C51-7649-4396-8D3F-9DF6B4AFD3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882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FBFAFA"/>
            </a:gs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7EDF4-C7FF-4632-A125-6D6D49106C85}" type="datetimeFigureOut">
              <a:rPr lang="it-IT" smtClean="0"/>
              <a:t>19/06/2020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E7C51-7649-4396-8D3F-9DF6B4AFD3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787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s://www.facebook.com/GalGargano/" TargetMode="External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algargano.com/" TargetMode="External"/><Relationship Id="rId5" Type="http://schemas.openxmlformats.org/officeDocument/2006/relationships/hyperlink" Target="https://www.instagram.com/galgargano/" TargetMode="External"/><Relationship Id="rId4" Type="http://schemas.openxmlformats.org/officeDocument/2006/relationships/hyperlink" Target="https://twitter.com/GALGargano" TargetMode="External"/><Relationship Id="rId9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-215152" y="204385"/>
            <a:ext cx="9143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404040"/>
                </a:solidFill>
                <a:latin typeface="MuseoSlabW01-900" panose="02000000000000000000" pitchFamily="2" charset="0"/>
              </a:rPr>
              <a:t>Il Piano di Azione </a:t>
            </a:r>
            <a:r>
              <a:rPr lang="it-IT" sz="3200" dirty="0" smtClean="0">
                <a:solidFill>
                  <a:srgbClr val="404040"/>
                </a:solidFill>
                <a:latin typeface="MuseoSlabW01-900" panose="02000000000000000000" pitchFamily="2" charset="0"/>
              </a:rPr>
              <a:t>Locale</a:t>
            </a:r>
          </a:p>
          <a:p>
            <a:pPr algn="ctr"/>
            <a:r>
              <a:rPr lang="it-IT" sz="3200" dirty="0" smtClean="0">
                <a:solidFill>
                  <a:srgbClr val="404040"/>
                </a:solidFill>
                <a:latin typeface="MuseoSlabW01-900" panose="02000000000000000000" pitchFamily="2" charset="0"/>
              </a:rPr>
              <a:t> </a:t>
            </a:r>
            <a:r>
              <a:rPr lang="it-IT" sz="3600" dirty="0">
                <a:solidFill>
                  <a:srgbClr val="404040"/>
                </a:solidFill>
                <a:latin typeface="MuseoSlabW01-900" panose="02000000000000000000" pitchFamily="2" charset="0"/>
              </a:rPr>
              <a:t/>
            </a:r>
            <a:br>
              <a:rPr lang="it-IT" sz="3600" dirty="0">
                <a:solidFill>
                  <a:srgbClr val="404040"/>
                </a:solidFill>
                <a:latin typeface="MuseoSlabW01-900" panose="02000000000000000000" pitchFamily="2" charset="0"/>
              </a:rPr>
            </a:br>
            <a:endParaRPr lang="it-IT" sz="2000" dirty="0">
              <a:solidFill>
                <a:srgbClr val="404040"/>
              </a:solidFill>
              <a:latin typeface="MuseoSlabW01-900" panose="02000000000000000000" pitchFamily="2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="" xmlns:a16="http://schemas.microsoft.com/office/drawing/2014/main" id="{5BA400B2-FEE8-4B95-B55A-59847105C6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2" b="24149"/>
          <a:stretch/>
        </p:blipFill>
        <p:spPr>
          <a:xfrm>
            <a:off x="-2" y="3038887"/>
            <a:ext cx="4697130" cy="3819113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77424" y="3021417"/>
            <a:ext cx="9144000" cy="293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MuseoSlabW01-900" panose="02000000000000000000" pitchFamily="2" charset="0"/>
              </a:rPr>
              <a:t>#FACCIAMOFUTURO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734" y="1076460"/>
            <a:ext cx="4556684" cy="1739645"/>
          </a:xfrm>
          <a:prstGeom prst="rect">
            <a:avLst/>
          </a:prstGeom>
        </p:spPr>
      </p:pic>
      <p:grpSp>
        <p:nvGrpSpPr>
          <p:cNvPr id="28" name="Gruppo 27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lc="http://schemas.openxmlformats.org/drawingml/2006/lockedCanvas" id="{B0402D79-E895-4894-8DD0-2C9B0AF46EB9}"/>
              </a:ext>
            </a:extLst>
          </p:cNvPr>
          <p:cNvGrpSpPr/>
          <p:nvPr/>
        </p:nvGrpSpPr>
        <p:grpSpPr>
          <a:xfrm>
            <a:off x="5143532" y="5993034"/>
            <a:ext cx="3679192" cy="779146"/>
            <a:chOff x="-54107" y="66752"/>
            <a:chExt cx="3731534" cy="817708"/>
          </a:xfrm>
        </p:grpSpPr>
        <p:pic>
          <p:nvPicPr>
            <p:cNvPr id="29" name="Picture 6" descr="LOGO UE 2">
              <a:extLst>
                <a:ext uri="{FF2B5EF4-FFF2-40B4-BE49-F238E27FC236}">
  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lc="http://schemas.openxmlformats.org/drawingml/2006/lockedCanvas" id="{2D8F7890-3D12-460E-8B7C-67D6771C4B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2945"/>
              <a:ext cx="524130" cy="349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Immagine 29">
              <a:extLst>
                <a:ext uri="{FF2B5EF4-FFF2-40B4-BE49-F238E27FC236}">
  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lc="http://schemas.openxmlformats.org/drawingml/2006/lockedCanvas" id="{7761968F-9D2C-45EB-882B-22B7798FDC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91268" y="88872"/>
              <a:ext cx="553517" cy="508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>
              <a:extLst>
                <a:ext uri="{FF2B5EF4-FFF2-40B4-BE49-F238E27FC236}">
  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lc="http://schemas.openxmlformats.org/drawingml/2006/lockedCanvas" id="{85A959A3-242A-4B11-8920-A48B8E50A2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24415" y="66752"/>
              <a:ext cx="407542" cy="605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Immagine 31">
              <a:extLst>
                <a:ext uri="{FF2B5EF4-FFF2-40B4-BE49-F238E27FC236}">
  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lc="http://schemas.openxmlformats.org/drawingml/2006/lockedCanvas" id="{AEC64C9C-4197-4DED-A0E6-B69ACF5E71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84503" y="124055"/>
              <a:ext cx="383004" cy="431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Immagine 32" descr="F">
              <a:extLst>
                <a:ext uri="{FF2B5EF4-FFF2-40B4-BE49-F238E27FC236}">
  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lc="http://schemas.openxmlformats.org/drawingml/2006/lockedCanvas" id="{968C3A54-0773-4E11-B356-BBD4493A08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08" y="138997"/>
              <a:ext cx="839781" cy="382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Immagine 33">
              <a:extLst>
                <a:ext uri="{FF2B5EF4-FFF2-40B4-BE49-F238E27FC236}">
  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lc="http://schemas.openxmlformats.org/drawingml/2006/lockedCanvas" id="{61CDEBB8-B7DE-4035-8837-F8F98CC5F6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0544" y="151312"/>
              <a:ext cx="426883" cy="428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Immagine 34">
              <a:extLst>
                <a:ext uri="{FF2B5EF4-FFF2-40B4-BE49-F238E27FC236}">
  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lc="http://schemas.openxmlformats.org/drawingml/2006/lockedCanvas" id="{08C21E29-439C-4EB2-895E-218D42200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54107" y="558274"/>
              <a:ext cx="620489" cy="326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38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 hidden="1"/>
          <p:cNvSpPr txBox="1"/>
          <p:nvPr/>
        </p:nvSpPr>
        <p:spPr>
          <a:xfrm rot="20836866">
            <a:off x="-613374" y="-165546"/>
            <a:ext cx="10691117" cy="581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7199" dirty="0">
                <a:solidFill>
                  <a:schemeClr val="accent6">
                    <a:alpha val="10000"/>
                  </a:schemeClr>
                </a:solidFill>
                <a:latin typeface="Berlin Sans FB" panose="020E0602020502020306" pitchFamily="34" charset="0"/>
              </a:rPr>
              <a:t>&gt;&gt;&gt;&gt;&gt;&gt;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1" y="132426"/>
            <a:ext cx="9143999" cy="875760"/>
          </a:xfrm>
          <a:prstGeom prst="rect">
            <a:avLst/>
          </a:prstGeom>
          <a:solidFill>
            <a:srgbClr val="D86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bg1"/>
                </a:solidFill>
                <a:latin typeface="MuseoSlabW01-900" panose="02000000000000000000" pitchFamily="2" charset="0"/>
              </a:rPr>
              <a:t>Ambito tematico 2</a:t>
            </a:r>
          </a:p>
          <a:p>
            <a:r>
              <a:rPr lang="it-IT" sz="24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Sviluppo e innovazione delle filiere e dei sistemi produttivi locali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50D0888C-DF35-47D8-A2FF-72D2D170BFF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320" y="1118252"/>
            <a:ext cx="6963857" cy="5849814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70933" y="1214988"/>
            <a:ext cx="8466667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600" b="1" u="sng" dirty="0" smtClean="0">
                <a:latin typeface="Avenir LT 65 Medium" panose="02000603020000020003" pitchFamily="2" charset="0"/>
              </a:rPr>
              <a:t>Gli interventi:</a:t>
            </a:r>
          </a:p>
          <a:p>
            <a:pPr>
              <a:lnSpc>
                <a:spcPct val="200000"/>
              </a:lnSpc>
            </a:pPr>
            <a:r>
              <a:rPr lang="it-IT" sz="1600" dirty="0" smtClean="0">
                <a:latin typeface="Avenir LT 65 Medium" panose="02000603020000020003" pitchFamily="2" charset="0"/>
              </a:rPr>
              <a:t>- </a:t>
            </a:r>
            <a:r>
              <a:rPr lang="it-IT" b="1" dirty="0" smtClean="0">
                <a:latin typeface="Avenir LT 65 Medium" panose="02000603020000020003" pitchFamily="2" charset="0"/>
              </a:rPr>
              <a:t>2.1 S.O.S. Gargano  -Servizi organizzati e specifici per le imprese, Centro Multifunzionale dei prodotti e degli ambienti vallivi –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Avenir LT 65 Medium" panose="02000603020000020003" pitchFamily="2" charset="0"/>
              </a:rPr>
              <a:t>FONDO FEAMP </a:t>
            </a:r>
          </a:p>
          <a:p>
            <a:pPr>
              <a:lnSpc>
                <a:spcPct val="200000"/>
              </a:lnSpc>
            </a:pPr>
            <a:r>
              <a:rPr lang="it-IT" b="1" dirty="0" smtClean="0">
                <a:latin typeface="Avenir LT 65 Medium" panose="02000603020000020003" pitchFamily="2" charset="0"/>
              </a:rPr>
              <a:t>- 2.2 Promuovere la diversificazione e nuove forme di reddito  nel settore della Pesca e acquacoltura</a:t>
            </a:r>
            <a:r>
              <a:rPr lang="it-IT" b="1" dirty="0">
                <a:latin typeface="Avenir LT 65 Medium" panose="02000603020000020003" pitchFamily="2" charset="0"/>
              </a:rPr>
              <a:t> </a:t>
            </a:r>
            <a:r>
              <a:rPr lang="it-IT" b="1" dirty="0" smtClean="0">
                <a:latin typeface="Avenir LT 65 Medium" panose="02000603020000020003" pitchFamily="2" charset="0"/>
              </a:rPr>
              <a:t>-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Avenir LT 65 Medium" panose="02000603020000020003" pitchFamily="2" charset="0"/>
              </a:rPr>
              <a:t>FONDO FEAMP </a:t>
            </a:r>
            <a:endParaRPr lang="it-IT" b="1" dirty="0" smtClean="0">
              <a:latin typeface="Avenir LT 65 Medium" panose="02000603020000020003" pitchFamily="2" charset="0"/>
            </a:endParaRPr>
          </a:p>
          <a:p>
            <a:pPr>
              <a:lnSpc>
                <a:spcPct val="200000"/>
              </a:lnSpc>
            </a:pPr>
            <a:r>
              <a:rPr lang="it-IT" b="1" dirty="0" smtClean="0">
                <a:latin typeface="Avenir LT 65 Medium" panose="02000603020000020003" pitchFamily="2" charset="0"/>
              </a:rPr>
              <a:t>- 2.3 Interventi per una commercializzazione 2.0 -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Avenir LT 65 Medium" panose="02000603020000020003" pitchFamily="2" charset="0"/>
              </a:rPr>
              <a:t>FONDO FEAMP </a:t>
            </a:r>
            <a:endParaRPr lang="it-IT" b="1" dirty="0" smtClean="0">
              <a:latin typeface="Avenir LT 65 Medium" panose="02000603020000020003" pitchFamily="2" charset="0"/>
            </a:endParaRPr>
          </a:p>
          <a:p>
            <a:pPr>
              <a:lnSpc>
                <a:spcPct val="200000"/>
              </a:lnSpc>
            </a:pPr>
            <a:r>
              <a:rPr lang="it-IT" b="1" dirty="0" smtClean="0">
                <a:latin typeface="Avenir LT 65 Medium" panose="02000603020000020003" pitchFamily="2" charset="0"/>
              </a:rPr>
              <a:t>- 2.4 Identità territoriale e internazionalizzazione -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Avenir LT 65 Medium" panose="02000603020000020003" pitchFamily="2" charset="0"/>
              </a:rPr>
              <a:t>FONDO 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  <a:latin typeface="Avenir LT 65 Medium" panose="02000603020000020003" pitchFamily="2" charset="0"/>
              </a:rPr>
              <a:t>FEASR</a:t>
            </a:r>
            <a:endParaRPr lang="it-IT" b="1" dirty="0" smtClean="0">
              <a:latin typeface="Avenir LT 65 Medium" panose="02000603020000020003" pitchFamily="2" charset="0"/>
            </a:endParaRPr>
          </a:p>
          <a:p>
            <a:pPr>
              <a:lnSpc>
                <a:spcPct val="200000"/>
              </a:lnSpc>
            </a:pPr>
            <a:r>
              <a:rPr lang="it-IT" b="1" dirty="0" smtClean="0">
                <a:latin typeface="Avenir LT 65 Medium" panose="02000603020000020003" pitchFamily="2" charset="0"/>
              </a:rPr>
              <a:t>-  </a:t>
            </a:r>
            <a:r>
              <a:rPr lang="it-IT" b="1" dirty="0" smtClean="0">
                <a:latin typeface="Avenir LT 65 Medium" panose="02000603020000020003" pitchFamily="2" charset="0"/>
              </a:rPr>
              <a:t>2.6 Sentieri di incontro - 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  <a:latin typeface="Avenir LT 65 Medium" panose="02000603020000020003" pitchFamily="2" charset="0"/>
              </a:rPr>
              <a:t>FONDO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Avenir LT 65 Medium" panose="02000603020000020003" pitchFamily="2" charset="0"/>
              </a:rPr>
              <a:t>FEASR</a:t>
            </a:r>
          </a:p>
          <a:p>
            <a:pPr>
              <a:lnSpc>
                <a:spcPct val="150000"/>
              </a:lnSpc>
            </a:pPr>
            <a:endParaRPr lang="it-IT" dirty="0">
              <a:latin typeface="Avenir LT 65 Medium" panose="02000603020000020003" pitchFamily="2" charset="0"/>
            </a:endParaRPr>
          </a:p>
        </p:txBody>
      </p:sp>
      <p:pic>
        <p:nvPicPr>
          <p:cNvPr id="6" name="Immagin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877" y="6362594"/>
            <a:ext cx="1045845" cy="398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834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dn.mysitemyway.com/etc-mysitemyway/icons/legacy-previews/icons/magic-marker-icons-alphanumeric/114647-magic-marker-icon-alphanumeric-plus-sign-simple.png">
            <a:extLst>
              <a:ext uri="{FF2B5EF4-FFF2-40B4-BE49-F238E27FC236}">
                <a16:creationId xmlns="" xmlns:a16="http://schemas.microsoft.com/office/drawing/2014/main" id="{EA326A38-02F1-475D-8F2F-AECC91D0B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54" y="3471618"/>
            <a:ext cx="2414860" cy="241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cdn.mysitemyway.com/etc-mysitemyway/icons/legacy-previews/icons/magic-marker-icons-alphanumeric/114647-magic-marker-icon-alphanumeric-plus-sign-simple.png">
            <a:extLst>
              <a:ext uri="{FF2B5EF4-FFF2-40B4-BE49-F238E27FC236}">
                <a16:creationId xmlns="" xmlns:a16="http://schemas.microsoft.com/office/drawing/2014/main" id="{14A70ACB-0FF8-414D-9BE6-A0AA4038B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887" y="3210759"/>
            <a:ext cx="1645289" cy="164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cdn.mysitemyway.com/etc-mysitemyway/icons/legacy-previews/icons/magic-marker-icons-alphanumeric/114647-magic-marker-icon-alphanumeric-plus-sign-simple.png">
            <a:extLst>
              <a:ext uri="{FF2B5EF4-FFF2-40B4-BE49-F238E27FC236}">
                <a16:creationId xmlns="" xmlns:a16="http://schemas.microsoft.com/office/drawing/2014/main" id="{BE4A06C9-96A5-41A7-B1BC-558E52B28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266" y="2831762"/>
            <a:ext cx="1240696" cy="124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cdn.mysitemyway.com/etc-mysitemyway/icons/legacy-previews/icons/magic-marker-icons-alphanumeric/114647-magic-marker-icon-alphanumeric-plus-sign-simple.png">
            <a:extLst>
              <a:ext uri="{FF2B5EF4-FFF2-40B4-BE49-F238E27FC236}">
                <a16:creationId xmlns="" xmlns:a16="http://schemas.microsoft.com/office/drawing/2014/main" id="{80CC84B9-89C1-452A-A901-D9DE20979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280" y="2455448"/>
            <a:ext cx="895126" cy="89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 hidden="1"/>
          <p:cNvSpPr txBox="1"/>
          <p:nvPr/>
        </p:nvSpPr>
        <p:spPr>
          <a:xfrm rot="20836866">
            <a:off x="-613374" y="-165546"/>
            <a:ext cx="10691117" cy="581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7199" dirty="0">
                <a:solidFill>
                  <a:schemeClr val="accent6">
                    <a:alpha val="10000"/>
                  </a:schemeClr>
                </a:solidFill>
                <a:latin typeface="Berlin Sans FB" panose="020E0602020502020306" pitchFamily="34" charset="0"/>
              </a:rPr>
              <a:t>&gt;&gt;&gt;&gt;&gt;&gt;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0" y="132426"/>
            <a:ext cx="9143999" cy="875760"/>
          </a:xfrm>
          <a:prstGeom prst="rect">
            <a:avLst/>
          </a:prstGeom>
          <a:solidFill>
            <a:srgbClr val="D86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bg1"/>
                </a:solidFill>
                <a:latin typeface="MuseoSlabW01-900" panose="02000000000000000000" pitchFamily="2" charset="0"/>
              </a:rPr>
              <a:t>Ambito tematico 2</a:t>
            </a:r>
            <a:r>
              <a:rPr lang="it-IT" sz="2800" b="1" dirty="0">
                <a:solidFill>
                  <a:schemeClr val="bg1"/>
                </a:solidFill>
                <a:latin typeface="MuseoSlabW01-900" panose="02000000000000000000" pitchFamily="2" charset="0"/>
              </a:rPr>
              <a:t> </a:t>
            </a:r>
          </a:p>
          <a:p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Azione 3: Rafforzamento delle filiere</a:t>
            </a:r>
          </a:p>
        </p:txBody>
      </p:sp>
      <p:sp>
        <p:nvSpPr>
          <p:cNvPr id="2" name="Rettangolo 1"/>
          <p:cNvSpPr/>
          <p:nvPr/>
        </p:nvSpPr>
        <p:spPr>
          <a:xfrm>
            <a:off x="199450" y="1217596"/>
            <a:ext cx="8944550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it-IT" sz="1600" dirty="0" smtClean="0">
                <a:latin typeface="Avenir LT 65 Medium" panose="02000603020000020003" pitchFamily="2" charset="0"/>
              </a:rPr>
              <a:t>Obiettivi:</a:t>
            </a:r>
            <a:endParaRPr lang="it-IT" sz="1600" dirty="0">
              <a:latin typeface="Avenir LT 65 Medium" panose="02000603020000020003" pitchFamily="2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latin typeface="Avenir LT 65 Medium" panose="02000603020000020003" pitchFamily="2" charset="0"/>
              </a:rPr>
              <a:t>Promuovere </a:t>
            </a:r>
            <a:r>
              <a:rPr lang="it-IT" dirty="0">
                <a:latin typeface="Avenir LT 65 Medium" panose="02000603020000020003" pitchFamily="2" charset="0"/>
              </a:rPr>
              <a:t>l’occupazione;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Avenir LT 65 Medium" panose="02000603020000020003" pitchFamily="2" charset="0"/>
              </a:rPr>
              <a:t>Potenziare la redditività delle aziende </a:t>
            </a:r>
            <a:r>
              <a:rPr lang="it-IT" dirty="0" smtClean="0">
                <a:latin typeface="Avenir LT 65 Medium" panose="02000603020000020003" pitchFamily="2" charset="0"/>
              </a:rPr>
              <a:t>agricole;</a:t>
            </a:r>
            <a:endParaRPr lang="it-IT" dirty="0">
              <a:latin typeface="Avenir LT 65 Medium" panose="02000603020000020003" pitchFamily="2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Avenir LT 65 Medium" panose="02000603020000020003" pitchFamily="2" charset="0"/>
              </a:rPr>
              <a:t>Migliorare l’organizzazione della filiera alimentare, comprese la trasformazione e la commercializzazione dei prodotti agricoli;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Avenir LT 65 Medium" panose="02000603020000020003" pitchFamily="2" charset="0"/>
              </a:rPr>
              <a:t>Stimolare </a:t>
            </a:r>
            <a:r>
              <a:rPr lang="it-IT" dirty="0" smtClean="0">
                <a:latin typeface="Avenir LT 65 Medium" panose="02000603020000020003" pitchFamily="2" charset="0"/>
              </a:rPr>
              <a:t>i processi di </a:t>
            </a:r>
            <a:r>
              <a:rPr lang="it-IT" dirty="0">
                <a:latin typeface="Avenir LT 65 Medium" panose="02000603020000020003" pitchFamily="2" charset="0"/>
              </a:rPr>
              <a:t>internazionalizzazione;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Avenir LT 65 Medium" panose="02000603020000020003" pitchFamily="2" charset="0"/>
              </a:rPr>
              <a:t>Migliorare l’accesso ai servizi per l’innovazione tecnologica e organizzativa delle imprese;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latin typeface="Avenir LT 65 Medium" panose="02000603020000020003" pitchFamily="2" charset="0"/>
              </a:rPr>
              <a:t>Qualificare le </a:t>
            </a:r>
            <a:r>
              <a:rPr lang="it-IT" dirty="0">
                <a:latin typeface="Avenir LT 65 Medium" panose="02000603020000020003" pitchFamily="2" charset="0"/>
              </a:rPr>
              <a:t>attività di promozione dei prodotti locali utilizzando le opportunità di diversificazione;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Avenir LT 65 Medium" panose="02000603020000020003" pitchFamily="2" charset="0"/>
              </a:rPr>
              <a:t>Favorire l’inclusione sociale, la riduzione della povertà e lo sviluppo economico nelle zone rurali. </a:t>
            </a:r>
          </a:p>
          <a:p>
            <a:endParaRPr lang="it-IT" dirty="0"/>
          </a:p>
        </p:txBody>
      </p:sp>
      <p:pic>
        <p:nvPicPr>
          <p:cNvPr id="13" name="Immagine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011" y="6351038"/>
            <a:ext cx="1045845" cy="398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567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dn.mysitemyway.com/etc-mysitemyway/icons/legacy-previews/icons/magic-marker-icons-alphanumeric/114647-magic-marker-icon-alphanumeric-plus-sign-simple.png">
            <a:extLst>
              <a:ext uri="{FF2B5EF4-FFF2-40B4-BE49-F238E27FC236}">
                <a16:creationId xmlns="" xmlns:a16="http://schemas.microsoft.com/office/drawing/2014/main" id="{EA326A38-02F1-475D-8F2F-AECC91D0B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54" y="3471618"/>
            <a:ext cx="2414860" cy="241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cdn.mysitemyway.com/etc-mysitemyway/icons/legacy-previews/icons/magic-marker-icons-alphanumeric/114647-magic-marker-icon-alphanumeric-plus-sign-simple.png">
            <a:extLst>
              <a:ext uri="{FF2B5EF4-FFF2-40B4-BE49-F238E27FC236}">
                <a16:creationId xmlns="" xmlns:a16="http://schemas.microsoft.com/office/drawing/2014/main" id="{14A70ACB-0FF8-414D-9BE6-A0AA4038B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887" y="3210759"/>
            <a:ext cx="1645289" cy="164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cdn.mysitemyway.com/etc-mysitemyway/icons/legacy-previews/icons/magic-marker-icons-alphanumeric/114647-magic-marker-icon-alphanumeric-plus-sign-simple.png">
            <a:extLst>
              <a:ext uri="{FF2B5EF4-FFF2-40B4-BE49-F238E27FC236}">
                <a16:creationId xmlns="" xmlns:a16="http://schemas.microsoft.com/office/drawing/2014/main" id="{BE4A06C9-96A5-41A7-B1BC-558E52B28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266" y="2831762"/>
            <a:ext cx="1240696" cy="124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cdn.mysitemyway.com/etc-mysitemyway/icons/legacy-previews/icons/magic-marker-icons-alphanumeric/114647-magic-marker-icon-alphanumeric-plus-sign-simple.png">
            <a:extLst>
              <a:ext uri="{FF2B5EF4-FFF2-40B4-BE49-F238E27FC236}">
                <a16:creationId xmlns="" xmlns:a16="http://schemas.microsoft.com/office/drawing/2014/main" id="{80CC84B9-89C1-452A-A901-D9DE20979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280" y="2455448"/>
            <a:ext cx="895126" cy="89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 hidden="1"/>
          <p:cNvSpPr txBox="1"/>
          <p:nvPr/>
        </p:nvSpPr>
        <p:spPr>
          <a:xfrm rot="20836866">
            <a:off x="-613374" y="-165546"/>
            <a:ext cx="10691117" cy="581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7199" dirty="0">
                <a:solidFill>
                  <a:schemeClr val="accent6">
                    <a:alpha val="10000"/>
                  </a:schemeClr>
                </a:solidFill>
                <a:latin typeface="Berlin Sans FB" panose="020E0602020502020306" pitchFamily="34" charset="0"/>
              </a:rPr>
              <a:t>&gt;&gt;&gt;&gt;&gt;&gt;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0" y="132426"/>
            <a:ext cx="9143999" cy="875760"/>
          </a:xfrm>
          <a:prstGeom prst="rect">
            <a:avLst/>
          </a:prstGeom>
          <a:solidFill>
            <a:srgbClr val="D86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bg1"/>
                </a:solidFill>
                <a:latin typeface="MuseoSlabW01-900" panose="02000000000000000000" pitchFamily="2" charset="0"/>
              </a:rPr>
              <a:t>Ambito tematico 2</a:t>
            </a:r>
            <a:r>
              <a:rPr lang="it-IT" sz="2800" b="1" dirty="0">
                <a:solidFill>
                  <a:schemeClr val="bg1"/>
                </a:solidFill>
                <a:latin typeface="MuseoSlabW01-900" panose="02000000000000000000" pitchFamily="2" charset="0"/>
              </a:rPr>
              <a:t> </a:t>
            </a:r>
          </a:p>
          <a:p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Azione 3: Rafforzamento delle filiere</a:t>
            </a:r>
          </a:p>
        </p:txBody>
      </p:sp>
      <p:sp>
        <p:nvSpPr>
          <p:cNvPr id="2" name="Rettangolo 1"/>
          <p:cNvSpPr/>
          <p:nvPr/>
        </p:nvSpPr>
        <p:spPr>
          <a:xfrm>
            <a:off x="99724" y="2081196"/>
            <a:ext cx="894455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it-IT" sz="2800" u="sng" dirty="0" smtClean="0">
                <a:latin typeface="Avenir LT 65 Medium" panose="02000603020000020003" pitchFamily="2" charset="0"/>
              </a:rPr>
              <a:t>Gli interventi </a:t>
            </a:r>
          </a:p>
          <a:p>
            <a:pPr lvl="0" algn="ctr">
              <a:lnSpc>
                <a:spcPct val="150000"/>
              </a:lnSpc>
            </a:pPr>
            <a:endParaRPr lang="it-IT" sz="2800" u="sng" dirty="0" smtClean="0">
              <a:latin typeface="Avenir LT 65 Medium" panose="02000603020000020003" pitchFamily="2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2400" dirty="0" smtClean="0">
                <a:latin typeface="Avenir LT 65 Medium" panose="02000603020000020003" pitchFamily="2" charset="0"/>
              </a:rPr>
              <a:t>3.1 Incentivo alla Cultura di impresa -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Avenir LT 65 Medium" panose="02000603020000020003" pitchFamily="2" charset="0"/>
              </a:rPr>
              <a:t>FONDO </a:t>
            </a: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  <a:latin typeface="Avenir LT 65 Medium" panose="02000603020000020003" pitchFamily="2" charset="0"/>
              </a:rPr>
              <a:t>FEASR</a:t>
            </a:r>
            <a:endParaRPr lang="it-IT" sz="4000" dirty="0" smtClean="0">
              <a:latin typeface="Avenir LT 65 Medium" panose="02000603020000020003" pitchFamily="2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2400" dirty="0" smtClean="0">
                <a:latin typeface="Avenir LT 65 Medium" panose="02000603020000020003" pitchFamily="2" charset="0"/>
              </a:rPr>
              <a:t>3.2 Creazione di start-up extra agricole - 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Avenir LT 65 Medium" panose="02000603020000020003" pitchFamily="2" charset="0"/>
              </a:rPr>
              <a:t>FONDO </a:t>
            </a: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  <a:latin typeface="Avenir LT 65 Medium" panose="02000603020000020003" pitchFamily="2" charset="0"/>
              </a:rPr>
              <a:t>FEASR</a:t>
            </a:r>
            <a:endParaRPr lang="it-IT" sz="2400" dirty="0" smtClean="0">
              <a:latin typeface="Avenir LT 65 Medium" panose="02000603020000020003" pitchFamily="2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2400" dirty="0" smtClean="0">
                <a:latin typeface="Avenir LT 65 Medium" panose="02000603020000020003" pitchFamily="2" charset="0"/>
              </a:rPr>
              <a:t>3.3 Sostegno alla commercializzazione - 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Avenir LT 65 Medium" panose="02000603020000020003" pitchFamily="2" charset="0"/>
              </a:rPr>
              <a:t>FONDO FEASR</a:t>
            </a:r>
            <a:endParaRPr lang="it-IT" sz="2400" dirty="0">
              <a:latin typeface="Avenir LT 65 Medium" panose="02000603020000020003" pitchFamily="2" charset="0"/>
            </a:endParaRPr>
          </a:p>
          <a:p>
            <a:pPr lvl="0">
              <a:lnSpc>
                <a:spcPct val="150000"/>
              </a:lnSpc>
            </a:pPr>
            <a:endParaRPr lang="it-IT" sz="2000" dirty="0"/>
          </a:p>
        </p:txBody>
      </p:sp>
      <p:pic>
        <p:nvPicPr>
          <p:cNvPr id="13" name="Immagine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011" y="6351038"/>
            <a:ext cx="1045845" cy="398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239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F1EF74AB-F33F-4459-B494-A535F8F3B82A}"/>
              </a:ext>
            </a:extLst>
          </p:cNvPr>
          <p:cNvSpPr/>
          <p:nvPr/>
        </p:nvSpPr>
        <p:spPr>
          <a:xfrm>
            <a:off x="0" y="136524"/>
            <a:ext cx="9144000" cy="611106"/>
          </a:xfrm>
          <a:prstGeom prst="rect">
            <a:avLst/>
          </a:prstGeom>
          <a:solidFill>
            <a:srgbClr val="007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graphicFrame>
        <p:nvGraphicFramePr>
          <p:cNvPr id="2" name="Tabella 1">
            <a:extLst>
              <a:ext uri="{FF2B5EF4-FFF2-40B4-BE49-F238E27FC236}">
                <a16:creationId xmlns="" xmlns:a16="http://schemas.microsoft.com/office/drawing/2014/main" id="{ECBBB5B3-E413-4359-83F4-9C3A6530D1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137065"/>
              </p:ext>
            </p:extLst>
          </p:nvPr>
        </p:nvGraphicFramePr>
        <p:xfrm>
          <a:off x="139567" y="832585"/>
          <a:ext cx="8652741" cy="5185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3372">
                  <a:extLst>
                    <a:ext uri="{9D8B030D-6E8A-4147-A177-3AD203B41FA5}">
                      <a16:colId xmlns="" xmlns:a16="http://schemas.microsoft.com/office/drawing/2014/main" val="690837643"/>
                    </a:ext>
                  </a:extLst>
                </a:gridCol>
                <a:gridCol w="649785">
                  <a:extLst>
                    <a:ext uri="{9D8B030D-6E8A-4147-A177-3AD203B41FA5}">
                      <a16:colId xmlns="" xmlns:a16="http://schemas.microsoft.com/office/drawing/2014/main" val="1613394083"/>
                    </a:ext>
                  </a:extLst>
                </a:gridCol>
                <a:gridCol w="1181899">
                  <a:extLst>
                    <a:ext uri="{9D8B030D-6E8A-4147-A177-3AD203B41FA5}">
                      <a16:colId xmlns="" xmlns:a16="http://schemas.microsoft.com/office/drawing/2014/main" val="3137002618"/>
                    </a:ext>
                  </a:extLst>
                </a:gridCol>
                <a:gridCol w="885121">
                  <a:extLst>
                    <a:ext uri="{9D8B030D-6E8A-4147-A177-3AD203B41FA5}">
                      <a16:colId xmlns="" xmlns:a16="http://schemas.microsoft.com/office/drawing/2014/main" val="4233602516"/>
                    </a:ext>
                  </a:extLst>
                </a:gridCol>
                <a:gridCol w="3195463">
                  <a:extLst>
                    <a:ext uri="{9D8B030D-6E8A-4147-A177-3AD203B41FA5}">
                      <a16:colId xmlns="" xmlns:a16="http://schemas.microsoft.com/office/drawing/2014/main" val="2999905477"/>
                    </a:ext>
                  </a:extLst>
                </a:gridCol>
                <a:gridCol w="958013">
                  <a:extLst>
                    <a:ext uri="{9D8B030D-6E8A-4147-A177-3AD203B41FA5}">
                      <a16:colId xmlns="" xmlns:a16="http://schemas.microsoft.com/office/drawing/2014/main" val="754050078"/>
                    </a:ext>
                  </a:extLst>
                </a:gridCol>
                <a:gridCol w="1069088">
                  <a:extLst>
                    <a:ext uri="{9D8B030D-6E8A-4147-A177-3AD203B41FA5}">
                      <a16:colId xmlns="" xmlns:a16="http://schemas.microsoft.com/office/drawing/2014/main" val="2883296896"/>
                    </a:ext>
                  </a:extLst>
                </a:gridCol>
              </a:tblGrid>
              <a:tr h="3409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Fondo SIE: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N° Azione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TITOLO Azione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N° Intervento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TITOLO Intervento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Attuazione: (B/RD)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 Importo: (€) 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/>
                </a:tc>
                <a:extLst>
                  <a:ext uri="{0D108BD9-81ED-4DB2-BD59-A6C34878D82A}">
                    <a16:rowId xmlns="" xmlns:a16="http://schemas.microsoft.com/office/drawing/2014/main" val="16480524"/>
                  </a:ext>
                </a:extLst>
              </a:tr>
              <a:tr h="574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</a:rPr>
                        <a:t>FEAMP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</a:rPr>
                        <a:t>GARGANO MARE E MONTI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</a:rPr>
                        <a:t>1.1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</a:rPr>
                        <a:t>Elaborazione di piani di gestione locali delle attività connesse alla pesca e all’acquacoltura in siti natura 2000 e in zone soggette a misure di protezione speciale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</a:rPr>
                        <a:t>Bando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</a:rPr>
                        <a:t> € 250.000,00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132769"/>
                  </a:ext>
                </a:extLst>
              </a:tr>
              <a:tr h="3844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effectLst/>
                        </a:rPr>
                        <a:t>FEASR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GARGANO MARE E MONTI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1.2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Intervento integrato di informazione management ambientale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Regia Diretta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 € 50.000,00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5303710"/>
                  </a:ext>
                </a:extLst>
              </a:tr>
              <a:tr h="357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effectLst/>
                        </a:rPr>
                        <a:t>FEASR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GARGANO MARE E MONTI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1.3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L’anello mancante: un piano d’azione garganico per l’economia circolare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Bando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€ </a:t>
                      </a:r>
                      <a:r>
                        <a:rPr lang="it-IT" sz="1050" dirty="0" smtClean="0">
                          <a:effectLst/>
                        </a:rPr>
                        <a:t>1.111.750,32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0168174"/>
                  </a:ext>
                </a:extLst>
              </a:tr>
              <a:tr h="5368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</a:rPr>
                        <a:t>FEAMP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it-IT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</a:rPr>
                        <a:t>GARGANO IMPATTO ZERO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</a:rPr>
                        <a:t>2.1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</a:rPr>
                        <a:t>S.O.S. Gargano – servizi organizzati specifici per le imprese, centro multifunzionale dei prodotti degli ambienti vallivi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solidFill>
                            <a:schemeClr val="tx1"/>
                          </a:solidFill>
                          <a:effectLst/>
                        </a:rPr>
                        <a:t>Bando</a:t>
                      </a:r>
                      <a:endParaRPr lang="it-IT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</a:rPr>
                        <a:t>€ 750.000,00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7561493"/>
                  </a:ext>
                </a:extLst>
              </a:tr>
              <a:tr h="7281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</a:rPr>
                        <a:t>FEAMP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</a:rPr>
                        <a:t>GARGANO IMPATTO ZERO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</a:rPr>
                        <a:t>2.2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</a:rPr>
                        <a:t>Promuovere la diversificazione e nuove forme di reddito nel settore della pesca e acquacoltura: Interventi per la vendita, la conservazione e commercializzazione dei prodotti ittici 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</a:rPr>
                        <a:t>Bando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</a:rPr>
                        <a:t>€ </a:t>
                      </a:r>
                      <a:r>
                        <a:rPr lang="it-IT" sz="1050" dirty="0" smtClean="0">
                          <a:solidFill>
                            <a:schemeClr val="tx1"/>
                          </a:solidFill>
                          <a:effectLst/>
                        </a:rPr>
                        <a:t>322.630,30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10706"/>
                  </a:ext>
                </a:extLst>
              </a:tr>
              <a:tr h="381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</a:rPr>
                        <a:t>FEAMP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GARGANO IMPATTO ZERO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2.3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Interventi per una commercializzazione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Regia Diretta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€ 200.000,00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2068660"/>
                  </a:ext>
                </a:extLst>
              </a:tr>
              <a:tr h="3738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effectLst/>
                        </a:rPr>
                        <a:t>FEASR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GARGANO IMPATTO ZERO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2.4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Identità territoriale e internazionalizzazione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Regia diretta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€ 50.000,00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2652793"/>
                  </a:ext>
                </a:extLst>
              </a:tr>
              <a:tr h="357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effectLst/>
                        </a:rPr>
                        <a:t>FEASR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GARGANO IMPATTO ZERO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2.6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Sentieri di incontro 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Bando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€ </a:t>
                      </a:r>
                      <a:r>
                        <a:rPr lang="it-IT" sz="1050" dirty="0" smtClean="0">
                          <a:effectLst/>
                        </a:rPr>
                        <a:t>1.638.249,68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8161417"/>
                  </a:ext>
                </a:extLst>
              </a:tr>
              <a:tr h="383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effectLst/>
                        </a:rPr>
                        <a:t>FEASR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3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smtClean="0">
                          <a:effectLst/>
                        </a:rPr>
                        <a:t>RAFFORZAMENTODELLE </a:t>
                      </a:r>
                      <a:r>
                        <a:rPr lang="it-IT" sz="1050" dirty="0">
                          <a:effectLst/>
                        </a:rPr>
                        <a:t>FILIERE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3.1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Incentivo alla cultura d’impresa </a:t>
                      </a: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Regia Diretta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€ 150.000,00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2371573"/>
                  </a:ext>
                </a:extLst>
              </a:tr>
              <a:tr h="383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effectLst/>
                        </a:rPr>
                        <a:t>FEASR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3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smtClean="0">
                          <a:effectLst/>
                        </a:rPr>
                        <a:t>RAFFORZAMENTO </a:t>
                      </a:r>
                      <a:r>
                        <a:rPr lang="it-IT" sz="1050" dirty="0">
                          <a:effectLst/>
                        </a:rPr>
                        <a:t>DELLE FILIERE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3.2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Creazione di start-up extra agricole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Bando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€ 1.600.000,00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52220916"/>
                  </a:ext>
                </a:extLst>
              </a:tr>
              <a:tr h="3831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effectLst/>
                        </a:rPr>
                        <a:t>FEASR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3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smtClean="0">
                          <a:effectLst/>
                        </a:rPr>
                        <a:t>RAFFORZAMENTO </a:t>
                      </a:r>
                      <a:r>
                        <a:rPr lang="it-IT" sz="1050" dirty="0">
                          <a:effectLst/>
                        </a:rPr>
                        <a:t>DELLE FILIERE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3.3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Sostegno alla Commercializzazione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Bando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€ 700.000,00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3" marR="35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917501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5C59CE8C-426E-4E83-873D-C74005581042}"/>
              </a:ext>
            </a:extLst>
          </p:cNvPr>
          <p:cNvSpPr txBox="1"/>
          <p:nvPr/>
        </p:nvSpPr>
        <p:spPr>
          <a:xfrm>
            <a:off x="386615" y="226548"/>
            <a:ext cx="8300185" cy="64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Gli Interventi del Piano di Azione Locale</a:t>
            </a: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  <a:p>
            <a:pPr algn="ctr">
              <a:lnSpc>
                <a:spcPct val="70000"/>
              </a:lnSpc>
            </a:pPr>
            <a:endParaRPr lang="it-IT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</p:txBody>
      </p:sp>
      <p:pic>
        <p:nvPicPr>
          <p:cNvPr id="9" name="Immagin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277" y="6354127"/>
            <a:ext cx="1045845" cy="398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98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 hidden="1"/>
          <p:cNvSpPr txBox="1"/>
          <p:nvPr/>
        </p:nvSpPr>
        <p:spPr>
          <a:xfrm rot="20836866">
            <a:off x="-613374" y="-165546"/>
            <a:ext cx="10691117" cy="581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7199" dirty="0">
                <a:solidFill>
                  <a:schemeClr val="accent6">
                    <a:alpha val="10000"/>
                  </a:schemeClr>
                </a:solidFill>
                <a:latin typeface="Berlin Sans FB" panose="020E0602020502020306" pitchFamily="34" charset="0"/>
              </a:rPr>
              <a:t>&gt;&gt;&gt;&gt;&gt;&gt;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1" y="132425"/>
            <a:ext cx="9143999" cy="1200329"/>
          </a:xfrm>
          <a:prstGeom prst="rect">
            <a:avLst/>
          </a:prstGeom>
          <a:solidFill>
            <a:srgbClr val="769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" y="252628"/>
            <a:ext cx="9339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it-IT" sz="4000" b="1" dirty="0" smtClean="0">
                <a:solidFill>
                  <a:schemeClr val="bg1"/>
                </a:solidFill>
                <a:latin typeface="MuseoSlabW01-900" panose="02000000000000000000" pitchFamily="2" charset="0"/>
              </a:rPr>
              <a:t>Interventi fondo finanziatore FEASR</a:t>
            </a:r>
            <a:endParaRPr lang="it-IT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</p:txBody>
      </p:sp>
      <p:pic>
        <p:nvPicPr>
          <p:cNvPr id="10" name="Immagin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677" y="6395444"/>
            <a:ext cx="1045845" cy="398145"/>
          </a:xfrm>
          <a:prstGeom prst="rect">
            <a:avLst/>
          </a:prstGeom>
          <a:noFill/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68" y="1578739"/>
            <a:ext cx="7095067" cy="47697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371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 hidden="1"/>
          <p:cNvSpPr txBox="1"/>
          <p:nvPr/>
        </p:nvSpPr>
        <p:spPr>
          <a:xfrm rot="20836866">
            <a:off x="-613374" y="-165546"/>
            <a:ext cx="10691117" cy="581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7199" dirty="0">
                <a:solidFill>
                  <a:schemeClr val="accent6">
                    <a:alpha val="10000"/>
                  </a:schemeClr>
                </a:solidFill>
                <a:latin typeface="Berlin Sans FB" panose="020E0602020502020306" pitchFamily="34" charset="0"/>
              </a:rPr>
              <a:t>&gt;&gt;&gt;&gt;&gt;&gt;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0" y="151614"/>
            <a:ext cx="9143999" cy="706347"/>
          </a:xfrm>
          <a:prstGeom prst="rect">
            <a:avLst/>
          </a:prstGeom>
          <a:solidFill>
            <a:srgbClr val="D86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9FBFA120-723B-41D7-8CC1-75691D48C29E}"/>
              </a:ext>
            </a:extLst>
          </p:cNvPr>
          <p:cNvSpPr txBox="1"/>
          <p:nvPr/>
        </p:nvSpPr>
        <p:spPr>
          <a:xfrm>
            <a:off x="0" y="237929"/>
            <a:ext cx="9339603" cy="64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it-IT" sz="1400" b="1" dirty="0" smtClean="0">
                <a:solidFill>
                  <a:schemeClr val="bg1"/>
                </a:solidFill>
                <a:latin typeface="MuseoSlabW01-900" panose="02000000000000000000" pitchFamily="2" charset="0"/>
              </a:rPr>
              <a:t>AZIONE 1 GARGANO MARE E MONTI – INTERVENTO 1.2</a:t>
            </a:r>
            <a:endParaRPr lang="it-IT" sz="1400" b="1" dirty="0">
              <a:solidFill>
                <a:schemeClr val="bg1"/>
              </a:solidFill>
              <a:latin typeface="MuseoSlabW01-900" panose="02000000000000000000" pitchFamily="2" charset="0"/>
            </a:endParaRPr>
          </a:p>
          <a:p>
            <a:pPr>
              <a:lnSpc>
                <a:spcPct val="70000"/>
              </a:lnSpc>
            </a:pPr>
            <a:endParaRPr lang="it-IT" sz="1400" b="1" dirty="0">
              <a:solidFill>
                <a:schemeClr val="bg1"/>
              </a:solidFill>
              <a:latin typeface="MuseoSlabW01-900" panose="02000000000000000000" pitchFamily="2" charset="0"/>
            </a:endParaRPr>
          </a:p>
          <a:p>
            <a:pPr>
              <a:lnSpc>
                <a:spcPct val="70000"/>
              </a:lnSpc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Intervento integrato di informazione management ambientale </a:t>
            </a:r>
            <a:r>
              <a:rPr lang="it-IT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-FEASR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C0524E75-DED0-49CF-ACAF-54B4C7CB8CF5}"/>
              </a:ext>
            </a:extLst>
          </p:cNvPr>
          <p:cNvSpPr/>
          <p:nvPr/>
        </p:nvSpPr>
        <p:spPr>
          <a:xfrm>
            <a:off x="147637" y="944276"/>
            <a:ext cx="902970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latin typeface="Avenir LT 65 Medium" panose="02000603020000020003" pitchFamily="2" charset="0"/>
              </a:rPr>
              <a:t>L’intervento, attraverso azioni di informazione e trasferimento delle conoscenze,  è finalizzato a:</a:t>
            </a:r>
          </a:p>
          <a:p>
            <a:endParaRPr lang="it-IT" sz="1400" dirty="0" smtClean="0">
              <a:latin typeface="Avenir LT 65 Medium" panose="02000603020000020003" pitchFamily="2" charset="0"/>
            </a:endParaRPr>
          </a:p>
          <a:p>
            <a:r>
              <a:rPr lang="it-IT" sz="1400" dirty="0" smtClean="0">
                <a:latin typeface="Avenir LT 65 Medium" panose="02000603020000020003" pitchFamily="2" charset="0"/>
              </a:rPr>
              <a:t>-    Valorizzare </a:t>
            </a:r>
            <a:r>
              <a:rPr lang="it-IT" sz="1400" dirty="0">
                <a:latin typeface="Avenir LT 65 Medium" panose="02000603020000020003" pitchFamily="2" charset="0"/>
              </a:rPr>
              <a:t>e ripristinare le aree ad elevato degrado </a:t>
            </a:r>
            <a:r>
              <a:rPr lang="it-IT" sz="1400" dirty="0" smtClean="0">
                <a:latin typeface="Avenir LT 65 Medium" panose="02000603020000020003" pitchFamily="2" charset="0"/>
              </a:rPr>
              <a:t>ambientale;</a:t>
            </a:r>
          </a:p>
          <a:p>
            <a:pPr marL="285750" indent="-285750">
              <a:buFontTx/>
              <a:buChar char="-"/>
            </a:pPr>
            <a:r>
              <a:rPr lang="it-IT" sz="1400" dirty="0" smtClean="0">
                <a:latin typeface="Avenir LT 65 Medium" panose="02000603020000020003" pitchFamily="2" charset="0"/>
              </a:rPr>
              <a:t>Promuovere il rispetto degli ecosistemi nelle giovani generazioni attraverso azioni di sensibilizzazione ambientale;</a:t>
            </a:r>
          </a:p>
          <a:p>
            <a:pPr marL="285750" indent="-285750">
              <a:buFontTx/>
              <a:buChar char="-"/>
            </a:pPr>
            <a:r>
              <a:rPr lang="it-IT" sz="1400" dirty="0" smtClean="0">
                <a:latin typeface="Avenir LT 65 Medium" panose="02000603020000020003" pitchFamily="2" charset="0"/>
              </a:rPr>
              <a:t>Sostenere la creazione di piccole filiere green  nelle aree degradate. </a:t>
            </a:r>
            <a:endParaRPr lang="it-IT" sz="1400" dirty="0">
              <a:latin typeface="Avenir LT 65 Medium" panose="02000603020000020003" pitchFamily="2" charset="0"/>
            </a:endParaRPr>
          </a:p>
          <a:p>
            <a:endParaRPr lang="it-IT" sz="1400" dirty="0" smtClean="0">
              <a:latin typeface="Avenir LT 65 Medium" panose="02000603020000020003" pitchFamily="2" charset="0"/>
            </a:endParaRPr>
          </a:p>
          <a:p>
            <a:endParaRPr lang="it-IT" sz="1400" dirty="0" smtClean="0">
              <a:latin typeface="Avenir LT 65 Medium" panose="02000603020000020003" pitchFamily="2" charset="0"/>
            </a:endParaRPr>
          </a:p>
          <a:p>
            <a:r>
              <a:rPr lang="it-IT" sz="1400" dirty="0" smtClean="0">
                <a:latin typeface="Avenir LT 65 Medium" panose="02000603020000020003" pitchFamily="2" charset="0"/>
              </a:rPr>
              <a:t>Attuazione</a:t>
            </a:r>
            <a:r>
              <a:rPr lang="it-IT" sz="1400" dirty="0">
                <a:latin typeface="Avenir LT 65 Medium" panose="02000603020000020003" pitchFamily="2" charset="0"/>
              </a:rPr>
              <a:t>: Regia diretta</a:t>
            </a:r>
          </a:p>
          <a:p>
            <a:r>
              <a:rPr lang="it-IT" sz="1400" dirty="0" smtClean="0">
                <a:latin typeface="Avenir LT 65 Medium" panose="02000603020000020003" pitchFamily="2" charset="0"/>
              </a:rPr>
              <a:t>Dotazione Finanziaria: </a:t>
            </a:r>
            <a:r>
              <a:rPr lang="it-IT" sz="1400" dirty="0">
                <a:latin typeface="Avenir LT 65 Medium" panose="02000603020000020003" pitchFamily="2" charset="0"/>
              </a:rPr>
              <a:t>€ </a:t>
            </a:r>
            <a:r>
              <a:rPr lang="it-IT" sz="1400" dirty="0" smtClean="0">
                <a:latin typeface="Avenir LT 65 Medium" panose="02000603020000020003" pitchFamily="2" charset="0"/>
              </a:rPr>
              <a:t>50.000,00</a:t>
            </a:r>
            <a:endParaRPr lang="it-IT" sz="1400" dirty="0">
              <a:latin typeface="Avenir LT 65 Medium" panose="02000603020000020003" pitchFamily="2" charset="0"/>
            </a:endParaRPr>
          </a:p>
          <a:p>
            <a:r>
              <a:rPr lang="it-IT" sz="1400" dirty="0" smtClean="0">
                <a:latin typeface="Avenir LT 65 Medium" panose="02000603020000020003" pitchFamily="2" charset="0"/>
              </a:rPr>
              <a:t>Destinatari: PMI e gestori del territorio dell’area GAL</a:t>
            </a:r>
            <a:endParaRPr lang="it-IT" sz="1400" dirty="0">
              <a:latin typeface="Avenir LT 65 Medium" panose="02000603020000020003" pitchFamily="2" charset="0"/>
            </a:endParaRPr>
          </a:p>
          <a:p>
            <a:endParaRPr lang="it-IT" sz="1400" dirty="0" smtClean="0">
              <a:latin typeface="Avenir LT 65 Medium" panose="02000603020000020003" pitchFamily="2" charset="0"/>
            </a:endParaRPr>
          </a:p>
          <a:p>
            <a:endParaRPr lang="it-IT" sz="1400" dirty="0">
              <a:latin typeface="Avenir LT 65 Medium" panose="02000603020000020003" pitchFamily="2" charset="0"/>
            </a:endParaRPr>
          </a:p>
          <a:p>
            <a:r>
              <a:rPr lang="it-IT" sz="1400" dirty="0" smtClean="0">
                <a:latin typeface="Avenir LT 65 Medium" panose="02000603020000020003" pitchFamily="2" charset="0"/>
              </a:rPr>
              <a:t>Azioni:</a:t>
            </a:r>
          </a:p>
          <a:p>
            <a:pPr marL="93663" indent="-93663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it-IT" sz="1400" dirty="0" smtClean="0">
                <a:latin typeface="Avenir LT 65 Medium" panose="02000603020000020003" pitchFamily="2" charset="0"/>
              </a:rPr>
              <a:t> Individuazione e mappatura delle aree ad elevato degrado ambientale;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Avenir LT 65 Medium" panose="02000603020000020003" pitchFamily="2" charset="0"/>
              </a:rPr>
              <a:t>Creazione di tavoli tematici per la riqualificazione delle aree;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Avenir LT 65 Medium" panose="02000603020000020003" pitchFamily="2" charset="0"/>
              </a:rPr>
              <a:t>Realizzazione di protocolli con i gestori del territorio e le PMI non agricole sul tema «Ripuliamo il nostro territorio»;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Avenir LT 65 Medium" panose="02000603020000020003" pitchFamily="2" charset="0"/>
              </a:rPr>
              <a:t>Attività di informazione per le scuole dal tema “Ripuliamo il nostro territorio”;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Avenir LT 65 Medium" panose="02000603020000020003" pitchFamily="2" charset="0"/>
              </a:rPr>
              <a:t>Realizzazione di un ciclo di workshop sulla valorizzazione delle aree;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Avenir LT 65 Medium" panose="02000603020000020003" pitchFamily="2" charset="0"/>
              </a:rPr>
              <a:t>Laboratori in collaborazione con i gestori del territorio e le PMI non agricole per l’organizzazione di giornate «Green» finalizzate all’informazione delle nuove generazioni sulle tematiche ambientali.</a:t>
            </a:r>
          </a:p>
          <a:p>
            <a:endParaRPr lang="it-IT" sz="1400" dirty="0">
              <a:latin typeface="Avenir LT 65 Medium" panose="02000603020000020003" pitchFamily="2" charset="0"/>
            </a:endParaRPr>
          </a:p>
        </p:txBody>
      </p:sp>
      <p:pic>
        <p:nvPicPr>
          <p:cNvPr id="11" name="Immagin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010" y="6345660"/>
            <a:ext cx="1045845" cy="398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838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F1EF74AB-F33F-4459-B494-A535F8F3B82A}"/>
              </a:ext>
            </a:extLst>
          </p:cNvPr>
          <p:cNvSpPr/>
          <p:nvPr/>
        </p:nvSpPr>
        <p:spPr>
          <a:xfrm>
            <a:off x="-1" y="62038"/>
            <a:ext cx="9144000" cy="768251"/>
          </a:xfrm>
          <a:prstGeom prst="rect">
            <a:avLst/>
          </a:prstGeom>
          <a:solidFill>
            <a:srgbClr val="007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BC8FB759-A5CE-46DB-AAA0-DB2C57B62DB0}"/>
              </a:ext>
            </a:extLst>
          </p:cNvPr>
          <p:cNvSpPr txBox="1"/>
          <p:nvPr/>
        </p:nvSpPr>
        <p:spPr>
          <a:xfrm>
            <a:off x="0" y="250993"/>
            <a:ext cx="9386125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it-IT" sz="1400" b="1" dirty="0" smtClean="0">
                <a:solidFill>
                  <a:schemeClr val="bg1"/>
                </a:solidFill>
                <a:latin typeface="MuseoSlabW01-900" panose="02000000000000000000" pitchFamily="2" charset="0"/>
              </a:rPr>
              <a:t>AZIONE 1  GARGANO MARE E MONTI – INTERVENTO 1.3</a:t>
            </a:r>
            <a:endParaRPr lang="it-IT" sz="1400" b="1" dirty="0">
              <a:solidFill>
                <a:schemeClr val="bg1"/>
              </a:solidFill>
              <a:latin typeface="MuseoSlabW01-900" panose="02000000000000000000" pitchFamily="2" charset="0"/>
            </a:endParaRPr>
          </a:p>
          <a:p>
            <a:pPr>
              <a:lnSpc>
                <a:spcPct val="70000"/>
              </a:lnSpc>
            </a:pPr>
            <a:endParaRPr lang="it-IT" sz="1400" b="1" dirty="0">
              <a:solidFill>
                <a:schemeClr val="bg1"/>
              </a:solidFill>
              <a:latin typeface="MuseoSlabW01-900" panose="02000000000000000000" pitchFamily="2" charset="0"/>
            </a:endParaRPr>
          </a:p>
          <a:p>
            <a:pPr>
              <a:lnSpc>
                <a:spcPct val="70000"/>
              </a:lnSpc>
            </a:pP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L’anello mancante: un piano d’azione garganico per l’economia circolare </a:t>
            </a:r>
            <a:r>
              <a:rPr lang="it-IT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-FEASR</a:t>
            </a:r>
            <a:endParaRPr lang="it-IT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="" xmlns:a16="http://schemas.microsoft.com/office/drawing/2014/main" id="{40FA2A03-FBFC-4A44-97C4-5120E4590D77}"/>
              </a:ext>
            </a:extLst>
          </p:cNvPr>
          <p:cNvSpPr/>
          <p:nvPr/>
        </p:nvSpPr>
        <p:spPr>
          <a:xfrm>
            <a:off x="85150" y="953315"/>
            <a:ext cx="905884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latin typeface="Avenir LT 65 Medium" panose="02000603020000020003" pitchFamily="2" charset="0"/>
              </a:rPr>
              <a:t>L’intervento è finalizzato a sostenere </a:t>
            </a:r>
            <a:r>
              <a:rPr lang="it-IT" sz="1400" dirty="0">
                <a:latin typeface="Avenir LT 65 Medium" panose="02000603020000020003" pitchFamily="2" charset="0"/>
              </a:rPr>
              <a:t>la transizione delle imprese artigianali ed industriali verso un'economia efficiente in termini di risorse, promuovere la crescita verde, l'ecoinnovazione e la gestione delle prestazioni ambientali nel privato.</a:t>
            </a:r>
          </a:p>
          <a:p>
            <a:endParaRPr lang="it-IT" sz="1200" dirty="0">
              <a:latin typeface="Avenir LT 65 Medium" panose="02000603020000020003" pitchFamily="2" charset="0"/>
            </a:endParaRPr>
          </a:p>
          <a:p>
            <a:r>
              <a:rPr lang="it-IT" sz="1400" dirty="0" smtClean="0">
                <a:latin typeface="Avenir LT 65 Medium" panose="02000603020000020003" pitchFamily="2" charset="0"/>
              </a:rPr>
              <a:t>Attuazione</a:t>
            </a:r>
            <a:r>
              <a:rPr lang="it-IT" sz="1400" dirty="0">
                <a:latin typeface="Avenir LT 65 Medium" panose="02000603020000020003" pitchFamily="2" charset="0"/>
              </a:rPr>
              <a:t>: Bando</a:t>
            </a:r>
          </a:p>
          <a:p>
            <a:r>
              <a:rPr lang="it-IT" sz="1400" dirty="0" smtClean="0">
                <a:latin typeface="Avenir LT 65 Medium" panose="02000603020000020003" pitchFamily="2" charset="0"/>
              </a:rPr>
              <a:t>Dotazione Finanziaria : </a:t>
            </a:r>
            <a:r>
              <a:rPr lang="it-IT" sz="1400" dirty="0">
                <a:latin typeface="Avenir LT 65 Medium" panose="02000603020000020003" pitchFamily="2" charset="0"/>
              </a:rPr>
              <a:t>€ </a:t>
            </a:r>
            <a:r>
              <a:rPr lang="it-IT" sz="1400" dirty="0" smtClean="0">
                <a:latin typeface="Avenir LT 65 Medium" panose="02000603020000020003" pitchFamily="2" charset="0"/>
              </a:rPr>
              <a:t>1.111.750,32 </a:t>
            </a:r>
            <a:r>
              <a:rPr lang="it-IT" sz="1400" dirty="0" smtClean="0">
                <a:latin typeface="Avenir LT 65 Medium" panose="02000603020000020003" pitchFamily="2" charset="0"/>
              </a:rPr>
              <a:t>– Aliquota di sostegno 50% -Investimento massimo </a:t>
            </a:r>
            <a:r>
              <a:rPr lang="it-IT" sz="1400" dirty="0">
                <a:latin typeface="Avenir LT 65 Medium" panose="02000603020000020003" pitchFamily="2" charset="0"/>
              </a:rPr>
              <a:t>ammissibile € 70.000,00 </a:t>
            </a:r>
            <a:r>
              <a:rPr lang="it-IT" sz="1400" dirty="0" smtClean="0">
                <a:latin typeface="Avenir LT 65 Medium" panose="02000603020000020003" pitchFamily="2" charset="0"/>
              </a:rPr>
              <a:t>contributo a fondo </a:t>
            </a:r>
            <a:r>
              <a:rPr lang="it-IT" sz="1400" dirty="0">
                <a:latin typeface="Avenir LT 65 Medium" panose="02000603020000020003" pitchFamily="2" charset="0"/>
              </a:rPr>
              <a:t>perduto € 35.000,00</a:t>
            </a:r>
          </a:p>
          <a:p>
            <a:r>
              <a:rPr lang="it-IT" sz="1200" dirty="0">
                <a:latin typeface="Avenir LT 65 Medium" panose="02000603020000020003" pitchFamily="2" charset="0"/>
              </a:rPr>
              <a:t>Localizzazione: Comuni area GAL</a:t>
            </a:r>
          </a:p>
          <a:p>
            <a:endParaRPr lang="it-IT" sz="1200" dirty="0">
              <a:latin typeface="Avenir LT 65 Medium" panose="02000603020000020003" pitchFamily="2" charset="0"/>
            </a:endParaRPr>
          </a:p>
          <a:p>
            <a:r>
              <a:rPr lang="it-IT" sz="1200" dirty="0">
                <a:latin typeface="Avenir LT 65 Medium" panose="02000603020000020003" pitchFamily="2" charset="0"/>
              </a:rPr>
              <a:t>Beneficiari: Soggetti privati che intendono avviare un’impresa </a:t>
            </a:r>
            <a:r>
              <a:rPr lang="it-IT" sz="1200" dirty="0" smtClean="0">
                <a:latin typeface="Avenir LT 65 Medium" panose="02000603020000020003" pitchFamily="2" charset="0"/>
              </a:rPr>
              <a:t>extra-agricola, </a:t>
            </a:r>
            <a:r>
              <a:rPr lang="it-IT" sz="1200" dirty="0">
                <a:latin typeface="Avenir LT 65 Medium" panose="02000603020000020003" pitchFamily="2" charset="0"/>
              </a:rPr>
              <a:t>PMI e imprese non agricole già costituite come società di persone o società di capitali.</a:t>
            </a:r>
          </a:p>
          <a:p>
            <a:endParaRPr lang="it-IT" sz="1200" dirty="0">
              <a:latin typeface="Avenir LT 65 Medium" panose="02000603020000020003" pitchFamily="2" charset="0"/>
            </a:endParaRPr>
          </a:p>
          <a:p>
            <a:r>
              <a:rPr lang="it-IT" sz="1200" dirty="0">
                <a:latin typeface="Avenir LT 65 Medium" panose="02000603020000020003" pitchFamily="2" charset="0"/>
              </a:rPr>
              <a:t>Azioni: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venir LT 65 Medium" panose="02000603020000020003" pitchFamily="2" charset="0"/>
              </a:rPr>
              <a:t>Aiuti all’avviamento di imprese extra-agricole che utilizzano sottoprodotti di produzione o materiale riciclabile in una o più fasi di produzione;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venir LT 65 Medium" panose="02000603020000020003" pitchFamily="2" charset="0"/>
              </a:rPr>
              <a:t>Sostegno per le imprese che intendono introdurre azioni volte al miglioramento dell’efficienza energetica;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venir LT 65 Medium" panose="02000603020000020003" pitchFamily="2" charset="0"/>
              </a:rPr>
              <a:t>Sostegno alla realizzazione di piani aziendali volti a ridurre il 30% degli scarti aziendali;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venir LT 65 Medium" panose="02000603020000020003" pitchFamily="2" charset="0"/>
              </a:rPr>
              <a:t>Sostegno alle imprese che intendono attivare sistemi di controllo per il monitoraggio dell’impatto ambientale attraverso il Life Cycle Assessment (LCA) e Carbon Footprint, impegnandosi a ridurre l’impatto della propria attività del 20% in cinque anni;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venir LT 65 Medium" panose="02000603020000020003" pitchFamily="2" charset="0"/>
              </a:rPr>
              <a:t>Sostegno alle imprese di agro-artigianato che utilizzano sottoprodotti dell’agricoltura per produrre beni e servizi diversi da quelli agricoli.</a:t>
            </a:r>
          </a:p>
          <a:p>
            <a:endParaRPr lang="it-IT" sz="1200" dirty="0">
              <a:latin typeface="Avenir LT 65 Medium" panose="02000603020000020003" pitchFamily="2" charset="0"/>
            </a:endParaRPr>
          </a:p>
          <a:p>
            <a:r>
              <a:rPr lang="it-IT" sz="1200" dirty="0">
                <a:latin typeface="Avenir LT 65 Medium" panose="02000603020000020003" pitchFamily="2" charset="0"/>
              </a:rPr>
              <a:t>Costi ammissibili: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venir LT 65 Medium" panose="02000603020000020003" pitchFamily="2" charset="0"/>
              </a:rPr>
              <a:t>Investimenti per adeguamento, rifunzionalizzazione e/o miglioramento di beni immobili;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venir LT 65 Medium" panose="02000603020000020003" pitchFamily="2" charset="0"/>
              </a:rPr>
              <a:t>Acquisto di nuovi macchinari e attrezzature;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venir LT 65 Medium" panose="02000603020000020003" pitchFamily="2" charset="0"/>
              </a:rPr>
              <a:t>Acquisto supporti informatici;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venir LT 65 Medium" panose="02000603020000020003" pitchFamily="2" charset="0"/>
              </a:rPr>
              <a:t>Spese generali nei limiti del 10%.</a:t>
            </a:r>
          </a:p>
          <a:p>
            <a:endParaRPr lang="it-IT" sz="1200" dirty="0">
              <a:latin typeface="Avenir LT 65 Medium" panose="02000603020000020003" pitchFamily="2" charset="0"/>
            </a:endParaRPr>
          </a:p>
        </p:txBody>
      </p:sp>
      <p:pic>
        <p:nvPicPr>
          <p:cNvPr id="8" name="Immagin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210" y="6324913"/>
            <a:ext cx="1045845" cy="398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774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 hidden="1"/>
          <p:cNvSpPr txBox="1"/>
          <p:nvPr/>
        </p:nvSpPr>
        <p:spPr>
          <a:xfrm rot="20836866">
            <a:off x="-613374" y="-165546"/>
            <a:ext cx="10691117" cy="581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7199" dirty="0">
                <a:solidFill>
                  <a:schemeClr val="accent6">
                    <a:alpha val="10000"/>
                  </a:schemeClr>
                </a:solidFill>
                <a:latin typeface="Berlin Sans FB" panose="020E0602020502020306" pitchFamily="34" charset="0"/>
              </a:rPr>
              <a:t>&gt;&gt;&gt;&gt;&gt;&gt;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0" y="147064"/>
            <a:ext cx="9143999" cy="786588"/>
          </a:xfrm>
          <a:prstGeom prst="rect">
            <a:avLst/>
          </a:prstGeom>
          <a:solidFill>
            <a:srgbClr val="769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0" y="353921"/>
            <a:ext cx="9387729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it-IT" sz="1400" b="1" dirty="0" smtClean="0">
                <a:solidFill>
                  <a:schemeClr val="bg1"/>
                </a:solidFill>
                <a:latin typeface="MuseoSlabW01-900" panose="02000000000000000000" pitchFamily="2" charset="0"/>
              </a:rPr>
              <a:t>AZIONE 2 GARGANO IMPATTO ZERO – INTERVENTO  </a:t>
            </a:r>
            <a:r>
              <a:rPr lang="it-IT" sz="1400" b="1" dirty="0">
                <a:solidFill>
                  <a:schemeClr val="bg1"/>
                </a:solidFill>
                <a:latin typeface="MuseoSlabW01-900" panose="02000000000000000000" pitchFamily="2" charset="0"/>
              </a:rPr>
              <a:t>2.4</a:t>
            </a:r>
          </a:p>
          <a:p>
            <a:pPr>
              <a:lnSpc>
                <a:spcPct val="70000"/>
              </a:lnSpc>
            </a:pPr>
            <a:endParaRPr lang="it-IT" sz="1400" b="1" dirty="0">
              <a:solidFill>
                <a:schemeClr val="bg1"/>
              </a:solidFill>
              <a:latin typeface="MuseoSlabW01-900" panose="02000000000000000000" pitchFamily="2" charset="0"/>
            </a:endParaRPr>
          </a:p>
          <a:p>
            <a:pPr>
              <a:lnSpc>
                <a:spcPct val="70000"/>
              </a:lnSpc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Identità territoriale e internazionalizzazione 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 - FEASR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271625BE-D6B9-468E-9190-37890B98455C}"/>
              </a:ext>
            </a:extLst>
          </p:cNvPr>
          <p:cNvSpPr/>
          <p:nvPr/>
        </p:nvSpPr>
        <p:spPr>
          <a:xfrm>
            <a:off x="94675" y="1049861"/>
            <a:ext cx="90493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Avenir LT 65 Medium" panose="02000603020000020003" pitchFamily="2" charset="0"/>
              </a:rPr>
              <a:t>L’intervento, attraverso azioni informative, ha come obiettivo quello </a:t>
            </a:r>
            <a:r>
              <a:rPr lang="it-IT" sz="1600" dirty="0">
                <a:latin typeface="Avenir LT 65 Medium" panose="02000603020000020003" pitchFamily="2" charset="0"/>
              </a:rPr>
              <a:t>di strutturare e offrire un’immagine integrata del sistema produttivo connettendo identità territoriale con il “sistema turismo”, attraverso l’attivazione di azioni in grado di redistribuire il valore economico del bene prodotto.</a:t>
            </a:r>
          </a:p>
          <a:p>
            <a:endParaRPr lang="it-IT" sz="1600" dirty="0" smtClean="0">
              <a:latin typeface="Avenir LT 65 Medium" panose="02000603020000020003" pitchFamily="2" charset="0"/>
            </a:endParaRPr>
          </a:p>
          <a:p>
            <a:r>
              <a:rPr lang="it-IT" sz="1600" dirty="0" smtClean="0">
                <a:latin typeface="Avenir LT 65 Medium" panose="02000603020000020003" pitchFamily="2" charset="0"/>
              </a:rPr>
              <a:t>Attuazione</a:t>
            </a:r>
            <a:r>
              <a:rPr lang="it-IT" sz="1600" dirty="0">
                <a:latin typeface="Avenir LT 65 Medium" panose="02000603020000020003" pitchFamily="2" charset="0"/>
              </a:rPr>
              <a:t>: Regia diretta</a:t>
            </a:r>
          </a:p>
          <a:p>
            <a:r>
              <a:rPr lang="it-IT" sz="1600" dirty="0" smtClean="0">
                <a:latin typeface="Avenir LT 65 Medium" panose="02000603020000020003" pitchFamily="2" charset="0"/>
              </a:rPr>
              <a:t>Dotazione finanziaria : </a:t>
            </a:r>
            <a:r>
              <a:rPr lang="it-IT" sz="1600" dirty="0">
                <a:latin typeface="Avenir LT 65 Medium" panose="02000603020000020003" pitchFamily="2" charset="0"/>
              </a:rPr>
              <a:t>€ </a:t>
            </a:r>
            <a:r>
              <a:rPr lang="it-IT" sz="1600" dirty="0" smtClean="0">
                <a:latin typeface="Avenir LT 65 Medium" panose="02000603020000020003" pitchFamily="2" charset="0"/>
              </a:rPr>
              <a:t>50.000,00</a:t>
            </a:r>
            <a:endParaRPr lang="it-IT" sz="1600" dirty="0">
              <a:latin typeface="Avenir LT 65 Medium" panose="02000603020000020003" pitchFamily="2" charset="0"/>
            </a:endParaRPr>
          </a:p>
          <a:p>
            <a:r>
              <a:rPr lang="it-IT" sz="1600" dirty="0">
                <a:latin typeface="Avenir LT 65 Medium" panose="02000603020000020003" pitchFamily="2" charset="0"/>
              </a:rPr>
              <a:t>Localizzazione: Comuni area GAL </a:t>
            </a:r>
          </a:p>
          <a:p>
            <a:endParaRPr lang="it-IT" sz="1600" dirty="0">
              <a:latin typeface="Avenir LT 65 Medium" panose="02000603020000020003" pitchFamily="2" charset="0"/>
            </a:endParaRPr>
          </a:p>
          <a:p>
            <a:r>
              <a:rPr lang="it-IT" sz="1600" dirty="0">
                <a:latin typeface="Avenir LT 65 Medium" panose="02000603020000020003" pitchFamily="2" charset="0"/>
              </a:rPr>
              <a:t>Azioni: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600" dirty="0">
                <a:latin typeface="Avenir LT 65 Medium" panose="02000603020000020003" pitchFamily="2" charset="0"/>
              </a:rPr>
              <a:t>Informazione allo sviluppo di prodotti e servizi complementari alla valorizzazione di identificati attrattori culturali e naturali del territorio (Mappatura, GeoAtlante, GPS), attraverso l’integrazione tra imprese delle filiere culturali, turistiche, sportive, creative e dello spettacolo, e delle filiere dei prodotti tradizionali e «tipici»;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600" dirty="0">
                <a:latin typeface="Avenir LT 65 Medium" panose="02000603020000020003" pitchFamily="2" charset="0"/>
              </a:rPr>
              <a:t>Azioni di informazione per la Costituzione di reti d’impresa in cui collaborano gli attrattori culturali e naturali, le imprese turistiche, artigiane, </a:t>
            </a:r>
            <a:r>
              <a:rPr lang="it-IT" sz="1600" dirty="0" smtClean="0">
                <a:latin typeface="Avenir LT 65 Medium" panose="02000603020000020003" pitchFamily="2" charset="0"/>
              </a:rPr>
              <a:t>sociali </a:t>
            </a:r>
            <a:r>
              <a:rPr lang="it-IT" sz="1600" dirty="0">
                <a:latin typeface="Avenir LT 65 Medium" panose="02000603020000020003" pitchFamily="2" charset="0"/>
              </a:rPr>
              <a:t>e la filiera dei prodotti tipici per la formazione di un prodotto che caratterizzi il territorio del GAL come territorio integrato dalla forte identità;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600" dirty="0">
                <a:latin typeface="Avenir LT 65 Medium" panose="02000603020000020003" pitchFamily="2" charset="0"/>
              </a:rPr>
              <a:t>Azioni di informazione per coinvolgere le PMI non agricole che operano in ambito locale.</a:t>
            </a:r>
          </a:p>
          <a:p>
            <a:endParaRPr lang="it-IT" sz="1600" dirty="0">
              <a:latin typeface="Avenir LT 65 Medium" panose="02000603020000020003" pitchFamily="2" charset="0"/>
            </a:endParaRPr>
          </a:p>
        </p:txBody>
      </p:sp>
      <p:pic>
        <p:nvPicPr>
          <p:cNvPr id="10" name="Immagin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144" y="6320261"/>
            <a:ext cx="1045845" cy="398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990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F1EF74AB-F33F-4459-B494-A535F8F3B82A}"/>
              </a:ext>
            </a:extLst>
          </p:cNvPr>
          <p:cNvSpPr/>
          <p:nvPr/>
        </p:nvSpPr>
        <p:spPr>
          <a:xfrm>
            <a:off x="0" y="196614"/>
            <a:ext cx="9144000" cy="785164"/>
          </a:xfrm>
          <a:prstGeom prst="rect">
            <a:avLst/>
          </a:prstGeom>
          <a:solidFill>
            <a:srgbClr val="007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BC8FB759-A5CE-46DB-AAA0-DB2C57B62DB0}"/>
              </a:ext>
            </a:extLst>
          </p:cNvPr>
          <p:cNvSpPr txBox="1"/>
          <p:nvPr/>
        </p:nvSpPr>
        <p:spPr>
          <a:xfrm>
            <a:off x="0" y="320080"/>
            <a:ext cx="7214135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it-IT" sz="1400" b="1" dirty="0" smtClean="0">
                <a:solidFill>
                  <a:schemeClr val="bg1"/>
                </a:solidFill>
                <a:latin typeface="MuseoSlabW01-900" panose="02000000000000000000" pitchFamily="2" charset="0"/>
              </a:rPr>
              <a:t>AZIONE 2 GARGANO IMPATTO ZERO -  INTERVENTO 2.6</a:t>
            </a:r>
          </a:p>
          <a:p>
            <a:pPr>
              <a:lnSpc>
                <a:spcPct val="70000"/>
              </a:lnSpc>
            </a:pPr>
            <a:endParaRPr lang="it-IT" sz="1400" b="1" dirty="0" smtClean="0">
              <a:solidFill>
                <a:schemeClr val="bg1"/>
              </a:solidFill>
              <a:latin typeface="MuseoSlabW01-900" panose="02000000000000000000" pitchFamily="2" charset="0"/>
            </a:endParaRPr>
          </a:p>
          <a:p>
            <a:pPr>
              <a:lnSpc>
                <a:spcPct val="70000"/>
              </a:lnSpc>
            </a:pP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Sentieri 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di incontro 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- FEASR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  <a:p>
            <a:pPr>
              <a:lnSpc>
                <a:spcPct val="70000"/>
              </a:lnSpc>
            </a:pPr>
            <a:endParaRPr lang="it-IT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A6432598-04AF-4FE0-BC75-86ABF79B6965}"/>
              </a:ext>
            </a:extLst>
          </p:cNvPr>
          <p:cNvSpPr/>
          <p:nvPr/>
        </p:nvSpPr>
        <p:spPr>
          <a:xfrm>
            <a:off x="84882" y="1105244"/>
            <a:ext cx="905911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latin typeface="Avenir LT 65 Medium" panose="02000603020000020003" pitchFamily="2" charset="0"/>
              </a:rPr>
              <a:t>L’intervento attraverso il sostegno all’adeguamento e recupero della rete dei sentieri realizzati ed esistenti e la realizzazione di strutture leggere per l’accoglienza e l’informazione, persegue le seguenti finalità</a:t>
            </a:r>
            <a:r>
              <a:rPr lang="it-IT" sz="1400" b="1" dirty="0" smtClean="0">
                <a:latin typeface="Avenir LT 65 Medium" panose="02000603020000020003" pitchFamily="2" charset="0"/>
              </a:rPr>
              <a:t>:</a:t>
            </a:r>
          </a:p>
          <a:p>
            <a:pPr lvl="0"/>
            <a:endParaRPr lang="it-IT" sz="1400" b="1" dirty="0" smtClean="0">
              <a:latin typeface="Avenir LT 65 Medium" panose="02000603020000020003" pitchFamily="2" charset="0"/>
            </a:endParaRPr>
          </a:p>
          <a:p>
            <a:pPr lvl="0"/>
            <a:endParaRPr lang="it-IT" sz="1400" b="1" dirty="0">
              <a:latin typeface="Avenir LT 65 Medium" panose="02000603020000020003" pitchFamily="2" charset="0"/>
            </a:endParaRPr>
          </a:p>
          <a:p>
            <a:pPr lvl="0"/>
            <a:r>
              <a:rPr lang="it-IT" sz="1400" b="1" dirty="0" smtClean="0"/>
              <a:t>a) salvaguardare </a:t>
            </a:r>
            <a:r>
              <a:rPr lang="it-IT" sz="1400" b="1" dirty="0"/>
              <a:t>e valorizzare la rete antica dei sentieri definita dalle percorrenze storiche, dai percorsi dei pellegrini, dagli scambi commerciali e dalla tradizionale attività agro-pastorale ancora presente;</a:t>
            </a:r>
          </a:p>
          <a:p>
            <a:pPr lvl="0"/>
            <a:r>
              <a:rPr lang="it-IT" sz="1400" b="1" dirty="0" smtClean="0"/>
              <a:t>b) far </a:t>
            </a:r>
            <a:r>
              <a:rPr lang="it-IT" sz="1400" b="1" dirty="0"/>
              <a:t>conoscere un territorio ricco di beni naturalistici, geologici, culturali, archeologici, </a:t>
            </a:r>
            <a:r>
              <a:rPr lang="it-IT" sz="1400" b="1" dirty="0" smtClean="0"/>
              <a:t>antropologici;</a:t>
            </a:r>
          </a:p>
          <a:p>
            <a:pPr lvl="0"/>
            <a:r>
              <a:rPr lang="it-IT" sz="1400" b="1" dirty="0" smtClean="0"/>
              <a:t>c) educare </a:t>
            </a:r>
            <a:r>
              <a:rPr lang="it-IT" sz="1400" b="1" dirty="0"/>
              <a:t>i giovani ad un rapporto più attivo col territorio anche con l’utilizzazione di specifica cartellonistica finalizzata all’interpretazione del </a:t>
            </a:r>
            <a:r>
              <a:rPr lang="it-IT" sz="1400" b="1" dirty="0" smtClean="0"/>
              <a:t>paesaggio;</a:t>
            </a:r>
          </a:p>
          <a:p>
            <a:pPr lvl="0"/>
            <a:r>
              <a:rPr lang="it-IT" sz="1400" b="1" dirty="0" smtClean="0"/>
              <a:t>d) realizzare </a:t>
            </a:r>
            <a:r>
              <a:rPr lang="it-IT" sz="1400" b="1" dirty="0"/>
              <a:t>un'idonea e funzionale segnaletica finalizzata anche all’interpretazione naturalistica e per la frequentazione in sicurezza delle aree naturali (con riferimento soprattutto all'escursionista occasionale, ai gruppi e a chi non conosce a fondo il territorio).</a:t>
            </a:r>
          </a:p>
          <a:p>
            <a:endParaRPr lang="it-IT" sz="1400" b="1" dirty="0" smtClean="0">
              <a:latin typeface="Avenir LT 65 Medium" panose="02000603020000020003" pitchFamily="2" charset="0"/>
            </a:endParaRPr>
          </a:p>
          <a:p>
            <a:endParaRPr lang="it-IT" sz="1400" dirty="0">
              <a:latin typeface="Avenir LT 65 Medium" panose="02000603020000020003" pitchFamily="2" charset="0"/>
            </a:endParaRPr>
          </a:p>
          <a:p>
            <a:r>
              <a:rPr lang="it-IT" sz="1400" dirty="0" smtClean="0">
                <a:latin typeface="Avenir LT 65 Medium" panose="02000603020000020003" pitchFamily="2" charset="0"/>
              </a:rPr>
              <a:t>Attuazione</a:t>
            </a:r>
            <a:r>
              <a:rPr lang="it-IT" sz="1400" dirty="0">
                <a:latin typeface="Avenir LT 65 Medium" panose="02000603020000020003" pitchFamily="2" charset="0"/>
              </a:rPr>
              <a:t>: Bando</a:t>
            </a:r>
          </a:p>
          <a:p>
            <a:r>
              <a:rPr lang="it-IT" sz="1400" dirty="0" smtClean="0">
                <a:latin typeface="Avenir LT 65 Medium" panose="02000603020000020003" pitchFamily="2" charset="0"/>
              </a:rPr>
              <a:t>Dotazione Finanziaria: </a:t>
            </a:r>
            <a:r>
              <a:rPr lang="it-IT" sz="1400" dirty="0">
                <a:latin typeface="Avenir LT 65 Medium" panose="02000603020000020003" pitchFamily="2" charset="0"/>
              </a:rPr>
              <a:t>€ </a:t>
            </a:r>
            <a:r>
              <a:rPr lang="it-IT" sz="1400" dirty="0" smtClean="0">
                <a:latin typeface="Avenir LT 65 Medium" panose="02000603020000020003" pitchFamily="2" charset="0"/>
              </a:rPr>
              <a:t>1.638.249,68 </a:t>
            </a:r>
            <a:endParaRPr lang="it-IT" sz="1400" dirty="0" smtClean="0">
              <a:latin typeface="Avenir LT 65 Medium" panose="02000603020000020003" pitchFamily="2" charset="0"/>
            </a:endParaRPr>
          </a:p>
          <a:p>
            <a:r>
              <a:rPr lang="it-IT" sz="1400" dirty="0" smtClean="0">
                <a:latin typeface="Avenir LT 65 Medium" panose="02000603020000020003" pitchFamily="2" charset="0"/>
              </a:rPr>
              <a:t>Aliquota di sostegno 100%  </a:t>
            </a:r>
          </a:p>
          <a:p>
            <a:r>
              <a:rPr lang="it-IT" sz="1400" dirty="0" smtClean="0">
                <a:latin typeface="Avenir LT 65 Medium" panose="02000603020000020003" pitchFamily="2" charset="0"/>
              </a:rPr>
              <a:t>Investimento massimo ammissibile  200.000,00</a:t>
            </a:r>
            <a:endParaRPr lang="it-IT" sz="1400" dirty="0">
              <a:latin typeface="Avenir LT 65 Medium" panose="02000603020000020003" pitchFamily="2" charset="0"/>
            </a:endParaRPr>
          </a:p>
          <a:p>
            <a:r>
              <a:rPr lang="it-IT" sz="1400" dirty="0">
                <a:latin typeface="Avenir LT 65 Medium" panose="02000603020000020003" pitchFamily="2" charset="0"/>
              </a:rPr>
              <a:t>Localizzazione: Comuni area GAL</a:t>
            </a:r>
          </a:p>
          <a:p>
            <a:endParaRPr lang="it-IT" sz="1400" dirty="0" smtClean="0">
              <a:latin typeface="Avenir LT 65 Medium" panose="02000603020000020003" pitchFamily="2" charset="0"/>
            </a:endParaRPr>
          </a:p>
          <a:p>
            <a:endParaRPr lang="it-IT" sz="1400" dirty="0">
              <a:latin typeface="Avenir LT 65 Medium" panose="02000603020000020003" pitchFamily="2" charset="0"/>
            </a:endParaRPr>
          </a:p>
          <a:p>
            <a:endParaRPr lang="it-IT" sz="1400" dirty="0" smtClean="0">
              <a:latin typeface="Avenir LT 65 Medium" panose="02000603020000020003" pitchFamily="2" charset="0"/>
            </a:endParaRPr>
          </a:p>
          <a:p>
            <a:r>
              <a:rPr lang="it-IT" sz="1400" dirty="0" smtClean="0">
                <a:latin typeface="Avenir LT 65 Medium" panose="02000603020000020003" pitchFamily="2" charset="0"/>
              </a:rPr>
              <a:t>Beneficiari</a:t>
            </a:r>
            <a:r>
              <a:rPr lang="it-IT" sz="1400" dirty="0">
                <a:latin typeface="Avenir LT 65 Medium" panose="02000603020000020003" pitchFamily="2" charset="0"/>
              </a:rPr>
              <a:t>: Partenariati di almeno 2 comuni al cui interno siano presenti sentieri e percorsi già esistenti e individuati</a:t>
            </a:r>
            <a:r>
              <a:rPr lang="it-IT" sz="1200" dirty="0" smtClean="0">
                <a:latin typeface="Avenir LT 65 Medium" panose="02000603020000020003" pitchFamily="2" charset="0"/>
              </a:rPr>
              <a:t>.</a:t>
            </a:r>
            <a:endParaRPr lang="it-IT" sz="1200" dirty="0">
              <a:latin typeface="Avenir LT 65 Medium" panose="02000603020000020003" pitchFamily="2" charset="0"/>
            </a:endParaRPr>
          </a:p>
        </p:txBody>
      </p:sp>
      <p:pic>
        <p:nvPicPr>
          <p:cNvPr id="9" name="Immagin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277" y="6339410"/>
            <a:ext cx="1045845" cy="398145"/>
          </a:xfrm>
          <a:prstGeom prst="rect">
            <a:avLst/>
          </a:prstGeom>
          <a:noFill/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17" y="3844455"/>
            <a:ext cx="3191836" cy="21278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081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F1EF74AB-F33F-4459-B494-A535F8F3B82A}"/>
              </a:ext>
            </a:extLst>
          </p:cNvPr>
          <p:cNvSpPr/>
          <p:nvPr/>
        </p:nvSpPr>
        <p:spPr>
          <a:xfrm>
            <a:off x="0" y="196614"/>
            <a:ext cx="9144000" cy="785164"/>
          </a:xfrm>
          <a:prstGeom prst="rect">
            <a:avLst/>
          </a:prstGeom>
          <a:solidFill>
            <a:srgbClr val="007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BC8FB759-A5CE-46DB-AAA0-DB2C57B62DB0}"/>
              </a:ext>
            </a:extLst>
          </p:cNvPr>
          <p:cNvSpPr txBox="1"/>
          <p:nvPr/>
        </p:nvSpPr>
        <p:spPr>
          <a:xfrm>
            <a:off x="0" y="320080"/>
            <a:ext cx="7214135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it-IT" sz="1400" b="1" dirty="0" smtClean="0">
                <a:solidFill>
                  <a:schemeClr val="bg1"/>
                </a:solidFill>
                <a:latin typeface="MuseoSlabW01-900" panose="02000000000000000000" pitchFamily="2" charset="0"/>
              </a:rPr>
              <a:t>AZIONE 2 GARGANO IMPATTO ZERO -  INTERVENTO 2.6</a:t>
            </a:r>
          </a:p>
          <a:p>
            <a:pPr>
              <a:lnSpc>
                <a:spcPct val="70000"/>
              </a:lnSpc>
            </a:pPr>
            <a:endParaRPr lang="it-IT" sz="1400" b="1" dirty="0" smtClean="0">
              <a:solidFill>
                <a:schemeClr val="bg1"/>
              </a:solidFill>
              <a:latin typeface="MuseoSlabW01-900" panose="02000000000000000000" pitchFamily="2" charset="0"/>
            </a:endParaRPr>
          </a:p>
          <a:p>
            <a:pPr>
              <a:lnSpc>
                <a:spcPct val="70000"/>
              </a:lnSpc>
            </a:pP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Sentieri 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di incontro 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- FEASR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  <a:p>
            <a:pPr>
              <a:lnSpc>
                <a:spcPct val="70000"/>
              </a:lnSpc>
            </a:pPr>
            <a:endParaRPr lang="it-IT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A6432598-04AF-4FE0-BC75-86ABF79B6965}"/>
              </a:ext>
            </a:extLst>
          </p:cNvPr>
          <p:cNvSpPr/>
          <p:nvPr/>
        </p:nvSpPr>
        <p:spPr>
          <a:xfrm>
            <a:off x="84882" y="1105244"/>
            <a:ext cx="905911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 smtClean="0"/>
          </a:p>
          <a:p>
            <a:pPr algn="ctr"/>
            <a:r>
              <a:rPr lang="it-IT" sz="1600" b="1" dirty="0" smtClean="0">
                <a:latin typeface="Avenir LT 65 Medium" panose="02000603020000020003" pitchFamily="2" charset="0"/>
              </a:rPr>
              <a:t>Spese ammissibili</a:t>
            </a:r>
          </a:p>
          <a:p>
            <a:endParaRPr lang="it-IT" sz="1600" dirty="0" smtClean="0">
              <a:latin typeface="Avenir LT 65 Medium" panose="02000603020000020003" pitchFamily="2" charset="0"/>
            </a:endParaRPr>
          </a:p>
          <a:p>
            <a:pPr lvl="0"/>
            <a:r>
              <a:rPr lang="it-IT" sz="1600" b="1" dirty="0" smtClean="0"/>
              <a:t>1) </a:t>
            </a:r>
            <a:r>
              <a:rPr lang="it-IT" sz="1600" dirty="0" smtClean="0"/>
              <a:t>Spese </a:t>
            </a:r>
            <a:r>
              <a:rPr lang="it-IT" sz="1600" dirty="0"/>
              <a:t>per la ristrutturazione, ammodernamento e ampliamento di elementi di viabilità rurale e dei sentieri; </a:t>
            </a:r>
          </a:p>
          <a:p>
            <a:pPr lvl="0"/>
            <a:r>
              <a:rPr lang="it-IT" sz="1600" b="1" dirty="0" smtClean="0"/>
              <a:t>2) </a:t>
            </a:r>
            <a:r>
              <a:rPr lang="it-IT" sz="1600" dirty="0" smtClean="0"/>
              <a:t>Attrezzature</a:t>
            </a:r>
            <a:r>
              <a:rPr lang="it-IT" sz="1600" dirty="0"/>
              <a:t>, strumentazioni, arredo strettamente connesse alla realizzazione e implementazione delle strutture di </a:t>
            </a:r>
            <a:r>
              <a:rPr lang="it-IT" sz="1600" dirty="0" smtClean="0"/>
              <a:t> accoglienza </a:t>
            </a:r>
            <a:r>
              <a:rPr lang="it-IT" sz="1600" dirty="0"/>
              <a:t>e informazione, </a:t>
            </a:r>
            <a:r>
              <a:rPr lang="it-IT" sz="1600" dirty="0" smtClean="0"/>
              <a:t>quali:</a:t>
            </a:r>
          </a:p>
          <a:p>
            <a:pPr lvl="0"/>
            <a:r>
              <a:rPr lang="it-IT" sz="1600" dirty="0"/>
              <a:t>	</a:t>
            </a:r>
            <a:r>
              <a:rPr lang="it-IT" sz="1600" b="1" dirty="0" smtClean="0"/>
              <a:t>2.1 </a:t>
            </a:r>
            <a:r>
              <a:rPr lang="it-IT" sz="1600" dirty="0" smtClean="0"/>
              <a:t>tabellonistica </a:t>
            </a:r>
            <a:r>
              <a:rPr lang="it-IT" sz="1600" dirty="0"/>
              <a:t>riportante le descrizioni delle principali emergenze naturalistiche, geologiche, </a:t>
            </a:r>
            <a:r>
              <a:rPr lang="it-IT" sz="1600" dirty="0" smtClean="0"/>
              <a:t>	storiche </a:t>
            </a:r>
            <a:r>
              <a:rPr lang="it-IT" sz="1600" dirty="0"/>
              <a:t>e delle </a:t>
            </a:r>
            <a:r>
              <a:rPr lang="it-IT" sz="1600" dirty="0" smtClean="0"/>
              <a:t>realtà </a:t>
            </a:r>
            <a:r>
              <a:rPr lang="it-IT" sz="1600" dirty="0"/>
              <a:t>produttive tradizionali presenti. Spese ammissibili nel limite del 5% </a:t>
            </a:r>
            <a:r>
              <a:rPr lang="it-IT" sz="1600" dirty="0" smtClean="0"/>
              <a:t>	del </a:t>
            </a:r>
            <a:r>
              <a:rPr lang="it-IT" sz="1600" dirty="0"/>
              <a:t>totale </a:t>
            </a:r>
            <a:r>
              <a:rPr lang="it-IT" sz="1600" dirty="0" smtClean="0"/>
              <a:t>investimento;</a:t>
            </a:r>
          </a:p>
          <a:p>
            <a:pPr lvl="0"/>
            <a:r>
              <a:rPr lang="it-IT" sz="1600" dirty="0"/>
              <a:t>	</a:t>
            </a:r>
            <a:r>
              <a:rPr lang="it-IT" sz="1600" b="1" dirty="0" smtClean="0"/>
              <a:t>2.2 </a:t>
            </a:r>
            <a:r>
              <a:rPr lang="it-IT" sz="1600" dirty="0" smtClean="0"/>
              <a:t>piattaforme </a:t>
            </a:r>
            <a:r>
              <a:rPr lang="it-IT" sz="1600" dirty="0"/>
              <a:t>di appoggio; </a:t>
            </a:r>
          </a:p>
          <a:p>
            <a:pPr lvl="0"/>
            <a:r>
              <a:rPr lang="it-IT" sz="1600" dirty="0" smtClean="0"/>
              <a:t>	</a:t>
            </a:r>
            <a:r>
              <a:rPr lang="it-IT" sz="1600" b="1" dirty="0" smtClean="0"/>
              <a:t>2.3</a:t>
            </a:r>
            <a:r>
              <a:rPr lang="it-IT" sz="1600" dirty="0" smtClean="0"/>
              <a:t> aree </a:t>
            </a:r>
            <a:r>
              <a:rPr lang="it-IT" sz="1600" dirty="0"/>
              <a:t>belvedere</a:t>
            </a:r>
            <a:r>
              <a:rPr lang="it-IT" sz="1600" dirty="0" smtClean="0"/>
              <a:t>;</a:t>
            </a:r>
            <a:endParaRPr lang="it-IT" sz="1600" dirty="0"/>
          </a:p>
          <a:p>
            <a:pPr lvl="0"/>
            <a:r>
              <a:rPr lang="it-IT" sz="1600" dirty="0" smtClean="0"/>
              <a:t>  	</a:t>
            </a:r>
            <a:r>
              <a:rPr lang="it-IT" sz="1600" b="1" dirty="0" smtClean="0"/>
              <a:t>2.4</a:t>
            </a:r>
            <a:r>
              <a:rPr lang="it-IT" sz="1600" dirty="0" smtClean="0"/>
              <a:t> aree attrezzate;</a:t>
            </a:r>
          </a:p>
          <a:p>
            <a:pPr lvl="0"/>
            <a:r>
              <a:rPr lang="it-IT" sz="1600" b="1" dirty="0" smtClean="0"/>
              <a:t>3) </a:t>
            </a:r>
            <a:r>
              <a:rPr lang="it-IT" sz="1600" dirty="0" smtClean="0"/>
              <a:t>IVA </a:t>
            </a:r>
            <a:r>
              <a:rPr lang="it-IT" sz="1600" dirty="0"/>
              <a:t>nel rispetto di quanto disposto dal Reg. (UE) n. 1303/2013 [art. 37 co. 11</a:t>
            </a:r>
            <a:r>
              <a:rPr lang="it-IT" sz="1600" dirty="0" smtClean="0"/>
              <a:t>];</a:t>
            </a:r>
          </a:p>
          <a:p>
            <a:pPr lvl="0"/>
            <a:r>
              <a:rPr lang="it-IT" sz="1600" b="1" dirty="0" smtClean="0"/>
              <a:t>4) </a:t>
            </a:r>
            <a:r>
              <a:rPr lang="it-IT" sz="1600" dirty="0" smtClean="0"/>
              <a:t>spese </a:t>
            </a:r>
            <a:r>
              <a:rPr lang="it-IT" sz="1600" dirty="0"/>
              <a:t>generali se collegate alle voci di spesa suddette, a norma dell’articolo 45 paragrafo 2 lettera c) del Reg. 1305/2013, sono ammissibili nel limite del 10% della spesa ammessa a finanziamento, tra </a:t>
            </a:r>
            <a:r>
              <a:rPr lang="it-IT" sz="1600" dirty="0" smtClean="0"/>
              <a:t>cui:</a:t>
            </a:r>
          </a:p>
          <a:p>
            <a:pPr lvl="0"/>
            <a:r>
              <a:rPr lang="it-IT" sz="1600" dirty="0"/>
              <a:t>	</a:t>
            </a:r>
            <a:r>
              <a:rPr lang="it-IT" sz="1600" b="1" dirty="0" smtClean="0"/>
              <a:t>4.1</a:t>
            </a:r>
            <a:r>
              <a:rPr lang="it-IT" sz="1600" dirty="0" smtClean="0"/>
              <a:t> compensi </a:t>
            </a:r>
            <a:r>
              <a:rPr lang="it-IT" sz="1600" dirty="0"/>
              <a:t>per consulenze in materia di sostenibilità ambientale ed economica inclusi gli studi </a:t>
            </a:r>
            <a:r>
              <a:rPr lang="it-IT" sz="1600" dirty="0" smtClean="0"/>
              <a:t>	di fattibilità</a:t>
            </a:r>
            <a:r>
              <a:rPr lang="it-IT" sz="1600" dirty="0"/>
              <a:t>;</a:t>
            </a:r>
          </a:p>
          <a:p>
            <a:pPr lvl="0"/>
            <a:r>
              <a:rPr lang="it-IT" sz="1600" dirty="0" smtClean="0"/>
              <a:t>	</a:t>
            </a:r>
            <a:r>
              <a:rPr lang="it-IT" sz="1600" b="1" dirty="0" smtClean="0"/>
              <a:t>4.2</a:t>
            </a:r>
            <a:r>
              <a:rPr lang="it-IT" sz="1600" dirty="0" smtClean="0"/>
              <a:t> onorari </a:t>
            </a:r>
            <a:r>
              <a:rPr lang="it-IT" sz="1600" dirty="0"/>
              <a:t>di tecnici agricoli, architetti, ingegneri iscritti negli appositi albi professionali e </a:t>
            </a:r>
            <a:r>
              <a:rPr lang="it-IT" sz="1600" dirty="0" smtClean="0"/>
              <a:t>	consulenti</a:t>
            </a:r>
            <a:r>
              <a:rPr lang="it-IT" sz="1600" dirty="0"/>
              <a:t>.</a:t>
            </a:r>
          </a:p>
          <a:p>
            <a:pPr marL="285750" indent="-285750">
              <a:buFontTx/>
              <a:buChar char="-"/>
            </a:pPr>
            <a:endParaRPr lang="it-IT" sz="1600" dirty="0">
              <a:latin typeface="Avenir LT 65 Medium" panose="02000603020000020003" pitchFamily="2" charset="0"/>
            </a:endParaRPr>
          </a:p>
          <a:p>
            <a:endParaRPr lang="it-IT" sz="1400" dirty="0" smtClean="0">
              <a:latin typeface="Avenir LT 65 Medium" panose="02000603020000020003" pitchFamily="2" charset="0"/>
            </a:endParaRPr>
          </a:p>
        </p:txBody>
      </p:sp>
      <p:pic>
        <p:nvPicPr>
          <p:cNvPr id="9" name="Immagin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277" y="6339410"/>
            <a:ext cx="1045845" cy="398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71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8F3AD23F-60A8-496F-83DA-825E6740D849}"/>
              </a:ext>
            </a:extLst>
          </p:cNvPr>
          <p:cNvSpPr/>
          <p:nvPr/>
        </p:nvSpPr>
        <p:spPr>
          <a:xfrm>
            <a:off x="0" y="147063"/>
            <a:ext cx="9143999" cy="801025"/>
          </a:xfrm>
          <a:prstGeom prst="rect">
            <a:avLst/>
          </a:prstGeom>
          <a:solidFill>
            <a:srgbClr val="769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94C4933C-06A7-4E62-908A-2D2EAF68433A}"/>
              </a:ext>
            </a:extLst>
          </p:cNvPr>
          <p:cNvSpPr/>
          <p:nvPr/>
        </p:nvSpPr>
        <p:spPr>
          <a:xfrm>
            <a:off x="157476" y="1174764"/>
            <a:ext cx="88290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Avenir LT 65 Medium" panose="02000603020000020003" pitchFamily="2" charset="0"/>
              </a:rPr>
              <a:t>L’area interessata dalla Strategia di Sviluppo Locale del Gruppo di Azione Locale Gargano Agenzia di Sviluppo soc. cons arl interessa 15 Comuni contigui di aree interne e costiere appartenenti alla Provincia di Foggia, ossia: Cagnano Varano, Carpino, Ischitella, Isole Tremiti, Lesina, Mattinata, Monte Sant'Angelo, Peschici, Rignano Garganico, Rodi Garganico, San Giovanni Rotondo, San Marco in Lamis, San Nicandro Garganico, Vico del Gargano e Vieste.</a:t>
            </a:r>
          </a:p>
          <a:p>
            <a:endParaRPr lang="it-IT" sz="1600" dirty="0">
              <a:latin typeface="Avenir LT 65 Medium" panose="02000603020000020003" pitchFamily="2" charset="0"/>
            </a:endParaRPr>
          </a:p>
          <a:p>
            <a:endParaRPr lang="it-IT" sz="1600" dirty="0">
              <a:latin typeface="Avenir LT 65 Medium" panose="02000603020000020003" pitchFamily="2" charset="0"/>
            </a:endParaRPr>
          </a:p>
          <a:p>
            <a:r>
              <a:rPr lang="it-IT" sz="1600" dirty="0">
                <a:latin typeface="Avenir LT 65 Medium" panose="02000603020000020003" pitchFamily="2" charset="0"/>
              </a:rPr>
              <a:t>La superficie territoriale totale interessata dalla SSL è pari a 1.916,25 km². </a:t>
            </a:r>
          </a:p>
          <a:p>
            <a:r>
              <a:rPr lang="it-IT" sz="1600" dirty="0">
                <a:latin typeface="Avenir LT 65 Medium" panose="02000603020000020003" pitchFamily="2" charset="0"/>
              </a:rPr>
              <a:t>La popolazione totale è di 131.282 abitanti.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19358F07-0936-41D9-8442-FD31A7E8CB4D}"/>
              </a:ext>
            </a:extLst>
          </p:cNvPr>
          <p:cNvSpPr txBox="1"/>
          <p:nvPr/>
        </p:nvSpPr>
        <p:spPr>
          <a:xfrm>
            <a:off x="0" y="228453"/>
            <a:ext cx="9339603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endParaRPr lang="it-IT" sz="1400" b="1" dirty="0">
              <a:solidFill>
                <a:schemeClr val="bg1"/>
              </a:solidFill>
              <a:latin typeface="MuseoSlabW01-900" panose="02000000000000000000" pitchFamily="2" charset="0"/>
            </a:endParaRPr>
          </a:p>
          <a:p>
            <a:pPr>
              <a:lnSpc>
                <a:spcPct val="70000"/>
              </a:lnSpc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Il territorio del Gargano</a:t>
            </a:r>
          </a:p>
          <a:p>
            <a:pPr>
              <a:lnSpc>
                <a:spcPct val="70000"/>
              </a:lnSpc>
            </a:pPr>
            <a:endParaRPr lang="it-IT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="" xmlns:a16="http://schemas.microsoft.com/office/drawing/2014/main" id="{9AF33C43-D6AC-4B78-A654-E33B456EF595}"/>
              </a:ext>
            </a:extLst>
          </p:cNvPr>
          <p:cNvGrpSpPr/>
          <p:nvPr/>
        </p:nvGrpSpPr>
        <p:grpSpPr>
          <a:xfrm>
            <a:off x="3782428" y="3245260"/>
            <a:ext cx="5128791" cy="2752049"/>
            <a:chOff x="2962073" y="4104668"/>
            <a:chExt cx="5128791" cy="2752049"/>
          </a:xfrm>
        </p:grpSpPr>
        <p:sp>
          <p:nvSpPr>
            <p:cNvPr id="12" name="Freccia a destra 11">
              <a:extLst>
                <a:ext uri="{FF2B5EF4-FFF2-40B4-BE49-F238E27FC236}">
                  <a16:creationId xmlns="" xmlns:a16="http://schemas.microsoft.com/office/drawing/2014/main" id="{32712769-AC53-4F89-87F7-1704C7669754}"/>
                </a:ext>
              </a:extLst>
            </p:cNvPr>
            <p:cNvSpPr/>
            <p:nvPr/>
          </p:nvSpPr>
          <p:spPr>
            <a:xfrm rot="10398750">
              <a:off x="5798272" y="5840144"/>
              <a:ext cx="992116" cy="343881"/>
            </a:xfrm>
            <a:prstGeom prst="rightArrow">
              <a:avLst>
                <a:gd name="adj1" fmla="val 55285"/>
                <a:gd name="adj2" fmla="val 80122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14" name="Immagine 13">
              <a:extLst>
                <a:ext uri="{FF2B5EF4-FFF2-40B4-BE49-F238E27FC236}">
                  <a16:creationId xmlns="" xmlns:a16="http://schemas.microsoft.com/office/drawing/2014/main" id="{87960FC1-C8B4-4BD8-BEC8-FA2234C548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48" t="10370" r="2287" b="53797"/>
            <a:stretch/>
          </p:blipFill>
          <p:spPr>
            <a:xfrm>
              <a:off x="6717588" y="6153543"/>
              <a:ext cx="1041134" cy="703174"/>
            </a:xfrm>
            <a:prstGeom prst="rect">
              <a:avLst/>
            </a:prstGeom>
          </p:spPr>
        </p:pic>
        <p:pic>
          <p:nvPicPr>
            <p:cNvPr id="15" name="Immagine 14">
              <a:extLst>
                <a:ext uri="{FF2B5EF4-FFF2-40B4-BE49-F238E27FC236}">
                  <a16:creationId xmlns="" xmlns:a16="http://schemas.microsoft.com/office/drawing/2014/main" id="{42FC65EC-3174-49EC-A52B-5761ED4E8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0450" y="4876131"/>
              <a:ext cx="914580" cy="789049"/>
            </a:xfrm>
            <a:prstGeom prst="rect">
              <a:avLst/>
            </a:prstGeom>
          </p:spPr>
        </p:pic>
        <p:pic>
          <p:nvPicPr>
            <p:cNvPr id="16" name="Immagine 15">
              <a:extLst>
                <a:ext uri="{FF2B5EF4-FFF2-40B4-BE49-F238E27FC236}">
                  <a16:creationId xmlns="" xmlns:a16="http://schemas.microsoft.com/office/drawing/2014/main" id="{4D4242D5-190F-4B23-96B4-ACBAFBF8B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559" y="5449893"/>
              <a:ext cx="1211653" cy="1211653"/>
            </a:xfrm>
            <a:prstGeom prst="rect">
              <a:avLst/>
            </a:prstGeom>
          </p:spPr>
        </p:pic>
        <p:sp>
          <p:nvSpPr>
            <p:cNvPr id="17" name="Freccia a destra 16">
              <a:extLst>
                <a:ext uri="{FF2B5EF4-FFF2-40B4-BE49-F238E27FC236}">
                  <a16:creationId xmlns="" xmlns:a16="http://schemas.microsoft.com/office/drawing/2014/main" id="{E056E80B-CDF4-48B2-867A-6D402076C89A}"/>
                </a:ext>
              </a:extLst>
            </p:cNvPr>
            <p:cNvSpPr/>
            <p:nvPr/>
          </p:nvSpPr>
          <p:spPr>
            <a:xfrm rot="1778846">
              <a:off x="4006000" y="5376394"/>
              <a:ext cx="598597" cy="378977"/>
            </a:xfrm>
            <a:prstGeom prst="rightArrow">
              <a:avLst>
                <a:gd name="adj1" fmla="val 55285"/>
                <a:gd name="adj2" fmla="val 80122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12290" name="Picture 2" descr="https://pbs.twimg.com/profile_images/1585772224/viagemdeturismo_logo_400x400.png">
              <a:extLst>
                <a:ext uri="{FF2B5EF4-FFF2-40B4-BE49-F238E27FC236}">
                  <a16:creationId xmlns="" xmlns:a16="http://schemas.microsoft.com/office/drawing/2014/main" id="{5C2BDA44-1F21-4878-AD2E-3E85FEB474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526" y="4104668"/>
              <a:ext cx="1272613" cy="1272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2" name="Picture 4" descr="http://cdvalles.alfaprintshop.com.mx/_/rsrc/1459942110174/home/tianguis/turismo/guiaTuristicaIcono.png?height=320&amp;width=320">
              <a:extLst>
                <a:ext uri="{FF2B5EF4-FFF2-40B4-BE49-F238E27FC236}">
                  <a16:creationId xmlns="" xmlns:a16="http://schemas.microsoft.com/office/drawing/2014/main" id="{D4FCA036-4EE4-4D39-98EF-F6DA6159BC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073" y="5878785"/>
              <a:ext cx="940398" cy="940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4" name="Picture 6" descr="Risultati immagini per mucca png">
              <a:extLst>
                <a:ext uri="{FF2B5EF4-FFF2-40B4-BE49-F238E27FC236}">
                  <a16:creationId xmlns="" xmlns:a16="http://schemas.microsoft.com/office/drawing/2014/main" id="{5C4AA232-6624-431D-BC5A-0A4E969481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53668" y="4638994"/>
              <a:ext cx="827601" cy="528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6" name="Picture 8" descr="https://irp-cdn.multiscreensite.com/8c949f38/dms3rep/multi/mobile/iconsosfalegnameria.png">
              <a:extLst>
                <a:ext uri="{FF2B5EF4-FFF2-40B4-BE49-F238E27FC236}">
                  <a16:creationId xmlns="" xmlns:a16="http://schemas.microsoft.com/office/drawing/2014/main" id="{00BA8795-0F84-4CCB-A061-3FDBC21101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8251" y="5075384"/>
              <a:ext cx="1272613" cy="1272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Freccia a destra 18">
              <a:extLst>
                <a:ext uri="{FF2B5EF4-FFF2-40B4-BE49-F238E27FC236}">
                  <a16:creationId xmlns="" xmlns:a16="http://schemas.microsoft.com/office/drawing/2014/main" id="{2951DDB2-2103-4E30-B48E-692FEE1B244F}"/>
                </a:ext>
              </a:extLst>
            </p:cNvPr>
            <p:cNvSpPr/>
            <p:nvPr/>
          </p:nvSpPr>
          <p:spPr>
            <a:xfrm rot="20900704">
              <a:off x="3947401" y="6049808"/>
              <a:ext cx="598597" cy="378977"/>
            </a:xfrm>
            <a:prstGeom prst="rightArrow">
              <a:avLst>
                <a:gd name="adj1" fmla="val 55285"/>
                <a:gd name="adj2" fmla="val 80122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0" name="Freccia a destra 19">
              <a:extLst>
                <a:ext uri="{FF2B5EF4-FFF2-40B4-BE49-F238E27FC236}">
                  <a16:creationId xmlns="" xmlns:a16="http://schemas.microsoft.com/office/drawing/2014/main" id="{F690569B-E4A3-4916-87FE-EC88D6F4C2E5}"/>
                </a:ext>
              </a:extLst>
            </p:cNvPr>
            <p:cNvSpPr/>
            <p:nvPr/>
          </p:nvSpPr>
          <p:spPr>
            <a:xfrm rot="9011049">
              <a:off x="5612341" y="5341141"/>
              <a:ext cx="799541" cy="378977"/>
            </a:xfrm>
            <a:prstGeom prst="rightArrow">
              <a:avLst>
                <a:gd name="adj1" fmla="val 55285"/>
                <a:gd name="adj2" fmla="val 80122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1" name="Freccia a destra 20">
              <a:extLst>
                <a:ext uri="{FF2B5EF4-FFF2-40B4-BE49-F238E27FC236}">
                  <a16:creationId xmlns="" xmlns:a16="http://schemas.microsoft.com/office/drawing/2014/main" id="{427F04A0-20F0-4D11-8FC1-0E9EB8CDD658}"/>
                </a:ext>
              </a:extLst>
            </p:cNvPr>
            <p:cNvSpPr/>
            <p:nvPr/>
          </p:nvSpPr>
          <p:spPr>
            <a:xfrm rot="11290824">
              <a:off x="5726093" y="6309451"/>
              <a:ext cx="981011" cy="378977"/>
            </a:xfrm>
            <a:prstGeom prst="rightArrow">
              <a:avLst>
                <a:gd name="adj1" fmla="val 55285"/>
                <a:gd name="adj2" fmla="val 80122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2" name="Freccia a destra 21">
              <a:extLst>
                <a:ext uri="{FF2B5EF4-FFF2-40B4-BE49-F238E27FC236}">
                  <a16:creationId xmlns="" xmlns:a16="http://schemas.microsoft.com/office/drawing/2014/main" id="{948ECE8F-1AC8-4EAD-BDC9-887DE5BCFF20}"/>
                </a:ext>
              </a:extLst>
            </p:cNvPr>
            <p:cNvSpPr/>
            <p:nvPr/>
          </p:nvSpPr>
          <p:spPr>
            <a:xfrm rot="6368775">
              <a:off x="4989190" y="5042301"/>
              <a:ext cx="598597" cy="378977"/>
            </a:xfrm>
            <a:prstGeom prst="rightArrow">
              <a:avLst>
                <a:gd name="adj1" fmla="val 55285"/>
                <a:gd name="adj2" fmla="val 80122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2D9D5087-90A5-420E-B8EA-A1BEA34F20C0}"/>
              </a:ext>
            </a:extLst>
          </p:cNvPr>
          <p:cNvSpPr/>
          <p:nvPr/>
        </p:nvSpPr>
        <p:spPr>
          <a:xfrm>
            <a:off x="161905" y="3788088"/>
            <a:ext cx="387777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Avenir LT 65 Medium" panose="02000603020000020003" pitchFamily="2" charset="0"/>
              </a:rPr>
              <a:t>Un territorio che vanta </a:t>
            </a:r>
            <a:r>
              <a:rPr lang="it-IT" sz="1600" b="1" dirty="0">
                <a:latin typeface="Avenir LT 65 Medium" panose="02000603020000020003" pitchFamily="2" charset="0"/>
              </a:rPr>
              <a:t>numerose risorse dal potenziale inespresso</a:t>
            </a:r>
            <a:r>
              <a:rPr lang="it-IT" sz="1600" dirty="0">
                <a:latin typeface="Avenir LT 65 Medium" panose="02000603020000020003" pitchFamily="2" charset="0"/>
              </a:rPr>
              <a:t> che necessitano di una «strategia» di sviluppo con interventi mirati.</a:t>
            </a:r>
          </a:p>
          <a:p>
            <a:endParaRPr lang="it-IT" dirty="0"/>
          </a:p>
        </p:txBody>
      </p:sp>
      <p:pic>
        <p:nvPicPr>
          <p:cNvPr id="23" name="Immagine 2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510" y="6367675"/>
            <a:ext cx="1045845" cy="398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192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 hidden="1"/>
          <p:cNvSpPr txBox="1"/>
          <p:nvPr/>
        </p:nvSpPr>
        <p:spPr>
          <a:xfrm rot="20836866">
            <a:off x="-613374" y="-165546"/>
            <a:ext cx="10691117" cy="581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7199" dirty="0">
                <a:solidFill>
                  <a:schemeClr val="accent6">
                    <a:alpha val="10000"/>
                  </a:schemeClr>
                </a:solidFill>
                <a:latin typeface="Berlin Sans FB" panose="020E0602020502020306" pitchFamily="34" charset="0"/>
              </a:rPr>
              <a:t>&gt;&gt;&gt;&gt;&gt;&gt;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0" y="175939"/>
            <a:ext cx="9143999" cy="801025"/>
          </a:xfrm>
          <a:prstGeom prst="rect">
            <a:avLst/>
          </a:prstGeom>
          <a:solidFill>
            <a:srgbClr val="769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0" y="320004"/>
            <a:ext cx="9339603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AZIONE 3  RAFFORZAMENTO DELLE FILIERE – INTERVENTO 3.1</a:t>
            </a:r>
            <a:endParaRPr lang="it-IT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  <a:p>
            <a:pPr>
              <a:lnSpc>
                <a:spcPct val="70000"/>
              </a:lnSpc>
            </a:pPr>
            <a:r>
              <a:rPr lang="it-IT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Incentivo alla cultura d’impresa 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-FEASR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D194E67E-5759-42BC-A86D-79F4F11EEAF0}"/>
              </a:ext>
            </a:extLst>
          </p:cNvPr>
          <p:cNvSpPr/>
          <p:nvPr/>
        </p:nvSpPr>
        <p:spPr>
          <a:xfrm>
            <a:off x="66100" y="1051922"/>
            <a:ext cx="90778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latin typeface="Avenir LT 65 Medium" panose="02000603020000020003" pitchFamily="2" charset="0"/>
              </a:rPr>
              <a:t>L’intervento attraverso attività informative è finalizzato a per  rafforzare il concetto di impresa e filiera fra gli operatori locali, incoraggiare la diversificazione delle attività </a:t>
            </a:r>
            <a:r>
              <a:rPr lang="it-IT" sz="1400" dirty="0" smtClean="0">
                <a:latin typeface="Avenir LT 65 Medium" panose="02000603020000020003" pitchFamily="2" charset="0"/>
              </a:rPr>
              <a:t>produttive, </a:t>
            </a:r>
            <a:r>
              <a:rPr lang="it-IT" sz="1400" dirty="0">
                <a:latin typeface="Avenir LT 65 Medium" panose="02000603020000020003" pitchFamily="2" charset="0"/>
              </a:rPr>
              <a:t>favorire approcci imprenditoriali professionalizzati nei diversi settori produttivi, per incrementare l’occupazione giovanile e femminile e per intercettare nuovi segmenti di mercato.</a:t>
            </a:r>
          </a:p>
          <a:p>
            <a:endParaRPr lang="it-IT" sz="1400" dirty="0">
              <a:latin typeface="Avenir LT 65 Medium" panose="02000603020000020003" pitchFamily="2" charset="0"/>
            </a:endParaRPr>
          </a:p>
          <a:p>
            <a:endParaRPr lang="it-IT" sz="1400" dirty="0" smtClean="0">
              <a:latin typeface="Avenir LT 65 Medium" panose="02000603020000020003" pitchFamily="2" charset="0"/>
            </a:endParaRPr>
          </a:p>
          <a:p>
            <a:r>
              <a:rPr lang="it-IT" sz="1400" dirty="0" smtClean="0">
                <a:latin typeface="Avenir LT 65 Medium" panose="02000603020000020003" pitchFamily="2" charset="0"/>
              </a:rPr>
              <a:t>Attuazione</a:t>
            </a:r>
            <a:r>
              <a:rPr lang="it-IT" sz="1400" dirty="0">
                <a:latin typeface="Avenir LT 65 Medium" panose="02000603020000020003" pitchFamily="2" charset="0"/>
              </a:rPr>
              <a:t>: Regia diretta</a:t>
            </a:r>
          </a:p>
          <a:p>
            <a:r>
              <a:rPr lang="it-IT" sz="1400" dirty="0" smtClean="0">
                <a:latin typeface="Avenir LT 65 Medium" panose="02000603020000020003" pitchFamily="2" charset="0"/>
              </a:rPr>
              <a:t>Dotazione finanziaria: </a:t>
            </a:r>
            <a:r>
              <a:rPr lang="it-IT" sz="1400" dirty="0">
                <a:latin typeface="Avenir LT 65 Medium" panose="02000603020000020003" pitchFamily="2" charset="0"/>
              </a:rPr>
              <a:t>€ </a:t>
            </a:r>
            <a:r>
              <a:rPr lang="it-IT" sz="1400" dirty="0" smtClean="0">
                <a:latin typeface="Avenir LT 65 Medium" panose="02000603020000020003" pitchFamily="2" charset="0"/>
              </a:rPr>
              <a:t>150.000,00</a:t>
            </a:r>
          </a:p>
          <a:p>
            <a:endParaRPr lang="it-IT" sz="1400" dirty="0">
              <a:latin typeface="Avenir LT 65 Medium" panose="02000603020000020003" pitchFamily="2" charset="0"/>
            </a:endParaRPr>
          </a:p>
          <a:p>
            <a:endParaRPr lang="it-IT" sz="1400" dirty="0">
              <a:latin typeface="Avenir LT 65 Medium" panose="02000603020000020003" pitchFamily="2" charset="0"/>
            </a:endParaRPr>
          </a:p>
          <a:p>
            <a:r>
              <a:rPr lang="it-IT" sz="1400" dirty="0">
                <a:latin typeface="Avenir LT 65 Medium" panose="02000603020000020003" pitchFamily="2" charset="0"/>
              </a:rPr>
              <a:t>Azioni:</a:t>
            </a:r>
          </a:p>
          <a:p>
            <a:r>
              <a:rPr lang="it-IT" sz="1400" dirty="0">
                <a:latin typeface="Avenir LT 65 Medium" panose="02000603020000020003" pitchFamily="2" charset="0"/>
              </a:rPr>
              <a:t>Azioni di rafforzamento della cultura d’impresa per le popolazioni dell’area garganica favorendo la propensione all’autoimprenditorialità attraverso: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latin typeface="Avenir LT 65 Medium" panose="02000603020000020003" pitchFamily="2" charset="0"/>
              </a:rPr>
              <a:t>Individuazione dei contenuti informativi e progettazione degli incontri;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latin typeface="Avenir LT 65 Medium" panose="02000603020000020003" pitchFamily="2" charset="0"/>
              </a:rPr>
              <a:t>Realizzazione dei supporti per le attività di informazione;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latin typeface="Avenir LT 65 Medium" panose="02000603020000020003" pitchFamily="2" charset="0"/>
              </a:rPr>
              <a:t>Attività di informazione.</a:t>
            </a:r>
          </a:p>
          <a:p>
            <a:endParaRPr lang="it-IT" sz="1400" dirty="0">
              <a:latin typeface="Avenir LT 65 Medium" panose="02000603020000020003" pitchFamily="2" charset="0"/>
            </a:endParaRPr>
          </a:p>
          <a:p>
            <a:endParaRPr lang="it-IT" sz="1400" dirty="0">
              <a:latin typeface="Avenir LT 65 Medium" panose="02000603020000020003" pitchFamily="2" charset="0"/>
            </a:endParaRPr>
          </a:p>
          <a:p>
            <a:endParaRPr lang="it-IT" sz="1400" dirty="0">
              <a:latin typeface="Avenir LT 65 Medium" panose="02000603020000020003" pitchFamily="2" charset="0"/>
            </a:endParaRPr>
          </a:p>
          <a:p>
            <a:r>
              <a:rPr lang="it-IT" sz="1400" dirty="0">
                <a:latin typeface="Avenir LT 65 Medium" panose="02000603020000020003" pitchFamily="2" charset="0"/>
              </a:rPr>
              <a:t>*Tale intervento verrà attivato in maniera coordinata con gli interventi “Creazione di Start-up Extragricole”, “Sostegno alla commercializzazione”. I soggetti che vorranno presentare domanda di aiuto sui suddetti interventi dovranno partecipare alle </a:t>
            </a:r>
            <a:r>
              <a:rPr lang="it-IT" sz="1400" dirty="0" smtClean="0">
                <a:latin typeface="Avenir LT 65 Medium" panose="02000603020000020003" pitchFamily="2" charset="0"/>
              </a:rPr>
              <a:t> attività </a:t>
            </a:r>
            <a:r>
              <a:rPr lang="it-IT" sz="1400" dirty="0">
                <a:latin typeface="Avenir LT 65 Medium" panose="02000603020000020003" pitchFamily="2" charset="0"/>
              </a:rPr>
              <a:t>previste nel presente intervento.</a:t>
            </a:r>
          </a:p>
          <a:p>
            <a:endParaRPr lang="it-IT" sz="1200" dirty="0">
              <a:latin typeface="Avenir LT 65 Medium" panose="02000603020000020003" pitchFamily="2" charset="0"/>
            </a:endParaRPr>
          </a:p>
        </p:txBody>
      </p:sp>
      <p:pic>
        <p:nvPicPr>
          <p:cNvPr id="9" name="Immagin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411" y="6337194"/>
            <a:ext cx="1045845" cy="398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87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 hidden="1"/>
          <p:cNvSpPr txBox="1"/>
          <p:nvPr/>
        </p:nvSpPr>
        <p:spPr>
          <a:xfrm rot="20836866">
            <a:off x="-613374" y="-165546"/>
            <a:ext cx="10691117" cy="581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7199" dirty="0">
                <a:solidFill>
                  <a:schemeClr val="accent6">
                    <a:alpha val="10000"/>
                  </a:schemeClr>
                </a:solidFill>
                <a:latin typeface="Berlin Sans FB" panose="020E0602020502020306" pitchFamily="34" charset="0"/>
              </a:rPr>
              <a:t>&gt;&gt;&gt;&gt;&gt;&gt;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0" y="151614"/>
            <a:ext cx="9143999" cy="820538"/>
          </a:xfrm>
          <a:prstGeom prst="rect">
            <a:avLst/>
          </a:prstGeom>
          <a:solidFill>
            <a:srgbClr val="D86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9FBFA120-723B-41D7-8CC1-75691D48C29E}"/>
              </a:ext>
            </a:extLst>
          </p:cNvPr>
          <p:cNvSpPr txBox="1"/>
          <p:nvPr/>
        </p:nvSpPr>
        <p:spPr>
          <a:xfrm>
            <a:off x="0" y="324555"/>
            <a:ext cx="9339603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it-IT" sz="1400" b="1" dirty="0" smtClean="0">
                <a:solidFill>
                  <a:schemeClr val="bg1"/>
                </a:solidFill>
                <a:latin typeface="MuseoSlabW01-900" panose="02000000000000000000" pitchFamily="2" charset="0"/>
              </a:rPr>
              <a:t>AZIONE 3  RAFFORZAMENTO DELLE FILIERE – INTERVENTO 3.2</a:t>
            </a:r>
            <a:endParaRPr lang="it-IT" sz="1400" b="1" dirty="0">
              <a:solidFill>
                <a:schemeClr val="bg1"/>
              </a:solidFill>
              <a:latin typeface="MuseoSlabW01-900" panose="02000000000000000000" pitchFamily="2" charset="0"/>
            </a:endParaRPr>
          </a:p>
          <a:p>
            <a:pPr>
              <a:lnSpc>
                <a:spcPct val="70000"/>
              </a:lnSpc>
            </a:pPr>
            <a:endParaRPr lang="it-IT" sz="1400" b="1" dirty="0">
              <a:solidFill>
                <a:schemeClr val="bg1"/>
              </a:solidFill>
              <a:latin typeface="MuseoSlabW01-900" panose="02000000000000000000" pitchFamily="2" charset="0"/>
            </a:endParaRPr>
          </a:p>
          <a:p>
            <a:pPr>
              <a:lnSpc>
                <a:spcPct val="70000"/>
              </a:lnSpc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Creazione di start-up extra agricole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64F67A6F-CEE1-473E-9B43-798556E6F574}"/>
              </a:ext>
            </a:extLst>
          </p:cNvPr>
          <p:cNvSpPr/>
          <p:nvPr/>
        </p:nvSpPr>
        <p:spPr>
          <a:xfrm>
            <a:off x="75625" y="1041864"/>
            <a:ext cx="610504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 smtClean="0">
                <a:latin typeface="Avenir LT 65 Medium" panose="02000603020000020003" pitchFamily="2" charset="0"/>
              </a:rPr>
              <a:t>L’intervento, attraverso </a:t>
            </a:r>
            <a:r>
              <a:rPr lang="it-IT" sz="1300" dirty="0">
                <a:latin typeface="Avenir LT 65 Medium" panose="02000603020000020003" pitchFamily="2" charset="0"/>
              </a:rPr>
              <a:t>al </a:t>
            </a:r>
            <a:r>
              <a:rPr lang="it-IT" sz="1300" dirty="0" smtClean="0">
                <a:latin typeface="Avenir LT 65 Medium" panose="02000603020000020003" pitchFamily="2" charset="0"/>
              </a:rPr>
              <a:t>sostegno all’auto </a:t>
            </a:r>
            <a:r>
              <a:rPr lang="it-IT" sz="1300" dirty="0">
                <a:latin typeface="Avenir LT 65 Medium" panose="02000603020000020003" pitchFamily="2" charset="0"/>
              </a:rPr>
              <a:t>imprenditorialità e alla creazione di imprese </a:t>
            </a:r>
            <a:r>
              <a:rPr lang="it-IT" sz="1300" dirty="0" smtClean="0">
                <a:latin typeface="Avenir LT 65 Medium" panose="02000603020000020003" pitchFamily="2" charset="0"/>
              </a:rPr>
              <a:t>innovative è finalizzato a sostenere il </a:t>
            </a:r>
            <a:r>
              <a:rPr lang="it-IT" sz="1300" dirty="0">
                <a:latin typeface="Avenir LT 65 Medium" panose="02000603020000020003" pitchFamily="2" charset="0"/>
              </a:rPr>
              <a:t>potenziale umano e le competenze tecniche e professionali delle persone impegnate nel </a:t>
            </a:r>
            <a:r>
              <a:rPr lang="it-IT" sz="1300" dirty="0" smtClean="0">
                <a:latin typeface="Avenir LT 65 Medium" panose="02000603020000020003" pitchFamily="2" charset="0"/>
              </a:rPr>
              <a:t>territorio. </a:t>
            </a:r>
          </a:p>
          <a:p>
            <a:r>
              <a:rPr lang="it-IT" sz="1300" dirty="0">
                <a:latin typeface="Avenir LT 65 Medium" panose="02000603020000020003" pitchFamily="2" charset="0"/>
              </a:rPr>
              <a:t>Potranno essere </a:t>
            </a:r>
            <a:r>
              <a:rPr lang="it-IT" sz="1300" dirty="0" smtClean="0">
                <a:latin typeface="Avenir LT 65 Medium" panose="02000603020000020003" pitchFamily="2" charset="0"/>
              </a:rPr>
              <a:t>finanziate le iniziative </a:t>
            </a:r>
            <a:r>
              <a:rPr lang="it-IT" sz="1300" dirty="0">
                <a:latin typeface="Avenir LT 65 Medium" panose="02000603020000020003" pitchFamily="2" charset="0"/>
              </a:rPr>
              <a:t>finalizzate alla creazione / sviluppo di imprese nei seguenti settori</a:t>
            </a:r>
            <a:r>
              <a:rPr lang="it-IT" sz="1300" dirty="0" smtClean="0">
                <a:latin typeface="Avenir LT 65 Medium" panose="02000603020000020003" pitchFamily="2" charset="0"/>
              </a:rPr>
              <a:t>:</a:t>
            </a:r>
          </a:p>
          <a:p>
            <a:endParaRPr lang="it-IT" sz="1300" dirty="0">
              <a:latin typeface="Avenir LT 65 Medium" panose="02000603020000020003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300" dirty="0">
                <a:latin typeface="Avenir LT 65 Medium" panose="02000603020000020003" pitchFamily="2" charset="0"/>
              </a:rPr>
              <a:t>Realizzazione di prodotti artigianali e industriali non compresi nell’Allegato I del trattato;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300" dirty="0">
                <a:latin typeface="Avenir LT 65 Medium" panose="02000603020000020003" pitchFamily="2" charset="0"/>
              </a:rPr>
              <a:t>Servizi innovativi inerenti l’IT a supporto delle aziende e delle popolazioni del territorio;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300" dirty="0">
                <a:latin typeface="Avenir LT 65 Medium" panose="02000603020000020003" pitchFamily="2" charset="0"/>
              </a:rPr>
              <a:t>Attività finalizzate al tempo libero e alla valorizzazione dei prodotti culturali e naturali;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300" dirty="0">
                <a:latin typeface="Avenir LT 65 Medium" panose="02000603020000020003" pitchFamily="2" charset="0"/>
              </a:rPr>
              <a:t>Attività finalizzate alla valorizzazione delle produzioni artigianali caratteristiche dell’area </a:t>
            </a:r>
            <a:r>
              <a:rPr lang="it-IT" sz="1300" dirty="0" smtClean="0">
                <a:latin typeface="Avenir LT 65 Medium" panose="02000603020000020003" pitchFamily="2" charset="0"/>
              </a:rPr>
              <a:t>Garganica.</a:t>
            </a:r>
          </a:p>
          <a:p>
            <a:pPr lvl="0"/>
            <a:endParaRPr lang="it-IT" sz="1300" dirty="0" smtClean="0">
              <a:latin typeface="Avenir LT 65 Medium" panose="02000603020000020003" pitchFamily="2" charset="0"/>
            </a:endParaRPr>
          </a:p>
          <a:p>
            <a:pPr lvl="0"/>
            <a:endParaRPr lang="it-IT" sz="1300" dirty="0">
              <a:latin typeface="Avenir LT 65 Medium" panose="02000603020000020003" pitchFamily="2" charset="0"/>
            </a:endParaRPr>
          </a:p>
          <a:p>
            <a:pPr lvl="0"/>
            <a:r>
              <a:rPr lang="it-IT" sz="1300" dirty="0" smtClean="0">
                <a:latin typeface="Avenir LT 65 Medium" panose="02000603020000020003" pitchFamily="2" charset="0"/>
              </a:rPr>
              <a:t>Attuazione</a:t>
            </a:r>
            <a:r>
              <a:rPr lang="it-IT" sz="1300" dirty="0">
                <a:latin typeface="Avenir LT 65 Medium" panose="02000603020000020003" pitchFamily="2" charset="0"/>
              </a:rPr>
              <a:t>: Bando </a:t>
            </a:r>
          </a:p>
          <a:p>
            <a:r>
              <a:rPr lang="it-IT" sz="1300" dirty="0" smtClean="0">
                <a:latin typeface="Avenir LT 65 Medium" panose="02000603020000020003" pitchFamily="2" charset="0"/>
              </a:rPr>
              <a:t>Dotazione finanziaria: </a:t>
            </a:r>
            <a:r>
              <a:rPr lang="it-IT" sz="1300" dirty="0">
                <a:latin typeface="Avenir LT 65 Medium" panose="02000603020000020003" pitchFamily="2" charset="0"/>
              </a:rPr>
              <a:t>€ </a:t>
            </a:r>
            <a:r>
              <a:rPr lang="it-IT" sz="1300" dirty="0" smtClean="0">
                <a:latin typeface="Avenir LT 65 Medium" panose="02000603020000020003" pitchFamily="2" charset="0"/>
              </a:rPr>
              <a:t>1.600.000,00 – aliquota di sostegno 50% - Investimento massimo ammissibile </a:t>
            </a:r>
            <a:r>
              <a:rPr lang="it-IT" sz="1300" dirty="0">
                <a:latin typeface="Avenir LT 65 Medium" panose="02000603020000020003" pitchFamily="2" charset="0"/>
              </a:rPr>
              <a:t>euro € 50,000,00 </a:t>
            </a:r>
            <a:r>
              <a:rPr lang="it-IT" sz="1300" dirty="0" smtClean="0">
                <a:latin typeface="Avenir LT 65 Medium" panose="02000603020000020003" pitchFamily="2" charset="0"/>
              </a:rPr>
              <a:t>contributo a fondo </a:t>
            </a:r>
            <a:r>
              <a:rPr lang="it-IT" sz="1300" dirty="0">
                <a:latin typeface="Avenir LT 65 Medium" panose="02000603020000020003" pitchFamily="2" charset="0"/>
              </a:rPr>
              <a:t>perduto € </a:t>
            </a:r>
            <a:r>
              <a:rPr lang="it-IT" sz="1300" dirty="0" smtClean="0">
                <a:latin typeface="Avenir LT 65 Medium" panose="02000603020000020003" pitchFamily="2" charset="0"/>
              </a:rPr>
              <a:t>25.000,00</a:t>
            </a:r>
            <a:endParaRPr lang="it-IT" sz="1300" dirty="0">
              <a:latin typeface="Avenir LT 65 Medium" panose="02000603020000020003" pitchFamily="2" charset="0"/>
            </a:endParaRPr>
          </a:p>
          <a:p>
            <a:r>
              <a:rPr lang="it-IT" sz="1300" dirty="0">
                <a:latin typeface="Avenir LT 65 Medium" panose="02000603020000020003" pitchFamily="2" charset="0"/>
              </a:rPr>
              <a:t>Localizzazione: Comuni area </a:t>
            </a:r>
            <a:r>
              <a:rPr lang="it-IT" sz="1300" dirty="0" smtClean="0">
                <a:latin typeface="Avenir LT 65 Medium" panose="02000603020000020003" pitchFamily="2" charset="0"/>
              </a:rPr>
              <a:t>GAL</a:t>
            </a:r>
          </a:p>
          <a:p>
            <a:endParaRPr lang="it-IT" sz="1300" dirty="0">
              <a:latin typeface="Avenir LT 65 Medium" panose="02000603020000020003" pitchFamily="2" charset="0"/>
            </a:endParaRPr>
          </a:p>
          <a:p>
            <a:endParaRPr lang="it-IT" sz="1300" dirty="0">
              <a:latin typeface="Avenir LT 65 Medium" panose="02000603020000020003" pitchFamily="2" charset="0"/>
            </a:endParaRPr>
          </a:p>
          <a:p>
            <a:r>
              <a:rPr lang="it-IT" sz="1300" dirty="0">
                <a:latin typeface="Avenir LT 65 Medium" panose="02000603020000020003" pitchFamily="2" charset="0"/>
              </a:rPr>
              <a:t>Beneficiari: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latin typeface="Avenir LT 65 Medium" panose="02000603020000020003" pitchFamily="2" charset="0"/>
              </a:rPr>
              <a:t>Agricoltori, coadiuvanti familiari che diversificano in attività extragricole;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latin typeface="Avenir LT 65 Medium" panose="02000603020000020003" pitchFamily="2" charset="0"/>
              </a:rPr>
              <a:t>Microimprese e piccole imprese che avviano o ampliano attività extra agricole così come definite dal Reg. (UE) 702/2014</a:t>
            </a:r>
            <a:r>
              <a:rPr lang="it-IT" sz="1300" dirty="0" smtClean="0">
                <a:latin typeface="Avenir LT 65 Medium" panose="02000603020000020003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300" dirty="0">
              <a:latin typeface="Avenir LT 65 Medium" panose="02000603020000020003" pitchFamily="2" charset="0"/>
            </a:endParaRPr>
          </a:p>
          <a:p>
            <a:endParaRPr lang="it-IT" sz="1300" dirty="0">
              <a:latin typeface="Avenir LT 65 Medium" panose="02000603020000020003" pitchFamily="2" charset="0"/>
            </a:endParaRPr>
          </a:p>
        </p:txBody>
      </p:sp>
      <p:pic>
        <p:nvPicPr>
          <p:cNvPr id="12" name="Immagin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410" y="6336603"/>
            <a:ext cx="1045845" cy="398145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6400798" y="1041864"/>
            <a:ext cx="274320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latin typeface="Avenir LT 65 Medium" panose="02000603020000020003" pitchFamily="2" charset="0"/>
              </a:rPr>
              <a:t>Costi ammissibili</a:t>
            </a:r>
            <a:r>
              <a:rPr lang="it-IT" sz="1200" b="1" dirty="0" smtClean="0">
                <a:latin typeface="Avenir LT 65 Medium" panose="02000603020000020003" pitchFamily="2" charset="0"/>
              </a:rPr>
              <a:t>:</a:t>
            </a:r>
          </a:p>
          <a:p>
            <a:pPr marL="171450" indent="-171450">
              <a:buFontTx/>
              <a:buChar char="-"/>
            </a:pPr>
            <a:r>
              <a:rPr lang="it-IT" sz="1200" dirty="0" smtClean="0"/>
              <a:t>ristrutturazione</a:t>
            </a:r>
            <a:r>
              <a:rPr lang="it-IT" sz="1200" dirty="0"/>
              <a:t>, recupero, riqualificazione e adeguamento di beni immobili strettamente necessari allo svolgimento delle attività; - acquisto di nuovi macchinari, attrezzature, e mobilio da destinare allo svolgimento dell’attività; - acquisto di hardware e software; - spese generali nel limite del 10% dei costi ammissibili. </a:t>
            </a:r>
            <a:endParaRPr lang="it-IT" sz="1200" dirty="0" smtClean="0"/>
          </a:p>
          <a:p>
            <a:r>
              <a:rPr lang="it-IT" sz="1200" dirty="0" smtClean="0"/>
              <a:t>Per </a:t>
            </a:r>
            <a:r>
              <a:rPr lang="it-IT" sz="1200" dirty="0"/>
              <a:t>gli investimenti inerenti le Attività finalizzate al tempo libero e alla valorizzazione dei prodotti culturali e naturali sono ammissibili anche i costi per: - Acquisto di piccoli mezzi di locomozione (biciclette, carretti a pedali o elettrici, scooter, </a:t>
            </a:r>
            <a:r>
              <a:rPr lang="it-IT" sz="1200" dirty="0" err="1"/>
              <a:t>Quod</a:t>
            </a:r>
            <a:r>
              <a:rPr lang="it-IT" sz="1200" dirty="0"/>
              <a:t>, ape calessino, natanti e imbarcazioni da diporto) e trasporto turistico (bus elettrici, mini bus, van e furgoni adibiti al trasporto di persone da 7 a 19 posti escluso il conducente).</a:t>
            </a:r>
            <a:endParaRPr lang="it-IT" sz="1200" b="1" dirty="0" smtClean="0">
              <a:latin typeface="Avenir LT 65 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74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F1EF74AB-F33F-4459-B494-A535F8F3B82A}"/>
              </a:ext>
            </a:extLst>
          </p:cNvPr>
          <p:cNvSpPr/>
          <p:nvPr/>
        </p:nvSpPr>
        <p:spPr>
          <a:xfrm>
            <a:off x="0" y="153884"/>
            <a:ext cx="9144000" cy="799017"/>
          </a:xfrm>
          <a:prstGeom prst="rect">
            <a:avLst/>
          </a:prstGeom>
          <a:solidFill>
            <a:srgbClr val="EFC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BC8FB759-A5CE-46DB-AAA0-DB2C57B62DB0}"/>
              </a:ext>
            </a:extLst>
          </p:cNvPr>
          <p:cNvSpPr txBox="1"/>
          <p:nvPr/>
        </p:nvSpPr>
        <p:spPr>
          <a:xfrm>
            <a:off x="1" y="331362"/>
            <a:ext cx="9453502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it-IT" sz="1400" b="1" dirty="0" smtClean="0">
                <a:solidFill>
                  <a:schemeClr val="bg1"/>
                </a:solidFill>
                <a:latin typeface="MuseoSlabW01-900" panose="02000000000000000000" pitchFamily="2" charset="0"/>
              </a:rPr>
              <a:t>AZIONE 3 RAFFORZAMENTO DELLE FILIERE  -INTERVENTO  </a:t>
            </a:r>
            <a:r>
              <a:rPr lang="it-IT" sz="1400" b="1" dirty="0">
                <a:solidFill>
                  <a:schemeClr val="bg1"/>
                </a:solidFill>
                <a:latin typeface="MuseoSlabW01-900" panose="02000000000000000000" pitchFamily="2" charset="0"/>
              </a:rPr>
              <a:t>3.3</a:t>
            </a:r>
          </a:p>
          <a:p>
            <a:pPr>
              <a:lnSpc>
                <a:spcPct val="70000"/>
              </a:lnSpc>
            </a:pPr>
            <a:endParaRPr lang="it-IT" sz="1400" b="1" dirty="0">
              <a:solidFill>
                <a:schemeClr val="bg1"/>
              </a:solidFill>
              <a:latin typeface="MuseoSlabW01-900" panose="02000000000000000000" pitchFamily="2" charset="0"/>
            </a:endParaRPr>
          </a:p>
          <a:p>
            <a:pPr>
              <a:lnSpc>
                <a:spcPct val="70000"/>
              </a:lnSpc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Sostegno alla 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Commercializzazione - FEASR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  <a:p>
            <a:pPr>
              <a:lnSpc>
                <a:spcPct val="70000"/>
              </a:lnSpc>
            </a:pPr>
            <a:endParaRPr lang="it-IT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281D1E1D-FA78-402E-A22B-9D93EC976545}"/>
              </a:ext>
            </a:extLst>
          </p:cNvPr>
          <p:cNvSpPr/>
          <p:nvPr/>
        </p:nvSpPr>
        <p:spPr>
          <a:xfrm>
            <a:off x="65773" y="1088543"/>
            <a:ext cx="907822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latin typeface="Avenir LT 65 Medium" panose="02000603020000020003" pitchFamily="2" charset="0"/>
              </a:rPr>
              <a:t>L’intervento è finalizzato ad </a:t>
            </a:r>
            <a:r>
              <a:rPr lang="it-IT" sz="1400" dirty="0">
                <a:latin typeface="Avenir LT 65 Medium" panose="02000603020000020003" pitchFamily="2" charset="0"/>
              </a:rPr>
              <a:t>aumentare la creazione di un valore aggiunto per i prodotti locali, sostenere la promozione dei prodotti nei mercati locali, le filiere corte, le associazioni di produttori, promuovere un’azione coordinata di valorizzazione e promozione del territorio garganico, sviluppare forme di cooperazione tra operatori delle aree rurali.</a:t>
            </a:r>
          </a:p>
          <a:p>
            <a:endParaRPr lang="it-IT" sz="1400" dirty="0">
              <a:latin typeface="Avenir LT 65 Medium" panose="02000603020000020003" pitchFamily="2" charset="0"/>
            </a:endParaRPr>
          </a:p>
          <a:p>
            <a:r>
              <a:rPr lang="it-IT" sz="1400" dirty="0" smtClean="0">
                <a:latin typeface="Avenir LT 65 Medium" panose="02000603020000020003" pitchFamily="2" charset="0"/>
              </a:rPr>
              <a:t>Attuazione</a:t>
            </a:r>
            <a:r>
              <a:rPr lang="it-IT" sz="1400" dirty="0">
                <a:latin typeface="Avenir LT 65 Medium" panose="02000603020000020003" pitchFamily="2" charset="0"/>
              </a:rPr>
              <a:t>: Bando</a:t>
            </a:r>
          </a:p>
          <a:p>
            <a:endParaRPr lang="it-IT" sz="1400" dirty="0" smtClean="0">
              <a:latin typeface="Avenir LT 65 Medium" panose="02000603020000020003" pitchFamily="2" charset="0"/>
            </a:endParaRPr>
          </a:p>
          <a:p>
            <a:r>
              <a:rPr lang="it-IT" sz="1400" dirty="0" smtClean="0">
                <a:latin typeface="Avenir LT 65 Medium" panose="02000603020000020003" pitchFamily="2" charset="0"/>
              </a:rPr>
              <a:t>Dotazione Finanziaria: </a:t>
            </a:r>
            <a:r>
              <a:rPr lang="it-IT" sz="1400" dirty="0">
                <a:latin typeface="Avenir LT 65 Medium" panose="02000603020000020003" pitchFamily="2" charset="0"/>
              </a:rPr>
              <a:t>€ </a:t>
            </a:r>
            <a:r>
              <a:rPr lang="it-IT" sz="1400" dirty="0" smtClean="0">
                <a:latin typeface="Avenir LT 65 Medium" panose="02000603020000020003" pitchFamily="2" charset="0"/>
              </a:rPr>
              <a:t>700.000,00 – Aliquota di sostegno 50% - Investimento massimo </a:t>
            </a:r>
            <a:r>
              <a:rPr lang="it-IT" sz="1400" dirty="0">
                <a:latin typeface="Avenir LT 65 Medium" panose="02000603020000020003" pitchFamily="2" charset="0"/>
              </a:rPr>
              <a:t>ammissibile € </a:t>
            </a:r>
            <a:r>
              <a:rPr lang="it-IT" sz="1400" dirty="0" smtClean="0">
                <a:latin typeface="Avenir LT 65 Medium" panose="02000603020000020003" pitchFamily="2" charset="0"/>
              </a:rPr>
              <a:t>50</a:t>
            </a:r>
            <a:r>
              <a:rPr lang="it-IT" sz="1400" dirty="0" smtClean="0">
                <a:latin typeface="Avenir LT 65 Medium" panose="02000603020000020003" pitchFamily="2" charset="0"/>
              </a:rPr>
              <a:t>.000,00 </a:t>
            </a:r>
            <a:r>
              <a:rPr lang="it-IT" sz="1400" dirty="0" smtClean="0">
                <a:latin typeface="Avenir LT 65 Medium" panose="02000603020000020003" pitchFamily="2" charset="0"/>
              </a:rPr>
              <a:t>- Contributo a fondo </a:t>
            </a:r>
            <a:r>
              <a:rPr lang="it-IT" sz="1400" dirty="0">
                <a:latin typeface="Avenir LT 65 Medium" panose="02000603020000020003" pitchFamily="2" charset="0"/>
              </a:rPr>
              <a:t>perduto € </a:t>
            </a:r>
            <a:r>
              <a:rPr lang="it-IT" sz="1400" dirty="0" smtClean="0">
                <a:latin typeface="Avenir LT 65 Medium" panose="02000603020000020003" pitchFamily="2" charset="0"/>
              </a:rPr>
              <a:t>25</a:t>
            </a:r>
            <a:r>
              <a:rPr lang="it-IT" sz="1400" dirty="0" smtClean="0">
                <a:latin typeface="Avenir LT 65 Medium" panose="02000603020000020003" pitchFamily="2" charset="0"/>
              </a:rPr>
              <a:t>.000,00</a:t>
            </a:r>
            <a:endParaRPr lang="it-IT" sz="1400" dirty="0">
              <a:latin typeface="Avenir LT 65 Medium" panose="02000603020000020003" pitchFamily="2" charset="0"/>
            </a:endParaRPr>
          </a:p>
          <a:p>
            <a:r>
              <a:rPr lang="it-IT" sz="1400" dirty="0">
                <a:latin typeface="Avenir LT 65 Medium" panose="02000603020000020003" pitchFamily="2" charset="0"/>
              </a:rPr>
              <a:t>Localizzazione: Comuni area GAL</a:t>
            </a:r>
          </a:p>
          <a:p>
            <a:endParaRPr lang="it-IT" sz="1400" dirty="0" smtClean="0">
              <a:latin typeface="Avenir LT 65 Medium" panose="02000603020000020003" pitchFamily="2" charset="0"/>
            </a:endParaRPr>
          </a:p>
          <a:p>
            <a:r>
              <a:rPr lang="it-IT" sz="1400" dirty="0" smtClean="0">
                <a:latin typeface="Avenir LT 65 Medium" panose="02000603020000020003" pitchFamily="2" charset="0"/>
              </a:rPr>
              <a:t>Beneficiari: PMI del territorio GAL.</a:t>
            </a:r>
          </a:p>
          <a:p>
            <a:endParaRPr lang="it-IT" sz="1400" dirty="0">
              <a:latin typeface="Avenir LT 65 Medium" panose="02000603020000020003" pitchFamily="2" charset="0"/>
            </a:endParaRPr>
          </a:p>
          <a:p>
            <a:r>
              <a:rPr lang="it-IT" sz="1400" dirty="0">
                <a:latin typeface="Avenir LT 65 Medium" panose="02000603020000020003" pitchFamily="2" charset="0"/>
              </a:rPr>
              <a:t>Azioni: L’intervento andrà a finanziare gli investimenti a supporto della commercializzazione dei prodotti/servizi realizzati dalle iniziative costituite con l’intervento “creazione di start-up extragricole” e di altre attività dell’area del Gargano</a:t>
            </a:r>
            <a:r>
              <a:rPr lang="it-IT" sz="1400" dirty="0" smtClean="0">
                <a:latin typeface="Avenir LT 65 Medium" panose="02000603020000020003" pitchFamily="2" charset="0"/>
              </a:rPr>
              <a:t>.</a:t>
            </a:r>
          </a:p>
          <a:p>
            <a:endParaRPr lang="it-IT" sz="1400" dirty="0">
              <a:latin typeface="Avenir LT 65 Medium" panose="02000603020000020003" pitchFamily="2" charset="0"/>
            </a:endParaRPr>
          </a:p>
          <a:p>
            <a:endParaRPr lang="it-IT" sz="1400" dirty="0">
              <a:latin typeface="Avenir LT 65 Medium" panose="02000603020000020003" pitchFamily="2" charset="0"/>
            </a:endParaRPr>
          </a:p>
          <a:p>
            <a:endParaRPr lang="it-IT" sz="1400" dirty="0">
              <a:latin typeface="Avenir LT 65 Medium" panose="02000603020000020003" pitchFamily="2" charset="0"/>
            </a:endParaRPr>
          </a:p>
          <a:p>
            <a:endParaRPr lang="it-IT" sz="1400" dirty="0">
              <a:latin typeface="Avenir LT 65 Medium" panose="02000603020000020003" pitchFamily="2" charset="0"/>
            </a:endParaRPr>
          </a:p>
          <a:p>
            <a:endParaRPr lang="it-IT" sz="1400" dirty="0"/>
          </a:p>
        </p:txBody>
      </p:sp>
      <p:pic>
        <p:nvPicPr>
          <p:cNvPr id="11" name="Immagin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544" y="6367893"/>
            <a:ext cx="1045845" cy="398145"/>
          </a:xfrm>
          <a:prstGeom prst="rect">
            <a:avLst/>
          </a:prstGeom>
          <a:noFill/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682353"/>
            <a:ext cx="5048738" cy="185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6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F1EF74AB-F33F-4459-B494-A535F8F3B82A}"/>
              </a:ext>
            </a:extLst>
          </p:cNvPr>
          <p:cNvSpPr/>
          <p:nvPr/>
        </p:nvSpPr>
        <p:spPr>
          <a:xfrm>
            <a:off x="0" y="153884"/>
            <a:ext cx="9144000" cy="799017"/>
          </a:xfrm>
          <a:prstGeom prst="rect">
            <a:avLst/>
          </a:prstGeom>
          <a:solidFill>
            <a:srgbClr val="EFC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BC8FB759-A5CE-46DB-AAA0-DB2C57B62DB0}"/>
              </a:ext>
            </a:extLst>
          </p:cNvPr>
          <p:cNvSpPr txBox="1"/>
          <p:nvPr/>
        </p:nvSpPr>
        <p:spPr>
          <a:xfrm>
            <a:off x="1" y="331362"/>
            <a:ext cx="9453502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it-IT" sz="1400" b="1" dirty="0" smtClean="0">
                <a:solidFill>
                  <a:schemeClr val="bg1"/>
                </a:solidFill>
                <a:latin typeface="MuseoSlabW01-900" panose="02000000000000000000" pitchFamily="2" charset="0"/>
              </a:rPr>
              <a:t>AZIONE 3 RAFFORZAMENTO DELLE FILIERE  -INTERVENTO  </a:t>
            </a:r>
            <a:r>
              <a:rPr lang="it-IT" sz="1400" b="1" dirty="0">
                <a:solidFill>
                  <a:schemeClr val="bg1"/>
                </a:solidFill>
                <a:latin typeface="MuseoSlabW01-900" panose="02000000000000000000" pitchFamily="2" charset="0"/>
              </a:rPr>
              <a:t>3.3</a:t>
            </a:r>
          </a:p>
          <a:p>
            <a:pPr>
              <a:lnSpc>
                <a:spcPct val="70000"/>
              </a:lnSpc>
            </a:pPr>
            <a:endParaRPr lang="it-IT" sz="1400" b="1" dirty="0">
              <a:solidFill>
                <a:schemeClr val="bg1"/>
              </a:solidFill>
              <a:latin typeface="MuseoSlabW01-900" panose="02000000000000000000" pitchFamily="2" charset="0"/>
            </a:endParaRPr>
          </a:p>
          <a:p>
            <a:pPr>
              <a:lnSpc>
                <a:spcPct val="70000"/>
              </a:lnSpc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Sostegno alla 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Commercializzazione - FEASR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  <a:p>
            <a:pPr>
              <a:lnSpc>
                <a:spcPct val="70000"/>
              </a:lnSpc>
            </a:pPr>
            <a:endParaRPr lang="it-IT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281D1E1D-FA78-402E-A22B-9D93EC976545}"/>
              </a:ext>
            </a:extLst>
          </p:cNvPr>
          <p:cNvSpPr/>
          <p:nvPr/>
        </p:nvSpPr>
        <p:spPr>
          <a:xfrm>
            <a:off x="65773" y="1088543"/>
            <a:ext cx="907822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latin typeface="Avenir LT 65 Medium" panose="02000603020000020003" pitchFamily="2" charset="0"/>
              </a:rPr>
              <a:t>COSTI AMMISIBILI: </a:t>
            </a:r>
          </a:p>
          <a:p>
            <a:r>
              <a:rPr lang="it-IT" sz="1400" dirty="0">
                <a:latin typeface="Avenir LT 65 Medium" panose="02000603020000020003" pitchFamily="2" charset="0"/>
              </a:rPr>
              <a:t>Sistemazione, adeguamento, miglioramento degli spazi dedicati alla commercializzazione,</a:t>
            </a:r>
          </a:p>
          <a:p>
            <a:r>
              <a:rPr lang="it-IT" sz="1400" dirty="0">
                <a:latin typeface="Avenir LT 65 Medium" panose="02000603020000020003" pitchFamily="2" charset="0"/>
              </a:rPr>
              <a:t>ivi compresi modesti ampliamenti limitati a vani tecnici e servizi nel rispetto degli strumenti</a:t>
            </a:r>
          </a:p>
          <a:p>
            <a:r>
              <a:rPr lang="it-IT" sz="1400" dirty="0">
                <a:latin typeface="Avenir LT 65 Medium" panose="02000603020000020003" pitchFamily="2" charset="0"/>
              </a:rPr>
              <a:t>urbanistici vigenti;</a:t>
            </a:r>
          </a:p>
          <a:p>
            <a:r>
              <a:rPr lang="it-IT" sz="1400" dirty="0">
                <a:latin typeface="Avenir LT 65 Medium" panose="02000603020000020003" pitchFamily="2" charset="0"/>
              </a:rPr>
              <a:t>- Acquisto di attrezzature, strumenti, arredi impianti funzionali all’intervento;</a:t>
            </a:r>
          </a:p>
          <a:p>
            <a:r>
              <a:rPr lang="it-IT" sz="1400" dirty="0">
                <a:latin typeface="Avenir LT 65 Medium" panose="02000603020000020003" pitchFamily="2" charset="0"/>
              </a:rPr>
              <a:t>- Acquisto di vetrine mobili, rimorchi, o carrelli auto -negozio trainabili, carretti a pedali o</a:t>
            </a:r>
          </a:p>
          <a:p>
            <a:r>
              <a:rPr lang="it-IT" sz="1400" dirty="0">
                <a:latin typeface="Avenir LT 65 Medium" panose="02000603020000020003" pitchFamily="2" charset="0"/>
              </a:rPr>
              <a:t>elettrici e piccoli mezzi di locomozione motorizzati quali per esempio veicoli </a:t>
            </a:r>
            <a:r>
              <a:rPr lang="it-IT" sz="1400" dirty="0" err="1">
                <a:latin typeface="Avenir LT 65 Medium" panose="02000603020000020003" pitchFamily="2" charset="0"/>
              </a:rPr>
              <a:t>street</a:t>
            </a:r>
            <a:r>
              <a:rPr lang="it-IT" sz="1400" dirty="0">
                <a:latin typeface="Avenir LT 65 Medium" panose="02000603020000020003" pitchFamily="2" charset="0"/>
              </a:rPr>
              <a:t> </a:t>
            </a:r>
            <a:r>
              <a:rPr lang="it-IT" sz="1400" dirty="0" err="1">
                <a:latin typeface="Avenir LT 65 Medium" panose="02000603020000020003" pitchFamily="2" charset="0"/>
              </a:rPr>
              <a:t>food</a:t>
            </a:r>
            <a:r>
              <a:rPr lang="it-IT" sz="1400" dirty="0">
                <a:latin typeface="Avenir LT 65 Medium" panose="02000603020000020003" pitchFamily="2" charset="0"/>
              </a:rPr>
              <a:t> o</a:t>
            </a:r>
          </a:p>
          <a:p>
            <a:r>
              <a:rPr lang="it-IT" sz="1400" dirty="0">
                <a:latin typeface="Avenir LT 65 Medium" panose="02000603020000020003" pitchFamily="2" charset="0"/>
              </a:rPr>
              <a:t>auto-negozi anche coibentati, esclusivamente utilizzati per la commercializzazione e</a:t>
            </a:r>
          </a:p>
          <a:p>
            <a:r>
              <a:rPr lang="it-IT" sz="1400" dirty="0">
                <a:latin typeface="Avenir LT 65 Medium" panose="02000603020000020003" pitchFamily="2" charset="0"/>
              </a:rPr>
              <a:t>promozioni dei prodotti artigianali e per la degustazione delle produzioni agroalimentari</a:t>
            </a:r>
            <a:r>
              <a:rPr lang="it-IT" sz="1400" dirty="0" smtClean="0">
                <a:latin typeface="Avenir LT 65 Medium" panose="02000603020000020003" pitchFamily="2" charset="0"/>
              </a:rPr>
              <a:t>;</a:t>
            </a:r>
          </a:p>
          <a:p>
            <a:endParaRPr lang="it-IT" sz="1400" dirty="0">
              <a:latin typeface="Avenir LT 65 Medium" panose="02000603020000020003" pitchFamily="2" charset="0"/>
            </a:endParaRPr>
          </a:p>
          <a:p>
            <a:r>
              <a:rPr lang="it-IT" sz="1100" i="1" dirty="0">
                <a:latin typeface="Avenir LT 65 Medium" panose="02000603020000020003" pitchFamily="2" charset="0"/>
              </a:rPr>
              <a:t>Con riferimento ai piccoli mezzi di locomozione si specifica che in caso di veicolo con </a:t>
            </a:r>
            <a:r>
              <a:rPr lang="it-IT" sz="1100" i="1" dirty="0" smtClean="0">
                <a:latin typeface="Avenir LT 65 Medium" panose="02000603020000020003" pitchFamily="2" charset="0"/>
              </a:rPr>
              <a:t>motore a </a:t>
            </a:r>
            <a:r>
              <a:rPr lang="it-IT" sz="1100" i="1" dirty="0">
                <a:latin typeface="Avenir LT 65 Medium" panose="02000603020000020003" pitchFamily="2" charset="0"/>
              </a:rPr>
              <a:t>combustione la cilindrata non potrà essere superiore a 1600 cc; in caso di veicolo </a:t>
            </a:r>
            <a:r>
              <a:rPr lang="it-IT" sz="1100" i="1" dirty="0" smtClean="0">
                <a:latin typeface="Avenir LT 65 Medium" panose="02000603020000020003" pitchFamily="2" charset="0"/>
              </a:rPr>
              <a:t>con motore </a:t>
            </a:r>
            <a:r>
              <a:rPr lang="it-IT" sz="1100" i="1" dirty="0">
                <a:latin typeface="Avenir LT 65 Medium" panose="02000603020000020003" pitchFamily="2" charset="0"/>
              </a:rPr>
              <a:t>elettrico la potenza non potrà essere superiore a 40 KW. I piccoli mezzi </a:t>
            </a:r>
            <a:r>
              <a:rPr lang="it-IT" sz="1100" i="1" dirty="0" smtClean="0">
                <a:latin typeface="Avenir LT 65 Medium" panose="02000603020000020003" pitchFamily="2" charset="0"/>
              </a:rPr>
              <a:t>di locomozione </a:t>
            </a:r>
            <a:r>
              <a:rPr lang="it-IT" sz="1100" i="1" dirty="0">
                <a:latin typeface="Avenir LT 65 Medium" panose="02000603020000020003" pitchFamily="2" charset="0"/>
              </a:rPr>
              <a:t>innanzi indicati dovranno essere equipaggiati con attrezzature per </a:t>
            </a:r>
            <a:r>
              <a:rPr lang="it-IT" sz="1100" i="1" dirty="0" smtClean="0">
                <a:latin typeface="Avenir LT 65 Medium" panose="02000603020000020003" pitchFamily="2" charset="0"/>
              </a:rPr>
              <a:t>la promozione </a:t>
            </a:r>
            <a:r>
              <a:rPr lang="it-IT" sz="1100" i="1" dirty="0">
                <a:latin typeface="Avenir LT 65 Medium" panose="02000603020000020003" pitchFamily="2" charset="0"/>
              </a:rPr>
              <a:t>e commercializzazione dei prodotti artigianali, degustazione </a:t>
            </a:r>
            <a:r>
              <a:rPr lang="it-IT" sz="1100" i="1" dirty="0" smtClean="0">
                <a:latin typeface="Avenir LT 65 Medium" panose="02000603020000020003" pitchFamily="2" charset="0"/>
              </a:rPr>
              <a:t>e commercializzazione </a:t>
            </a:r>
            <a:r>
              <a:rPr lang="it-IT" sz="1100" i="1" dirty="0">
                <a:latin typeface="Avenir LT 65 Medium" panose="02000603020000020003" pitchFamily="2" charset="0"/>
              </a:rPr>
              <a:t>dei prodotti agroalimentari</a:t>
            </a:r>
            <a:r>
              <a:rPr lang="it-IT" sz="1100" i="1" dirty="0" smtClean="0">
                <a:latin typeface="Avenir LT 65 Medium" panose="02000603020000020003" pitchFamily="2" charset="0"/>
              </a:rPr>
              <a:t>;</a:t>
            </a:r>
          </a:p>
          <a:p>
            <a:endParaRPr lang="it-IT" sz="1400" dirty="0">
              <a:latin typeface="Avenir LT 65 Medium" panose="02000603020000020003" pitchFamily="2" charset="0"/>
            </a:endParaRPr>
          </a:p>
          <a:p>
            <a:r>
              <a:rPr lang="it-IT" sz="1400" dirty="0">
                <a:latin typeface="Avenir LT 65 Medium" panose="02000603020000020003" pitchFamily="2" charset="0"/>
              </a:rPr>
              <a:t>- Costi relativi alla realizzazione dell’immagine aziendale, creazione di marchi e materiale</a:t>
            </a:r>
          </a:p>
          <a:p>
            <a:r>
              <a:rPr lang="it-IT" sz="1400" dirty="0">
                <a:latin typeface="Avenir LT 65 Medium" panose="02000603020000020003" pitchFamily="2" charset="0"/>
              </a:rPr>
              <a:t>promozionale;</a:t>
            </a:r>
          </a:p>
          <a:p>
            <a:r>
              <a:rPr lang="it-IT" sz="1400" dirty="0">
                <a:latin typeface="Avenir LT 65 Medium" panose="02000603020000020003" pitchFamily="2" charset="0"/>
              </a:rPr>
              <a:t>- costi relativi all’acquisto di attrezzature hardware, software e sviluppo di programmi</a:t>
            </a:r>
          </a:p>
          <a:p>
            <a:r>
              <a:rPr lang="it-IT" sz="1400" dirty="0">
                <a:latin typeface="Avenir LT 65 Medium" panose="02000603020000020003" pitchFamily="2" charset="0"/>
              </a:rPr>
              <a:t>informatici e costi per realizzazione di siti internet e e-commerce, con l’esclusione dei costi</a:t>
            </a:r>
          </a:p>
          <a:p>
            <a:r>
              <a:rPr lang="it-IT" sz="1400" dirty="0">
                <a:latin typeface="Avenir LT 65 Medium" panose="02000603020000020003" pitchFamily="2" charset="0"/>
              </a:rPr>
              <a:t>di gestione,</a:t>
            </a:r>
          </a:p>
          <a:p>
            <a:r>
              <a:rPr lang="it-IT" sz="1400" dirty="0">
                <a:latin typeface="Avenir LT 65 Medium" panose="02000603020000020003" pitchFamily="2" charset="0"/>
              </a:rPr>
              <a:t>- spese generali compresi onorari di consulenti e professionisti, nel limite massimo del 10%</a:t>
            </a:r>
          </a:p>
          <a:p>
            <a:r>
              <a:rPr lang="it-IT" sz="1400" dirty="0">
                <a:latin typeface="Avenir LT 65 Medium" panose="02000603020000020003" pitchFamily="2" charset="0"/>
              </a:rPr>
              <a:t>degli investimenti sopra indicati ad esclusione degli “investimenti immateriali”, ai sensi</a:t>
            </a:r>
          </a:p>
          <a:p>
            <a:r>
              <a:rPr lang="it-IT" sz="1400" dirty="0">
                <a:latin typeface="Avenir LT 65 Medium" panose="02000603020000020003" pitchFamily="2" charset="0"/>
              </a:rPr>
              <a:t>dall’art. 45 par. 2 </a:t>
            </a:r>
            <a:r>
              <a:rPr lang="it-IT" sz="1400" dirty="0" err="1">
                <a:latin typeface="Avenir LT 65 Medium" panose="02000603020000020003" pitchFamily="2" charset="0"/>
              </a:rPr>
              <a:t>lett</a:t>
            </a:r>
            <a:r>
              <a:rPr lang="it-IT" sz="1400" dirty="0">
                <a:latin typeface="Avenir LT 65 Medium" panose="02000603020000020003" pitchFamily="2" charset="0"/>
              </a:rPr>
              <a:t>. C) del Reg. UE n. 1305/2013.</a:t>
            </a:r>
          </a:p>
          <a:p>
            <a:r>
              <a:rPr lang="it-IT" sz="1400" dirty="0">
                <a:latin typeface="Avenir LT 65 Medium" panose="02000603020000020003" pitchFamily="2" charset="0"/>
              </a:rPr>
              <a:t>Non sono ammissibili gli investimenti effettuati allo scopo di ottemperare a requisiti resi</a:t>
            </a:r>
          </a:p>
          <a:p>
            <a:r>
              <a:rPr lang="it-IT" sz="1400" dirty="0">
                <a:latin typeface="Avenir LT 65 Medium" panose="02000603020000020003" pitchFamily="2" charset="0"/>
              </a:rPr>
              <a:t>obbligatori da specifiche norme comunitarie.</a:t>
            </a:r>
            <a:endParaRPr lang="it-IT" sz="1400" dirty="0">
              <a:latin typeface="Avenir LT 65 Medium" panose="02000603020000020003" pitchFamily="2" charset="0"/>
            </a:endParaRPr>
          </a:p>
          <a:p>
            <a:endParaRPr lang="it-IT" sz="1400" dirty="0">
              <a:latin typeface="Avenir LT 65 Medium" panose="02000603020000020003" pitchFamily="2" charset="0"/>
            </a:endParaRPr>
          </a:p>
          <a:p>
            <a:endParaRPr lang="it-IT" sz="1400" dirty="0">
              <a:latin typeface="Avenir LT 65 Medium" panose="02000603020000020003" pitchFamily="2" charset="0"/>
            </a:endParaRPr>
          </a:p>
          <a:p>
            <a:endParaRPr lang="it-IT" sz="1400" dirty="0"/>
          </a:p>
        </p:txBody>
      </p:sp>
      <p:pic>
        <p:nvPicPr>
          <p:cNvPr id="11" name="Immagin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544" y="6367893"/>
            <a:ext cx="1045845" cy="398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404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F1EF74AB-F33F-4459-B494-A535F8F3B82A}"/>
              </a:ext>
            </a:extLst>
          </p:cNvPr>
          <p:cNvSpPr/>
          <p:nvPr/>
        </p:nvSpPr>
        <p:spPr>
          <a:xfrm>
            <a:off x="0" y="196614"/>
            <a:ext cx="9144000" cy="785164"/>
          </a:xfrm>
          <a:prstGeom prst="rect">
            <a:avLst/>
          </a:prstGeom>
          <a:solidFill>
            <a:srgbClr val="007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BC8FB759-A5CE-46DB-AAA0-DB2C57B62DB0}"/>
              </a:ext>
            </a:extLst>
          </p:cNvPr>
          <p:cNvSpPr txBox="1"/>
          <p:nvPr/>
        </p:nvSpPr>
        <p:spPr>
          <a:xfrm>
            <a:off x="918633" y="261754"/>
            <a:ext cx="7162800" cy="94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it-IT" sz="2800" b="1" dirty="0" smtClean="0">
                <a:solidFill>
                  <a:schemeClr val="bg1"/>
                </a:solidFill>
                <a:latin typeface="MuseoSlabW01-900" panose="02000000000000000000" pitchFamily="2" charset="0"/>
              </a:rPr>
              <a:t>INTERVENTI CON FONDO FINANZIATORE FEAMP </a:t>
            </a: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  <a:p>
            <a:pPr>
              <a:lnSpc>
                <a:spcPct val="70000"/>
              </a:lnSpc>
            </a:pPr>
            <a:endParaRPr lang="it-IT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</p:txBody>
      </p:sp>
      <p:pic>
        <p:nvPicPr>
          <p:cNvPr id="9" name="Immagin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277" y="6339410"/>
            <a:ext cx="1045845" cy="398145"/>
          </a:xfrm>
          <a:prstGeom prst="rect">
            <a:avLst/>
          </a:prstGeom>
          <a:noFill/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" y="1134705"/>
            <a:ext cx="7577667" cy="505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2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 hidden="1"/>
          <p:cNvSpPr txBox="1"/>
          <p:nvPr/>
        </p:nvSpPr>
        <p:spPr>
          <a:xfrm rot="20836866">
            <a:off x="-613374" y="-165546"/>
            <a:ext cx="10691117" cy="581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7199" dirty="0">
                <a:solidFill>
                  <a:schemeClr val="accent6">
                    <a:alpha val="10000"/>
                  </a:schemeClr>
                </a:solidFill>
                <a:latin typeface="Berlin Sans FB" panose="020E0602020502020306" pitchFamily="34" charset="0"/>
              </a:rPr>
              <a:t>&gt;&gt;&gt;&gt;&gt;&gt;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1" y="132425"/>
            <a:ext cx="9143999" cy="1200329"/>
          </a:xfrm>
          <a:prstGeom prst="rect">
            <a:avLst/>
          </a:prstGeom>
          <a:solidFill>
            <a:srgbClr val="769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" y="252628"/>
            <a:ext cx="9339603" cy="101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it-IT" sz="1400" b="1" dirty="0" smtClean="0">
                <a:solidFill>
                  <a:schemeClr val="bg1"/>
                </a:solidFill>
                <a:latin typeface="MuseoSlabW01-900" panose="02000000000000000000" pitchFamily="2" charset="0"/>
              </a:rPr>
              <a:t>Azione 1 GARGANO MARE E MONTI – INTERVENTO  1.1 </a:t>
            </a:r>
            <a:endParaRPr lang="it-IT" sz="1400" b="1" dirty="0">
              <a:solidFill>
                <a:schemeClr val="bg1"/>
              </a:solidFill>
              <a:latin typeface="MuseoSlabW01-900" panose="02000000000000000000" pitchFamily="2" charset="0"/>
            </a:endParaRPr>
          </a:p>
          <a:p>
            <a:pPr>
              <a:lnSpc>
                <a:spcPct val="70000"/>
              </a:lnSpc>
            </a:pP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  <a:p>
            <a:pPr>
              <a:lnSpc>
                <a:spcPct val="70000"/>
              </a:lnSpc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Elaborazione di piani di gestione locali delle attività connesse alla pesca e all’acquacoltura in siti 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Natura 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2000 e in zone soggette a misure di protezione 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speciale – FEAMP </a:t>
            </a: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19A7DF5E-0904-4624-BB8B-CB6EB538F448}"/>
              </a:ext>
            </a:extLst>
          </p:cNvPr>
          <p:cNvSpPr/>
          <p:nvPr/>
        </p:nvSpPr>
        <p:spPr>
          <a:xfrm>
            <a:off x="147641" y="1391571"/>
            <a:ext cx="899635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Avenir LT 65 Medium" panose="02000603020000020003" pitchFamily="2" charset="0"/>
              </a:rPr>
              <a:t>Il </a:t>
            </a:r>
            <a:r>
              <a:rPr lang="it-IT" sz="1600" dirty="0">
                <a:latin typeface="Avenir LT 65 Medium" panose="02000603020000020003" pitchFamily="2" charset="0"/>
              </a:rPr>
              <a:t>presente intervento è </a:t>
            </a:r>
            <a:r>
              <a:rPr lang="it-IT" sz="1600" dirty="0" smtClean="0">
                <a:latin typeface="Avenir LT 65 Medium" panose="02000603020000020003" pitchFamily="2" charset="0"/>
              </a:rPr>
              <a:t>finalizzato a:</a:t>
            </a:r>
          </a:p>
          <a:p>
            <a:pPr marL="285750" indent="-285750">
              <a:buFontTx/>
              <a:buChar char="-"/>
            </a:pPr>
            <a:r>
              <a:rPr lang="it-IT" sz="1600" dirty="0">
                <a:latin typeface="Avenir LT 65 Medium" panose="02000603020000020003" pitchFamily="2" charset="0"/>
              </a:rPr>
              <a:t>S</a:t>
            </a:r>
            <a:r>
              <a:rPr lang="it-IT" sz="1600" dirty="0" smtClean="0">
                <a:latin typeface="Avenir LT 65 Medium" panose="02000603020000020003" pitchFamily="2" charset="0"/>
              </a:rPr>
              <a:t>ostenere e rafforzare forme di cooperazione tra le imprese della pesca del territorio marino costiero  area GAL;</a:t>
            </a:r>
          </a:p>
          <a:p>
            <a:pPr marL="285750" indent="-285750">
              <a:buFontTx/>
              <a:buChar char="-"/>
            </a:pPr>
            <a:r>
              <a:rPr lang="it-IT" sz="1600" dirty="0">
                <a:latin typeface="Avenir LT 65 Medium" panose="02000603020000020003" pitchFamily="2" charset="0"/>
              </a:rPr>
              <a:t>U</a:t>
            </a:r>
            <a:r>
              <a:rPr lang="it-IT" sz="1600" dirty="0" smtClean="0">
                <a:latin typeface="Avenir LT 65 Medium" panose="02000603020000020003" pitchFamily="2" charset="0"/>
              </a:rPr>
              <a:t>so sostenibile </a:t>
            </a:r>
            <a:r>
              <a:rPr lang="it-IT" sz="1600" dirty="0">
                <a:latin typeface="Avenir LT 65 Medium" panose="02000603020000020003" pitchFamily="2" charset="0"/>
              </a:rPr>
              <a:t> </a:t>
            </a:r>
            <a:r>
              <a:rPr lang="it-IT" sz="1600" dirty="0" smtClean="0">
                <a:latin typeface="Avenir LT 65 Medium" panose="02000603020000020003" pitchFamily="2" charset="0"/>
              </a:rPr>
              <a:t>delle risorse ittiche attraverso la gestione responsabile e condivisa delle risorse;</a:t>
            </a:r>
          </a:p>
          <a:p>
            <a:pPr marL="285750" indent="-285750">
              <a:buFontTx/>
              <a:buChar char="-"/>
            </a:pPr>
            <a:r>
              <a:rPr lang="it-IT" sz="1600" dirty="0" smtClean="0">
                <a:latin typeface="Avenir LT 65 Medium" panose="02000603020000020003" pitchFamily="2" charset="0"/>
              </a:rPr>
              <a:t>Gestione razionale delle ambienti marino costieri;</a:t>
            </a:r>
          </a:p>
          <a:p>
            <a:pPr marL="285750" indent="-285750">
              <a:buFontTx/>
              <a:buChar char="-"/>
            </a:pPr>
            <a:r>
              <a:rPr lang="it-IT" sz="1600" dirty="0" smtClean="0">
                <a:latin typeface="Avenir LT 65 Medium" panose="02000603020000020003" pitchFamily="2" charset="0"/>
              </a:rPr>
              <a:t>Conservazione delle tradizionali tecniche di pesca e attività di acquacoltura locali. </a:t>
            </a:r>
          </a:p>
          <a:p>
            <a:endParaRPr lang="it-IT" sz="1600" dirty="0" smtClean="0">
              <a:latin typeface="Avenir LT 65 Medium" panose="02000603020000020003" pitchFamily="2" charset="0"/>
            </a:endParaRPr>
          </a:p>
          <a:p>
            <a:r>
              <a:rPr lang="it-IT" sz="1600" dirty="0" smtClean="0">
                <a:latin typeface="Avenir LT 65 Medium" panose="02000603020000020003" pitchFamily="2" charset="0"/>
              </a:rPr>
              <a:t>Attuazione</a:t>
            </a:r>
            <a:r>
              <a:rPr lang="it-IT" sz="1600" dirty="0">
                <a:latin typeface="Avenir LT 65 Medium" panose="02000603020000020003" pitchFamily="2" charset="0"/>
              </a:rPr>
              <a:t>: </a:t>
            </a:r>
            <a:r>
              <a:rPr lang="it-IT" sz="1600" u="sng" dirty="0" smtClean="0">
                <a:latin typeface="Avenir LT 65 Medium" panose="02000603020000020003" pitchFamily="2" charset="0"/>
              </a:rPr>
              <a:t>Bando</a:t>
            </a:r>
            <a:endParaRPr lang="it-IT" sz="1600" u="sng" dirty="0">
              <a:latin typeface="Avenir LT 65 Medium" panose="02000603020000020003" pitchFamily="2" charset="0"/>
            </a:endParaRPr>
          </a:p>
          <a:p>
            <a:r>
              <a:rPr lang="it-IT" sz="1600" dirty="0">
                <a:latin typeface="Avenir LT 65 Medium" panose="02000603020000020003" pitchFamily="2" charset="0"/>
              </a:rPr>
              <a:t>Importo: € </a:t>
            </a:r>
            <a:r>
              <a:rPr lang="it-IT" sz="1600" dirty="0" smtClean="0">
                <a:latin typeface="Avenir LT 65 Medium" panose="02000603020000020003" pitchFamily="2" charset="0"/>
              </a:rPr>
              <a:t>250.000 – Intensità dell’aiuto pubblico 100%</a:t>
            </a:r>
            <a:endParaRPr lang="it-IT" sz="1600" dirty="0">
              <a:latin typeface="Avenir LT 65 Medium" panose="02000603020000020003" pitchFamily="2" charset="0"/>
            </a:endParaRPr>
          </a:p>
          <a:p>
            <a:r>
              <a:rPr lang="it-IT" sz="1600" dirty="0">
                <a:latin typeface="Avenir LT 65 Medium" panose="02000603020000020003" pitchFamily="2" charset="0"/>
              </a:rPr>
              <a:t>Localizzazione: Comuni area GAL con requisiti FEAMP </a:t>
            </a:r>
            <a:r>
              <a:rPr lang="it-IT" sz="1600" spc="-100" dirty="0">
                <a:latin typeface="Avenir LT 65 Medium" panose="02000603020000020003" pitchFamily="2" charset="0"/>
              </a:rPr>
              <a:t>(tutti, esclusi Rignano Garganico, San Giovanni Rotondo, San Marco in Lamis)</a:t>
            </a:r>
          </a:p>
          <a:p>
            <a:endParaRPr lang="it-IT" sz="1600" dirty="0" smtClean="0">
              <a:latin typeface="Avenir LT 65 Medium" panose="02000603020000020003" pitchFamily="2" charset="0"/>
            </a:endParaRPr>
          </a:p>
          <a:p>
            <a:r>
              <a:rPr lang="it-IT" sz="1600" dirty="0" smtClean="0">
                <a:latin typeface="Avenir LT 65 Medium" panose="02000603020000020003" pitchFamily="2" charset="0"/>
              </a:rPr>
              <a:t>Beneficiari: </a:t>
            </a:r>
            <a:r>
              <a:rPr lang="it-IT" sz="1600" dirty="0">
                <a:latin typeface="Avenir LT 65 Medium" panose="02000603020000020003" pitchFamily="2" charset="0"/>
              </a:rPr>
              <a:t>Consorzi di imprese di pesca/acquacoltura e/o Organizzazioni di Produttori (O.P.) riconosciute ai sensi del regolamento (CE) 104/2000. Tutti i soggetti partecipanti dovranno essere in possesso di licenza marittima o quella di tipo A per le acque interne</a:t>
            </a:r>
            <a:r>
              <a:rPr lang="it-IT" sz="1600" dirty="0" smtClean="0">
                <a:latin typeface="Avenir LT 65 Medium" panose="02000603020000020003" pitchFamily="2" charset="0"/>
              </a:rPr>
              <a:t>.</a:t>
            </a:r>
          </a:p>
          <a:p>
            <a:endParaRPr lang="it-IT" sz="1600" dirty="0">
              <a:latin typeface="Avenir LT 65 Medium" panose="02000603020000020003" pitchFamily="2" charset="0"/>
            </a:endParaRPr>
          </a:p>
          <a:p>
            <a:r>
              <a:rPr lang="it-IT" sz="1600" dirty="0" smtClean="0">
                <a:latin typeface="Avenir LT 65 Medium" panose="02000603020000020003" pitchFamily="2" charset="0"/>
              </a:rPr>
              <a:t>Il Piano deve essere sottoscritto almeno dal 70% dei pescatori che operano nell’area.</a:t>
            </a:r>
            <a:endParaRPr lang="it-IT" sz="1600" dirty="0">
              <a:latin typeface="Avenir LT 65 Medium" panose="02000603020000020003" pitchFamily="2" charset="0"/>
            </a:endParaRPr>
          </a:p>
          <a:p>
            <a:endParaRPr lang="it-IT" sz="1600" dirty="0">
              <a:latin typeface="Avenir LT 65 Medium" panose="02000603020000020003" pitchFamily="2" charset="0"/>
            </a:endParaRPr>
          </a:p>
        </p:txBody>
      </p:sp>
      <p:pic>
        <p:nvPicPr>
          <p:cNvPr id="10" name="Immagin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677" y="6348532"/>
            <a:ext cx="1045845" cy="398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553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 hidden="1"/>
          <p:cNvSpPr txBox="1"/>
          <p:nvPr/>
        </p:nvSpPr>
        <p:spPr>
          <a:xfrm rot="20836866">
            <a:off x="-613374" y="-165546"/>
            <a:ext cx="10691117" cy="581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7199" dirty="0">
                <a:solidFill>
                  <a:schemeClr val="accent6">
                    <a:alpha val="10000"/>
                  </a:schemeClr>
                </a:solidFill>
                <a:latin typeface="Berlin Sans FB" panose="020E0602020502020306" pitchFamily="34" charset="0"/>
              </a:rPr>
              <a:t>&gt;&gt;&gt;&gt;&gt;&gt;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1" y="156690"/>
            <a:ext cx="9143999" cy="930966"/>
          </a:xfrm>
          <a:prstGeom prst="rect">
            <a:avLst/>
          </a:prstGeom>
          <a:solidFill>
            <a:srgbClr val="769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0" y="243159"/>
            <a:ext cx="9339603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it-IT" sz="1400" b="1" dirty="0" smtClean="0">
                <a:solidFill>
                  <a:schemeClr val="bg1"/>
                </a:solidFill>
                <a:latin typeface="MuseoSlabW01-900" panose="02000000000000000000" pitchFamily="2" charset="0"/>
              </a:rPr>
              <a:t>AZIONE 2 GARGANO IMPATTO ZERO – INTERVENTO 2.1</a:t>
            </a:r>
            <a:endParaRPr lang="it-IT" sz="1400" b="1" dirty="0">
              <a:solidFill>
                <a:schemeClr val="bg1"/>
              </a:solidFill>
              <a:latin typeface="MuseoSlabW01-900" panose="02000000000000000000" pitchFamily="2" charset="0"/>
            </a:endParaRPr>
          </a:p>
          <a:p>
            <a:pPr>
              <a:lnSpc>
                <a:spcPct val="70000"/>
              </a:lnSpc>
            </a:pPr>
            <a:endParaRPr lang="it-IT" sz="1400" b="1" dirty="0">
              <a:solidFill>
                <a:schemeClr val="bg1"/>
              </a:solidFill>
              <a:latin typeface="MuseoSlabW01-900" panose="02000000000000000000" pitchFamily="2" charset="0"/>
            </a:endParaRPr>
          </a:p>
          <a:p>
            <a:pPr>
              <a:lnSpc>
                <a:spcPct val="70000"/>
              </a:lnSpc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S.O.S. Gargano – servizi organizzati specifici per le imprese, centro multifunzionale dei prodotti degli ambienti 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vallivi - FEAMP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9EDD6581-19B7-452E-8B55-6DCD4503804E}"/>
              </a:ext>
            </a:extLst>
          </p:cNvPr>
          <p:cNvSpPr/>
          <p:nvPr/>
        </p:nvSpPr>
        <p:spPr>
          <a:xfrm>
            <a:off x="75626" y="1174125"/>
            <a:ext cx="90683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Avenir LT 65 Medium" panose="02000603020000020003" pitchFamily="2" charset="0"/>
              </a:rPr>
              <a:t>Realizzazione </a:t>
            </a:r>
            <a:r>
              <a:rPr lang="it-IT" dirty="0">
                <a:latin typeface="Avenir LT 65 Medium" panose="02000603020000020003" pitchFamily="2" charset="0"/>
              </a:rPr>
              <a:t>di un Centro Servizi che </a:t>
            </a:r>
            <a:r>
              <a:rPr lang="it-IT" dirty="0" smtClean="0">
                <a:latin typeface="Avenir LT 65 Medium" panose="02000603020000020003" pitchFamily="2" charset="0"/>
              </a:rPr>
              <a:t>offra </a:t>
            </a:r>
            <a:r>
              <a:rPr lang="it-IT" dirty="0">
                <a:latin typeface="Avenir LT 65 Medium" panose="02000603020000020003" pitchFamily="2" charset="0"/>
              </a:rPr>
              <a:t>prestazioni professionali alla pesca e all'acquacoltura con annesso dimostratore per la trasformazione dei prodotti locali e la realizzazione di alcune produzioni tipiche degli ambienti lagunari.</a:t>
            </a:r>
          </a:p>
          <a:p>
            <a:endParaRPr lang="it-IT" dirty="0" smtClean="0">
              <a:latin typeface="Avenir LT 65 Medium" panose="02000603020000020003" pitchFamily="2" charset="0"/>
            </a:endParaRPr>
          </a:p>
          <a:p>
            <a:r>
              <a:rPr lang="it-IT" dirty="0" smtClean="0">
                <a:latin typeface="Avenir LT 65 Medium" panose="02000603020000020003" pitchFamily="2" charset="0"/>
              </a:rPr>
              <a:t>Attuazione</a:t>
            </a:r>
            <a:r>
              <a:rPr lang="it-IT" dirty="0">
                <a:latin typeface="Avenir LT 65 Medium" panose="02000603020000020003" pitchFamily="2" charset="0"/>
              </a:rPr>
              <a:t>: </a:t>
            </a:r>
            <a:r>
              <a:rPr lang="it-IT" u="sng" dirty="0" smtClean="0">
                <a:latin typeface="Avenir LT 65 Medium" panose="02000603020000020003" pitchFamily="2" charset="0"/>
              </a:rPr>
              <a:t>Bando </a:t>
            </a:r>
            <a:endParaRPr lang="it-IT" u="sng" dirty="0">
              <a:latin typeface="Avenir LT 65 Medium" panose="02000603020000020003" pitchFamily="2" charset="0"/>
            </a:endParaRPr>
          </a:p>
          <a:p>
            <a:endParaRPr lang="it-IT" b="1" dirty="0" smtClean="0">
              <a:latin typeface="Avenir LT 65 Medium" panose="02000603020000020003" pitchFamily="2" charset="0"/>
            </a:endParaRPr>
          </a:p>
          <a:p>
            <a:r>
              <a:rPr lang="it-IT" b="1" dirty="0" smtClean="0">
                <a:latin typeface="Avenir LT 65 Medium" panose="02000603020000020003" pitchFamily="2" charset="0"/>
              </a:rPr>
              <a:t>Dotazione Finanziaria: </a:t>
            </a:r>
            <a:r>
              <a:rPr lang="it-IT" b="1" dirty="0">
                <a:latin typeface="Avenir LT 65 Medium" panose="02000603020000020003" pitchFamily="2" charset="0"/>
              </a:rPr>
              <a:t>€ </a:t>
            </a:r>
            <a:r>
              <a:rPr lang="it-IT" b="1" dirty="0" smtClean="0">
                <a:latin typeface="Avenir LT 65 Medium" panose="02000603020000020003" pitchFamily="2" charset="0"/>
              </a:rPr>
              <a:t>750.000 – Intensità dell’aiuto pubblico 100%</a:t>
            </a:r>
            <a:endParaRPr lang="it-IT" b="1" dirty="0">
              <a:latin typeface="Avenir LT 65 Medium" panose="02000603020000020003" pitchFamily="2" charset="0"/>
            </a:endParaRPr>
          </a:p>
          <a:p>
            <a:endParaRPr lang="it-IT" dirty="0" smtClean="0">
              <a:latin typeface="Avenir LT 65 Medium" panose="02000603020000020003" pitchFamily="2" charset="0"/>
            </a:endParaRPr>
          </a:p>
          <a:p>
            <a:r>
              <a:rPr lang="it-IT" dirty="0" smtClean="0">
                <a:latin typeface="Avenir LT 65 Medium" panose="02000603020000020003" pitchFamily="2" charset="0"/>
              </a:rPr>
              <a:t>Localizzazione</a:t>
            </a:r>
            <a:r>
              <a:rPr lang="it-IT" dirty="0">
                <a:latin typeface="Avenir LT 65 Medium" panose="02000603020000020003" pitchFamily="2" charset="0"/>
              </a:rPr>
              <a:t>: Comuni area GAL con requisiti FEAMP (</a:t>
            </a:r>
            <a:r>
              <a:rPr lang="it-IT" dirty="0" smtClean="0">
                <a:latin typeface="Avenir LT 65 Medium" panose="02000603020000020003" pitchFamily="2" charset="0"/>
              </a:rPr>
              <a:t>tutti, </a:t>
            </a:r>
            <a:r>
              <a:rPr lang="it-IT" dirty="0">
                <a:latin typeface="Avenir LT 65 Medium" panose="02000603020000020003" pitchFamily="2" charset="0"/>
              </a:rPr>
              <a:t>esclusi Rignano Garganico, San Giovanni Rotondo, San Marco in Lamis)</a:t>
            </a:r>
          </a:p>
          <a:p>
            <a:endParaRPr lang="it-IT" dirty="0">
              <a:latin typeface="Avenir LT 65 Medium" panose="02000603020000020003" pitchFamily="2" charset="0"/>
            </a:endParaRPr>
          </a:p>
          <a:p>
            <a:r>
              <a:rPr lang="it-IT" dirty="0">
                <a:latin typeface="Avenir LT 65 Medium" panose="02000603020000020003" pitchFamily="2" charset="0"/>
              </a:rPr>
              <a:t>Beneficiari: Associazioni della pesca professionale maggiormente rappresentativi nell'area GAL, Enti di formazione, ONG del settore della pesca e dell'acquacoltura, Enti Pubblici, anche in forma associata.</a:t>
            </a:r>
          </a:p>
          <a:p>
            <a:endParaRPr lang="it-IT" dirty="0">
              <a:latin typeface="Avenir LT 65 Medium" panose="02000603020000020003" pitchFamily="2" charset="0"/>
            </a:endParaRPr>
          </a:p>
          <a:p>
            <a:r>
              <a:rPr lang="it-IT" dirty="0">
                <a:latin typeface="Avenir LT 65 Medium" panose="02000603020000020003" pitchFamily="2" charset="0"/>
              </a:rPr>
              <a:t>Azioni: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Avenir LT 65 Medium" panose="02000603020000020003" pitchFamily="2" charset="0"/>
              </a:rPr>
              <a:t>Interventi di ristrutturazione e ammodernamento di immobili per la realizzazione del Centro di servizi avanzati per la pesca e acquacoltura;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Avenir LT 65 Medium" panose="02000603020000020003" pitchFamily="2" charset="0"/>
              </a:rPr>
              <a:t>Interventi finalizzati alla realizzazione di attività ed erogazione di servizi.</a:t>
            </a:r>
          </a:p>
          <a:p>
            <a:endParaRPr lang="it-IT" dirty="0">
              <a:latin typeface="Avenir LT 65 Medium" panose="02000603020000020003" pitchFamily="2" charset="0"/>
            </a:endParaRPr>
          </a:p>
        </p:txBody>
      </p:sp>
      <p:pic>
        <p:nvPicPr>
          <p:cNvPr id="10" name="Immagin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410" y="6345660"/>
            <a:ext cx="1045845" cy="398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34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 hidden="1"/>
          <p:cNvSpPr txBox="1"/>
          <p:nvPr/>
        </p:nvSpPr>
        <p:spPr>
          <a:xfrm rot="20836866">
            <a:off x="-613374" y="-165546"/>
            <a:ext cx="10691117" cy="581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7199" dirty="0">
                <a:solidFill>
                  <a:schemeClr val="accent6">
                    <a:alpha val="10000"/>
                  </a:schemeClr>
                </a:solidFill>
                <a:latin typeface="Berlin Sans FB" panose="020E0602020502020306" pitchFamily="34" charset="0"/>
              </a:rPr>
              <a:t>&gt;&gt;&gt;&gt;&gt;&gt;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1" y="156690"/>
            <a:ext cx="9143999" cy="930966"/>
          </a:xfrm>
          <a:prstGeom prst="rect">
            <a:avLst/>
          </a:prstGeom>
          <a:solidFill>
            <a:srgbClr val="769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0" y="243159"/>
            <a:ext cx="9339603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it-IT" sz="1400" b="1" dirty="0" smtClean="0">
                <a:solidFill>
                  <a:schemeClr val="bg1"/>
                </a:solidFill>
                <a:latin typeface="MuseoSlabW01-900" panose="02000000000000000000" pitchFamily="2" charset="0"/>
              </a:rPr>
              <a:t>AZIONE 2 GARGANO IMPATTO ZERO – INTERVENTO 2.1</a:t>
            </a:r>
            <a:endParaRPr lang="it-IT" sz="1400" b="1" dirty="0">
              <a:solidFill>
                <a:schemeClr val="bg1"/>
              </a:solidFill>
              <a:latin typeface="MuseoSlabW01-900" panose="02000000000000000000" pitchFamily="2" charset="0"/>
            </a:endParaRPr>
          </a:p>
          <a:p>
            <a:pPr>
              <a:lnSpc>
                <a:spcPct val="70000"/>
              </a:lnSpc>
            </a:pPr>
            <a:endParaRPr lang="it-IT" sz="1400" b="1" dirty="0">
              <a:solidFill>
                <a:schemeClr val="bg1"/>
              </a:solidFill>
              <a:latin typeface="MuseoSlabW01-900" panose="02000000000000000000" pitchFamily="2" charset="0"/>
            </a:endParaRPr>
          </a:p>
          <a:p>
            <a:pPr>
              <a:lnSpc>
                <a:spcPct val="70000"/>
              </a:lnSpc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S.O.S. Gargano – servizi organizzati specifici per le imprese, centro multifunzionale dei prodotti degli ambienti 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vallivi - FEAMP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9EDD6581-19B7-452E-8B55-6DCD4503804E}"/>
              </a:ext>
            </a:extLst>
          </p:cNvPr>
          <p:cNvSpPr/>
          <p:nvPr/>
        </p:nvSpPr>
        <p:spPr>
          <a:xfrm>
            <a:off x="0" y="1546659"/>
            <a:ext cx="906837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venir LT 65 Medium" panose="02000603020000020003" pitchFamily="2" charset="0"/>
              </a:rPr>
              <a:t>Costi ammissibili</a:t>
            </a:r>
            <a:r>
              <a:rPr lang="it-IT" dirty="0" smtClean="0">
                <a:latin typeface="Avenir LT 65 Medium" panose="02000603020000020003" pitchFamily="2" charset="0"/>
              </a:rPr>
              <a:t>:</a:t>
            </a:r>
          </a:p>
          <a:p>
            <a:endParaRPr lang="it-IT" dirty="0">
              <a:latin typeface="Avenir LT 65 Medium" panose="02000603020000020003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Avenir LT 65 Medium" panose="02000603020000020003" pitchFamily="2" charset="0"/>
              </a:rPr>
              <a:t>Opere murarie e impiantistiche, acquisto e/o Leasing strumenti di macchine ed attrezzature, hardware e software, arredi d’ufficio; </a:t>
            </a:r>
            <a:endParaRPr lang="it-IT" dirty="0" smtClean="0">
              <a:latin typeface="Avenir LT 65 Medium" panose="02000603020000020003" pitchFamily="2" charset="0"/>
            </a:endParaRPr>
          </a:p>
          <a:p>
            <a:endParaRPr lang="it-IT" dirty="0">
              <a:latin typeface="Avenir LT 65 Medium" panose="02000603020000020003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Avenir LT 65 Medium" panose="02000603020000020003" pitchFamily="2" charset="0"/>
              </a:rPr>
              <a:t>Costi per personale e consulenze connessi alla realizzazione delle Attività e Servizi;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Avenir LT 65 Medium" panose="02000603020000020003" pitchFamily="2" charset="0"/>
              </a:rPr>
              <a:t>Spese relative alla cooperazione con Enti di ricerca, Aziende innovative, </a:t>
            </a:r>
            <a:r>
              <a:rPr lang="it-IT" dirty="0" err="1">
                <a:latin typeface="Avenir LT 65 Medium" panose="02000603020000020003" pitchFamily="2" charset="0"/>
              </a:rPr>
              <a:t>etc</a:t>
            </a:r>
            <a:r>
              <a:rPr lang="it-IT" dirty="0">
                <a:latin typeface="Avenir LT 65 Medium" panose="02000603020000020003" pitchFamily="2" charset="0"/>
              </a:rPr>
              <a:t>; </a:t>
            </a:r>
            <a:endParaRPr lang="it-IT" dirty="0" smtClean="0">
              <a:latin typeface="Avenir LT 65 Medium" panose="02000603020000020003" pitchFamily="2" charset="0"/>
            </a:endParaRPr>
          </a:p>
          <a:p>
            <a:endParaRPr lang="it-IT" dirty="0">
              <a:latin typeface="Avenir LT 65 Medium" panose="02000603020000020003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Avenir LT 65 Medium" panose="02000603020000020003" pitchFamily="2" charset="0"/>
              </a:rPr>
              <a:t>Spese per la progettazione e produzione di materiale di comunicazione/divulgazione e informazione, siti web, </a:t>
            </a:r>
            <a:r>
              <a:rPr lang="it-IT" dirty="0" smtClean="0">
                <a:latin typeface="Avenir LT 65 Medium" panose="02000603020000020003" pitchFamily="2" charset="0"/>
              </a:rPr>
              <a:t>applicazioni</a:t>
            </a:r>
          </a:p>
          <a:p>
            <a:endParaRPr lang="it-IT" dirty="0">
              <a:latin typeface="Avenir LT 65 Medium" panose="02000603020000020003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Avenir LT 65 Medium" panose="02000603020000020003" pitchFamily="2" charset="0"/>
              </a:rPr>
              <a:t>Spese per la realizzazione di percorsi formativi in collaborazione con Organismi iscritti nell’elenco regionale</a:t>
            </a:r>
            <a:r>
              <a:rPr lang="it-IT" dirty="0" smtClean="0">
                <a:latin typeface="Avenir LT 65 Medium" panose="02000603020000020003" pitchFamily="2" charset="0"/>
              </a:rPr>
              <a:t>;</a:t>
            </a:r>
          </a:p>
          <a:p>
            <a:endParaRPr lang="it-IT" dirty="0">
              <a:latin typeface="Avenir LT 65 Medium" panose="02000603020000020003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Avenir LT 65 Medium" panose="02000603020000020003" pitchFamily="2" charset="0"/>
              </a:rPr>
              <a:t>Spese per convegni, seminari divulgativi, incontri informativi, focus </a:t>
            </a:r>
            <a:r>
              <a:rPr lang="it-IT" dirty="0" err="1">
                <a:latin typeface="Avenir LT 65 Medium" panose="02000603020000020003" pitchFamily="2" charset="0"/>
              </a:rPr>
              <a:t>group</a:t>
            </a:r>
            <a:r>
              <a:rPr lang="it-IT" dirty="0">
                <a:latin typeface="Avenir LT 65 Medium" panose="02000603020000020003" pitchFamily="2" charset="0"/>
              </a:rPr>
              <a:t>, open </a:t>
            </a:r>
            <a:r>
              <a:rPr lang="it-IT" dirty="0" err="1">
                <a:latin typeface="Avenir LT 65 Medium" panose="02000603020000020003" pitchFamily="2" charset="0"/>
              </a:rPr>
              <a:t>day</a:t>
            </a:r>
            <a:r>
              <a:rPr lang="it-IT" dirty="0">
                <a:latin typeface="Avenir LT 65 Medium" panose="02000603020000020003" pitchFamily="2" charset="0"/>
              </a:rPr>
              <a:t> e workshop </a:t>
            </a:r>
            <a:r>
              <a:rPr lang="it-IT" dirty="0" smtClean="0">
                <a:latin typeface="Avenir LT 65 Medium" panose="02000603020000020003" pitchFamily="2" charset="0"/>
              </a:rPr>
              <a:t>tematici</a:t>
            </a:r>
            <a:r>
              <a:rPr lang="it-IT" dirty="0">
                <a:latin typeface="Avenir LT 65 Medium" panose="02000603020000020003" pitchFamily="2" charset="0"/>
              </a:rPr>
              <a:t>.</a:t>
            </a:r>
          </a:p>
          <a:p>
            <a:endParaRPr lang="it-IT" sz="1400" dirty="0">
              <a:latin typeface="Avenir LT 65 Medium" panose="02000603020000020003" pitchFamily="2" charset="0"/>
            </a:endParaRPr>
          </a:p>
        </p:txBody>
      </p:sp>
      <p:pic>
        <p:nvPicPr>
          <p:cNvPr id="10" name="Immagin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410" y="6345660"/>
            <a:ext cx="1045845" cy="398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716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 hidden="1"/>
          <p:cNvSpPr txBox="1"/>
          <p:nvPr/>
        </p:nvSpPr>
        <p:spPr>
          <a:xfrm rot="20836866">
            <a:off x="-613374" y="-165546"/>
            <a:ext cx="10691117" cy="581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7199" dirty="0">
                <a:solidFill>
                  <a:schemeClr val="accent6">
                    <a:alpha val="10000"/>
                  </a:schemeClr>
                </a:solidFill>
                <a:latin typeface="Berlin Sans FB" panose="020E0602020502020306" pitchFamily="34" charset="0"/>
              </a:rPr>
              <a:t>&gt;&gt;&gt;&gt;&gt;&gt;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0" y="151615"/>
            <a:ext cx="9143999" cy="1176672"/>
          </a:xfrm>
          <a:prstGeom prst="rect">
            <a:avLst/>
          </a:prstGeom>
          <a:solidFill>
            <a:srgbClr val="D86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9FBFA120-723B-41D7-8CC1-75691D48C29E}"/>
              </a:ext>
            </a:extLst>
          </p:cNvPr>
          <p:cNvSpPr txBox="1"/>
          <p:nvPr/>
        </p:nvSpPr>
        <p:spPr>
          <a:xfrm>
            <a:off x="82609" y="176719"/>
            <a:ext cx="8909836" cy="97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it-IT" sz="1400" b="1" dirty="0" smtClean="0">
                <a:solidFill>
                  <a:schemeClr val="bg1"/>
                </a:solidFill>
                <a:latin typeface="MuseoSlabW01-900" panose="02000000000000000000" pitchFamily="2" charset="0"/>
              </a:rPr>
              <a:t>AZIONE 2  GARGANO IMPATTO ZERO - Intervento </a:t>
            </a:r>
            <a:r>
              <a:rPr lang="it-IT" sz="1400" b="1" dirty="0">
                <a:solidFill>
                  <a:schemeClr val="bg1"/>
                </a:solidFill>
                <a:latin typeface="MuseoSlabW01-900" panose="02000000000000000000" pitchFamily="2" charset="0"/>
              </a:rPr>
              <a:t>2.2</a:t>
            </a:r>
          </a:p>
          <a:p>
            <a:pPr>
              <a:lnSpc>
                <a:spcPct val="70000"/>
              </a:lnSpc>
            </a:pPr>
            <a:endParaRPr lang="it-IT" sz="1400" b="1" dirty="0">
              <a:solidFill>
                <a:schemeClr val="bg1"/>
              </a:solidFill>
              <a:latin typeface="MuseoSlabW01-900" panose="02000000000000000000" pitchFamily="2" charset="0"/>
            </a:endParaRPr>
          </a:p>
          <a:p>
            <a:pPr>
              <a:lnSpc>
                <a:spcPct val="70000"/>
              </a:lnSpc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Promuovere la diversificazione e nuove forme di reddito nel settore della pesca e acquacoltura: Interventi per la vendita, la conservazione e 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la commercializzazione 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dei prodotti ittici 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 – FEAMP 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29F7ACAC-321D-48F8-BF67-02B2F7DCD0EB}"/>
              </a:ext>
            </a:extLst>
          </p:cNvPr>
          <p:cNvSpPr/>
          <p:nvPr/>
        </p:nvSpPr>
        <p:spPr>
          <a:xfrm>
            <a:off x="82609" y="1457794"/>
            <a:ext cx="9061392" cy="522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70" dirty="0" smtClean="0">
                <a:latin typeface="Avenir LT 65 Medium" panose="02000603020000020003" pitchFamily="2" charset="0"/>
              </a:rPr>
              <a:t>L’intervento è finalizzato a sviluppare di </a:t>
            </a:r>
            <a:r>
              <a:rPr lang="it-IT" sz="1270" dirty="0">
                <a:latin typeface="Avenir LT 65 Medium" panose="02000603020000020003" pitchFamily="2" charset="0"/>
              </a:rPr>
              <a:t>nuovi e innovativi canali di distribuzione dei prodotti ittici per rafforzare il sistema produttivo e il miglioramento delle condizioni del settore della trasformazione e della commercializzazione dei prodotti ittici</a:t>
            </a:r>
            <a:r>
              <a:rPr lang="it-IT" sz="1270" dirty="0" smtClean="0">
                <a:latin typeface="Avenir LT 65 Medium" panose="02000603020000020003" pitchFamily="2" charset="0"/>
              </a:rPr>
              <a:t>.</a:t>
            </a:r>
            <a:endParaRPr lang="it-IT" sz="1270" dirty="0">
              <a:latin typeface="Avenir LT 65 Medium" panose="02000603020000020003" pitchFamily="2" charset="0"/>
            </a:endParaRPr>
          </a:p>
          <a:p>
            <a:endParaRPr lang="it-IT" sz="1270" dirty="0" smtClean="0">
              <a:latin typeface="Avenir LT 65 Medium" panose="02000603020000020003" pitchFamily="2" charset="0"/>
            </a:endParaRPr>
          </a:p>
          <a:p>
            <a:r>
              <a:rPr lang="it-IT" sz="1270" dirty="0" smtClean="0">
                <a:latin typeface="Avenir LT 65 Medium" panose="02000603020000020003" pitchFamily="2" charset="0"/>
              </a:rPr>
              <a:t>Attuazione: </a:t>
            </a:r>
            <a:r>
              <a:rPr lang="it-IT" sz="1270" u="sng" dirty="0" smtClean="0">
                <a:latin typeface="Avenir LT 65 Medium" panose="02000603020000020003" pitchFamily="2" charset="0"/>
              </a:rPr>
              <a:t>Bando</a:t>
            </a:r>
          </a:p>
          <a:p>
            <a:r>
              <a:rPr lang="it-IT" sz="1270" b="1" dirty="0" smtClean="0">
                <a:latin typeface="Avenir LT 65 Medium" panose="02000603020000020003" pitchFamily="2" charset="0"/>
              </a:rPr>
              <a:t>Dotazione Finanziaria:  </a:t>
            </a:r>
            <a:r>
              <a:rPr lang="it-IT" sz="1270" b="1" dirty="0">
                <a:latin typeface="Avenir LT 65 Medium" panose="02000603020000020003" pitchFamily="2" charset="0"/>
              </a:rPr>
              <a:t>€ </a:t>
            </a:r>
            <a:r>
              <a:rPr lang="it-IT" sz="1270" b="1" dirty="0" smtClean="0">
                <a:latin typeface="Avenir LT 65 Medium" panose="02000603020000020003" pitchFamily="2" charset="0"/>
              </a:rPr>
              <a:t>322.630,30</a:t>
            </a:r>
            <a:r>
              <a:rPr lang="it-IT" sz="1270" b="1" dirty="0" smtClean="0">
                <a:latin typeface="Avenir LT 65 Medium" panose="02000603020000020003" pitchFamily="2" charset="0"/>
              </a:rPr>
              <a:t> </a:t>
            </a:r>
            <a:r>
              <a:rPr lang="it-IT" sz="1270" b="1" dirty="0" smtClean="0">
                <a:latin typeface="Avenir LT 65 Medium" panose="02000603020000020003" pitchFamily="2" charset="0"/>
              </a:rPr>
              <a:t>– Intensità dell’aiuto pubblico 50% - 80%</a:t>
            </a:r>
            <a:r>
              <a:rPr lang="it-IT" sz="1270" dirty="0" smtClean="0">
                <a:latin typeface="Avenir LT 65 Medium" panose="02000603020000020003" pitchFamily="2" charset="0"/>
              </a:rPr>
              <a:t> per </a:t>
            </a:r>
            <a:r>
              <a:rPr lang="it-IT" sz="1400" b="1" dirty="0" smtClean="0"/>
              <a:t>Interventi </a:t>
            </a:r>
            <a:r>
              <a:rPr lang="it-IT" sz="1400" b="1" dirty="0"/>
              <a:t>connessi alla pesca costiera </a:t>
            </a:r>
            <a:r>
              <a:rPr lang="it-IT" sz="1400" b="1" dirty="0" smtClean="0"/>
              <a:t>artigianale* ( </a:t>
            </a:r>
            <a:r>
              <a:rPr lang="it-IT" sz="1200" dirty="0" smtClean="0">
                <a:latin typeface="Avenir LT 65 Medium" panose="02000603020000020003" pitchFamily="2" charset="0"/>
              </a:rPr>
              <a:t>*Per pesca costiera artigianale si intende la pesca praticata da pescherecci con </a:t>
            </a:r>
            <a:r>
              <a:rPr lang="it-IT" sz="1200" dirty="0" err="1" smtClean="0">
                <a:latin typeface="Avenir LT 65 Medium" panose="02000603020000020003" pitchFamily="2" charset="0"/>
              </a:rPr>
              <a:t>lft</a:t>
            </a:r>
            <a:r>
              <a:rPr lang="it-IT" sz="1200" dirty="0" smtClean="0">
                <a:latin typeface="Avenir LT 65 Medium" panose="02000603020000020003" pitchFamily="2" charset="0"/>
              </a:rPr>
              <a:t> inferiore a 12 mt. Che non utilizzano gli attrezzi da pesca trainati elencati nella </a:t>
            </a:r>
            <a:r>
              <a:rPr lang="it-IT" sz="1200" dirty="0" err="1" smtClean="0">
                <a:latin typeface="Avenir LT 65 Medium" panose="02000603020000020003" pitchFamily="2" charset="0"/>
              </a:rPr>
              <a:t>tab</a:t>
            </a:r>
            <a:r>
              <a:rPr lang="it-IT" sz="1200" dirty="0" smtClean="0">
                <a:latin typeface="Avenir LT 65 Medium" panose="02000603020000020003" pitchFamily="2" charset="0"/>
              </a:rPr>
              <a:t>. 3 dell’allegato 1 del Reg. (CE) n. 26/2004 (cfr. art. 3, par. 2, punto 14 del Reg. UE n. 508/2014</a:t>
            </a:r>
            <a:r>
              <a:rPr lang="it-IT" sz="1400" dirty="0" smtClean="0"/>
              <a:t>).</a:t>
            </a:r>
          </a:p>
          <a:p>
            <a:endParaRPr lang="it-IT" sz="1270" dirty="0" smtClean="0">
              <a:latin typeface="Avenir LT 65 Medium" panose="02000603020000020003" pitchFamily="2" charset="0"/>
            </a:endParaRPr>
          </a:p>
          <a:p>
            <a:r>
              <a:rPr lang="it-IT" sz="1270" dirty="0" smtClean="0">
                <a:latin typeface="Avenir LT 65 Medium" panose="02000603020000020003" pitchFamily="2" charset="0"/>
              </a:rPr>
              <a:t>Localizzazione</a:t>
            </a:r>
            <a:r>
              <a:rPr lang="it-IT" sz="1270" dirty="0">
                <a:latin typeface="Avenir LT 65 Medium" panose="02000603020000020003" pitchFamily="2" charset="0"/>
              </a:rPr>
              <a:t>: Comuni area GAL con requisiti FEAMP (</a:t>
            </a:r>
            <a:r>
              <a:rPr lang="it-IT" sz="1270" dirty="0" smtClean="0">
                <a:latin typeface="Avenir LT 65 Medium" panose="02000603020000020003" pitchFamily="2" charset="0"/>
              </a:rPr>
              <a:t>tutti, </a:t>
            </a:r>
            <a:r>
              <a:rPr lang="it-IT" sz="1270" dirty="0">
                <a:latin typeface="Avenir LT 65 Medium" panose="02000603020000020003" pitchFamily="2" charset="0"/>
              </a:rPr>
              <a:t>esclusi Rignano Garganico, San Giovanni Rotondo, San Marco in Lamis).</a:t>
            </a:r>
          </a:p>
          <a:p>
            <a:endParaRPr lang="it-IT" sz="1270" dirty="0">
              <a:latin typeface="Avenir LT 65 Medium" panose="02000603020000020003" pitchFamily="2" charset="0"/>
            </a:endParaRPr>
          </a:p>
          <a:p>
            <a:r>
              <a:rPr lang="it-IT" sz="1270" dirty="0">
                <a:latin typeface="Avenir LT 65 Medium" panose="02000603020000020003" pitchFamily="2" charset="0"/>
              </a:rPr>
              <a:t>Beneficiari: Imprenditori ittici che praticano l’attività di pesca professionale e che abbiano l’imbarcazione porto base nel territorio FEAMP.</a:t>
            </a:r>
          </a:p>
          <a:p>
            <a:endParaRPr lang="it-IT" sz="1270" dirty="0">
              <a:latin typeface="Avenir LT 65 Medium" panose="02000603020000020003" pitchFamily="2" charset="0"/>
            </a:endParaRPr>
          </a:p>
          <a:p>
            <a:r>
              <a:rPr lang="it-IT" sz="1270" dirty="0">
                <a:latin typeface="Avenir LT 65 Medium" panose="02000603020000020003" pitchFamily="2" charset="0"/>
              </a:rPr>
              <a:t>Azioni: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70" dirty="0">
                <a:latin typeface="Avenir LT 65 Medium" panose="02000603020000020003" pitchFamily="2" charset="0"/>
              </a:rPr>
              <a:t>Sistemi innovativi per la commercializzazione diretta (vendita itinerante, </a:t>
            </a:r>
            <a:r>
              <a:rPr lang="it-IT" sz="1270" dirty="0" err="1">
                <a:latin typeface="Avenir LT 65 Medium" panose="02000603020000020003" pitchFamily="2" charset="0"/>
              </a:rPr>
              <a:t>Farmer’s</a:t>
            </a:r>
            <a:r>
              <a:rPr lang="it-IT" sz="1270" dirty="0">
                <a:latin typeface="Avenir LT 65 Medium" panose="02000603020000020003" pitchFamily="2" charset="0"/>
              </a:rPr>
              <a:t> Market, vendita on line, box </a:t>
            </a:r>
            <a:r>
              <a:rPr lang="it-IT" sz="1270" dirty="0" err="1">
                <a:latin typeface="Avenir LT 65 Medium" panose="02000603020000020003" pitchFamily="2" charset="0"/>
              </a:rPr>
              <a:t>schemes</a:t>
            </a:r>
            <a:r>
              <a:rPr lang="it-IT" sz="1270" dirty="0">
                <a:latin typeface="Avenir LT 65 Medium" panose="02000603020000020003" pitchFamily="2" charset="0"/>
              </a:rPr>
              <a:t>, Vendita con consegna a domicilio dei prodotti ittici, etc.);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70" dirty="0">
                <a:latin typeface="Avenir LT 65 Medium" panose="02000603020000020003" pitchFamily="2" charset="0"/>
              </a:rPr>
              <a:t>Attrezzature e infrastrutture per la conservazione, trasformazione </a:t>
            </a:r>
            <a:r>
              <a:rPr lang="it-IT" sz="1270" dirty="0" smtClean="0">
                <a:latin typeface="Avenir LT 65 Medium" panose="02000603020000020003" pitchFamily="2" charset="0"/>
              </a:rPr>
              <a:t>e commercializzazione </a:t>
            </a:r>
            <a:r>
              <a:rPr lang="it-IT" sz="1270" dirty="0">
                <a:latin typeface="Avenir LT 65 Medium" panose="02000603020000020003" pitchFamily="2" charset="0"/>
              </a:rPr>
              <a:t>dei prodotti della pesca;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70" dirty="0">
                <a:latin typeface="Avenir LT 65 Medium" panose="02000603020000020003" pitchFamily="2" charset="0"/>
              </a:rPr>
              <a:t>Attrezzature ed infrastrutture informatiche per migliorare la tracciabilità del prodotto, l’etichettatura e la gestione delle informazioni ai consumatori;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70" dirty="0">
                <a:latin typeface="Avenir LT 65 Medium" panose="02000603020000020003" pitchFamily="2" charset="0"/>
              </a:rPr>
              <a:t>Strutture fisse o mobili per la vendita diretta del pescato;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70" dirty="0">
                <a:latin typeface="Avenir LT 65 Medium" panose="02000603020000020003" pitchFamily="2" charset="0"/>
              </a:rPr>
              <a:t>Vendita diretta dei prodotti ittici a bordo dell’imbarcazione;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70" dirty="0">
                <a:latin typeface="Avenir LT 65 Medium" panose="02000603020000020003" pitchFamily="2" charset="0"/>
              </a:rPr>
              <a:t>Investimenti a bordo e a terra per la fornitura del prodotto ittico ai Gruppi di Acquisto Solidali, ristoranti o GDO;</a:t>
            </a:r>
          </a:p>
          <a:p>
            <a:r>
              <a:rPr lang="it-IT" sz="1270" dirty="0" smtClean="0">
                <a:latin typeface="Avenir LT 65 Medium" panose="02000603020000020003" pitchFamily="2" charset="0"/>
              </a:rPr>
              <a:t>PROGETTI: </a:t>
            </a:r>
            <a:r>
              <a:rPr lang="it-IT" sz="1270" dirty="0">
                <a:latin typeface="Avenir LT 65 Medium" panose="02000603020000020003" pitchFamily="2" charset="0"/>
              </a:rPr>
              <a:t>tra € </a:t>
            </a:r>
            <a:r>
              <a:rPr lang="it-IT" sz="1270" dirty="0" smtClean="0">
                <a:latin typeface="Avenir LT 65 Medium" panose="02000603020000020003" pitchFamily="2" charset="0"/>
              </a:rPr>
              <a:t>10.000 </a:t>
            </a:r>
            <a:r>
              <a:rPr lang="it-IT" sz="1270" dirty="0">
                <a:latin typeface="Avenir LT 65 Medium" panose="02000603020000020003" pitchFamily="2" charset="0"/>
              </a:rPr>
              <a:t>e € </a:t>
            </a:r>
            <a:r>
              <a:rPr lang="it-IT" sz="1270" dirty="0" smtClean="0">
                <a:latin typeface="Avenir LT 65 Medium" panose="02000603020000020003" pitchFamily="2" charset="0"/>
              </a:rPr>
              <a:t>100.000 </a:t>
            </a:r>
            <a:r>
              <a:rPr lang="it-IT" sz="1270" dirty="0">
                <a:latin typeface="Avenir LT 65 Medium" panose="02000603020000020003" pitchFamily="2" charset="0"/>
              </a:rPr>
              <a:t>per un massimo del </a:t>
            </a:r>
            <a:r>
              <a:rPr lang="it-IT" sz="1270" dirty="0" smtClean="0">
                <a:latin typeface="Avenir LT 65 Medium" panose="02000603020000020003" pitchFamily="2" charset="0"/>
              </a:rPr>
              <a:t>80</a:t>
            </a:r>
            <a:r>
              <a:rPr lang="it-IT" sz="1270" dirty="0">
                <a:latin typeface="Avenir LT 65 Medium" panose="02000603020000020003" pitchFamily="2" charset="0"/>
              </a:rPr>
              <a:t>% di contributo pubblico.</a:t>
            </a:r>
          </a:p>
        </p:txBody>
      </p:sp>
      <p:pic>
        <p:nvPicPr>
          <p:cNvPr id="12" name="Immagin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077" y="6348532"/>
            <a:ext cx="1045845" cy="398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397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 hidden="1"/>
          <p:cNvSpPr txBox="1"/>
          <p:nvPr/>
        </p:nvSpPr>
        <p:spPr>
          <a:xfrm rot="20836866">
            <a:off x="-613374" y="-165546"/>
            <a:ext cx="10691117" cy="581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7199" dirty="0">
                <a:solidFill>
                  <a:schemeClr val="accent6">
                    <a:alpha val="10000"/>
                  </a:schemeClr>
                </a:solidFill>
                <a:latin typeface="Berlin Sans FB" panose="020E0602020502020306" pitchFamily="34" charset="0"/>
              </a:rPr>
              <a:t>&gt;&gt;&gt;&gt;&gt;&gt;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0" y="151615"/>
            <a:ext cx="9143999" cy="1176672"/>
          </a:xfrm>
          <a:prstGeom prst="rect">
            <a:avLst/>
          </a:prstGeom>
          <a:solidFill>
            <a:srgbClr val="D86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9FBFA120-723B-41D7-8CC1-75691D48C29E}"/>
              </a:ext>
            </a:extLst>
          </p:cNvPr>
          <p:cNvSpPr txBox="1"/>
          <p:nvPr/>
        </p:nvSpPr>
        <p:spPr>
          <a:xfrm>
            <a:off x="1" y="272656"/>
            <a:ext cx="9144000" cy="97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it-IT" sz="1400" b="1" dirty="0">
                <a:solidFill>
                  <a:schemeClr val="bg1"/>
                </a:solidFill>
                <a:latin typeface="MuseoSlabW01-900" panose="02000000000000000000" pitchFamily="2" charset="0"/>
              </a:rPr>
              <a:t>Intervento 2.2</a:t>
            </a:r>
          </a:p>
          <a:p>
            <a:pPr>
              <a:lnSpc>
                <a:spcPct val="70000"/>
              </a:lnSpc>
            </a:pPr>
            <a:endParaRPr lang="it-IT" sz="1400" b="1" dirty="0">
              <a:solidFill>
                <a:schemeClr val="bg1"/>
              </a:solidFill>
              <a:latin typeface="MuseoSlabW01-900" panose="02000000000000000000" pitchFamily="2" charset="0"/>
            </a:endParaRPr>
          </a:p>
          <a:p>
            <a:pPr>
              <a:lnSpc>
                <a:spcPct val="70000"/>
              </a:lnSpc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Promuovere la diversificazione e nuove forme di reddito nel settore della pesca e acquacoltura: Interventi per la vendita, la conservazione e commercializzazione dei prodotti ittici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29F7ACAC-321D-48F8-BF67-02B2F7DCD0EB}"/>
              </a:ext>
            </a:extLst>
          </p:cNvPr>
          <p:cNvSpPr/>
          <p:nvPr/>
        </p:nvSpPr>
        <p:spPr>
          <a:xfrm>
            <a:off x="41303" y="1164134"/>
            <a:ext cx="9061392" cy="5409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400" dirty="0">
              <a:latin typeface="Avenir LT 65 Medium" panose="02000603020000020003" pitchFamily="2" charset="0"/>
            </a:endParaRPr>
          </a:p>
          <a:p>
            <a:r>
              <a:rPr lang="it-IT" sz="1270" dirty="0">
                <a:latin typeface="Avenir LT 65 Medium" panose="02000603020000020003" pitchFamily="2" charset="0"/>
              </a:rPr>
              <a:t>Costi ammissibili</a:t>
            </a:r>
            <a:r>
              <a:rPr lang="it-IT" sz="1270" dirty="0" smtClean="0">
                <a:latin typeface="Avenir LT 65 Medium" panose="02000603020000020003" pitchFamily="2" charset="0"/>
              </a:rPr>
              <a:t>:</a:t>
            </a:r>
          </a:p>
          <a:p>
            <a:endParaRPr lang="it-IT" sz="1270" dirty="0">
              <a:latin typeface="Avenir LT 65 Medium" panose="02000603020000020003" pitchFamily="2" charset="0"/>
            </a:endParaRPr>
          </a:p>
          <a:p>
            <a:pPr lvl="0" indent="-285750">
              <a:buFont typeface="Wingdings" panose="05000000000000000000" pitchFamily="2" charset="2"/>
              <a:buChar char="ü"/>
            </a:pPr>
            <a:r>
              <a:rPr lang="it-IT" sz="1270" dirty="0">
                <a:latin typeface="Avenir LT 65 Medium" panose="02000603020000020003" pitchFamily="2" charset="0"/>
              </a:rPr>
              <a:t>Ristrutturazione, adeguamento e/o allestimento di immobili destinati alla vendita diretta; </a:t>
            </a:r>
          </a:p>
          <a:p>
            <a:pPr lvl="0" indent="-285750">
              <a:buFont typeface="Wingdings" panose="05000000000000000000" pitchFamily="2" charset="2"/>
              <a:buChar char="ü"/>
            </a:pPr>
            <a:r>
              <a:rPr lang="it-IT" sz="1270" dirty="0">
                <a:latin typeface="Avenir LT 65 Medium" panose="02000603020000020003" pitchFamily="2" charset="0"/>
              </a:rPr>
              <a:t>Acquisto e/o allestimento di strutture mobili da utilizzare come punti di vendita diretta (es. banchi, chioschi, etc.);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sz="1270" dirty="0">
                <a:latin typeface="Avenir LT 65 Medium" panose="02000603020000020003" pitchFamily="2" charset="0"/>
              </a:rPr>
              <a:t>Acquisto di macchinari, attrezzature per la lavorazione, la prima trasformazione, conservazione, confezionamento, etichettatura e commercializzazione dei prodotti ittici venduti direttamente, incluse quelle per il trattamento degli scarti;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70" dirty="0">
                <a:latin typeface="Avenir LT 65 Medium" panose="02000603020000020003" pitchFamily="2" charset="0"/>
              </a:rPr>
              <a:t>Spese per il miglioramento delle condizioni di igiene e sanitarie, delle condizioni ambientali, anche attraverso l’adozione di innovazioni tecnologiche;</a:t>
            </a: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it-IT" sz="1270" dirty="0">
                <a:latin typeface="Avenir LT 65 Medium" panose="02000603020000020003" pitchFamily="2" charset="0"/>
              </a:rPr>
              <a:t>Opere murarie e/o impiantistiche strettamente inerenti il progetto, ivi compresi interventi per l’accessibilità e il </a:t>
            </a:r>
            <a:r>
              <a:rPr lang="it-IT" sz="1270" dirty="0" smtClean="0">
                <a:latin typeface="Avenir LT 65 Medium" panose="02000603020000020003" pitchFamily="2" charset="0"/>
              </a:rPr>
              <a:t>superamento </a:t>
            </a:r>
            <a:r>
              <a:rPr lang="it-IT" sz="1270" dirty="0">
                <a:latin typeface="Avenir LT 65 Medium" panose="02000603020000020003" pitchFamily="2" charset="0"/>
              </a:rPr>
              <a:t>delle barriere architettoniche;</a:t>
            </a:r>
          </a:p>
          <a:p>
            <a:pPr indent="-285750" defTabSz="887413">
              <a:buFont typeface="Wingdings" panose="05000000000000000000" pitchFamily="2" charset="2"/>
              <a:buChar char="ü"/>
            </a:pPr>
            <a:r>
              <a:rPr lang="it-IT" sz="1270" dirty="0">
                <a:latin typeface="Avenir LT 65 Medium" panose="02000603020000020003" pitchFamily="2" charset="0"/>
              </a:rPr>
              <a:t>Spese per L’adeguamento di automezzi specializzati per le consegne a domicilio dei prodotti ittici, fornitura e posa in opera di cassoni coibentati e spese strettamente inerenti l’acquisto dei sistemi di refrigeramento delle celle frigorifere per i prodotti ittici - per i quali non si può interrompere la catena del freddo - esclusa la motrice (autoveicolo e autocarro); </a:t>
            </a: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it-IT" sz="1270" dirty="0">
                <a:latin typeface="Avenir LT 65 Medium" panose="02000603020000020003" pitchFamily="2" charset="0"/>
              </a:rPr>
              <a:t>Acquisto di un automezzo dotato di coibentazione e gruppo frigorifero, non amovibili dalla motrice; </a:t>
            </a: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it-IT" sz="1270" dirty="0">
                <a:latin typeface="Avenir LT 65 Medium" panose="02000603020000020003" pitchFamily="2" charset="0"/>
              </a:rPr>
              <a:t> Spese per l’acquisto di arredi ed attrezzature, per lo svolgimento di attività di piccola ristorazione, degustazione e somministrazione di prodotti ittici;</a:t>
            </a: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it-IT" sz="1270" dirty="0">
                <a:latin typeface="Avenir LT 65 Medium" panose="02000603020000020003" pitchFamily="2" charset="0"/>
              </a:rPr>
              <a:t>Acquisto di hardware e software finalizzati all’adozione di tecnologie di informazione e comunicazione (TIC) collegate al commercio elettronico dei prodotti ittici (vendita on line);</a:t>
            </a: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it-IT" sz="1270" dirty="0">
                <a:latin typeface="Avenir LT 65 Medium" panose="02000603020000020003" pitchFamily="2" charset="0"/>
              </a:rPr>
              <a:t>Creazione e/o implementazione di siti internet dedicati al commercio elettronico (vendita on line) dei prodotti ittici;</a:t>
            </a: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it-IT" sz="1270" dirty="0">
                <a:latin typeface="Avenir LT 65 Medium" panose="02000603020000020003" pitchFamily="2" charset="0"/>
              </a:rPr>
              <a:t>Attività di marketing e/o materiale pubblicitario (es. brochure, flyer, biglietti da visita, </a:t>
            </a:r>
            <a:r>
              <a:rPr lang="it-IT" sz="1270" dirty="0" err="1">
                <a:latin typeface="Avenir LT 65 Medium" panose="02000603020000020003" pitchFamily="2" charset="0"/>
              </a:rPr>
              <a:t>roll</a:t>
            </a:r>
            <a:r>
              <a:rPr lang="it-IT" sz="1270" dirty="0">
                <a:latin typeface="Avenir LT 65 Medium" panose="02000603020000020003" pitchFamily="2" charset="0"/>
              </a:rPr>
              <a:t>-up, banner e gadget vari, strettamente inerenti la promozione e comunicazione dell’attività di vendita), nel limite massimo del 30% dell’importo totale del Progetto;</a:t>
            </a: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it-IT" sz="1270" dirty="0">
                <a:latin typeface="Avenir LT 65 Medium" panose="02000603020000020003" pitchFamily="2" charset="0"/>
              </a:rPr>
              <a:t>Consulenze di tipo specifico e/o specialistico.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400" dirty="0">
              <a:latin typeface="Avenir LT 65 Medium" panose="02000603020000020003" pitchFamily="2" charset="0"/>
            </a:endParaRPr>
          </a:p>
        </p:txBody>
      </p:sp>
      <p:pic>
        <p:nvPicPr>
          <p:cNvPr id="9" name="Immagin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211" y="6345661"/>
            <a:ext cx="1045845" cy="398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8F3AD23F-60A8-496F-83DA-825E6740D849}"/>
              </a:ext>
            </a:extLst>
          </p:cNvPr>
          <p:cNvSpPr/>
          <p:nvPr/>
        </p:nvSpPr>
        <p:spPr>
          <a:xfrm>
            <a:off x="0" y="147063"/>
            <a:ext cx="9143999" cy="801025"/>
          </a:xfrm>
          <a:prstGeom prst="rect">
            <a:avLst/>
          </a:prstGeom>
          <a:solidFill>
            <a:srgbClr val="007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94C4933C-06A7-4E62-908A-2D2EAF68433A}"/>
              </a:ext>
            </a:extLst>
          </p:cNvPr>
          <p:cNvSpPr/>
          <p:nvPr/>
        </p:nvSpPr>
        <p:spPr>
          <a:xfrm>
            <a:off x="157475" y="1625877"/>
            <a:ext cx="8986523" cy="1731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dirty="0">
                <a:latin typeface="Avenir LT 65 Medium" panose="02000603020000020003" pitchFamily="2" charset="0"/>
                <a:cs typeface="Calibri" panose="020F0502020204030204" pitchFamily="34" charset="0"/>
              </a:rPr>
              <a:t>Il </a:t>
            </a:r>
            <a:r>
              <a:rPr lang="it-IT" sz="1600" b="1" dirty="0">
                <a:latin typeface="Avenir LT 65 Medium" panose="02000603020000020003" pitchFamily="2" charset="0"/>
                <a:cs typeface="Calibri" panose="020F0502020204030204" pitchFamily="34" charset="0"/>
              </a:rPr>
              <a:t>Piano di Azione Locale (PAL) </a:t>
            </a:r>
            <a:r>
              <a:rPr lang="it-IT" sz="1600" dirty="0">
                <a:latin typeface="Avenir LT 65 Medium" panose="02000603020000020003" pitchFamily="2" charset="0"/>
                <a:cs typeface="Calibri" panose="020F0502020204030204" pitchFamily="34" charset="0"/>
              </a:rPr>
              <a:t>si basa sull’attuazione di una </a:t>
            </a:r>
            <a:r>
              <a:rPr lang="it-IT" sz="1600" b="1" dirty="0">
                <a:latin typeface="Avenir LT 65 Medium" panose="02000603020000020003" pitchFamily="2" charset="0"/>
                <a:cs typeface="Calibri" panose="020F0502020204030204" pitchFamily="34" charset="0"/>
              </a:rPr>
              <a:t>Strategia di Sviluppo Locale Plurifondo (SSL) </a:t>
            </a:r>
            <a:r>
              <a:rPr lang="it-IT" sz="1600" dirty="0">
                <a:latin typeface="Avenir LT 65 Medium" panose="02000603020000020003" pitchFamily="2" charset="0"/>
                <a:cs typeface="Calibri" panose="020F0502020204030204" pitchFamily="34" charset="0"/>
              </a:rPr>
              <a:t>e permette di descrivere le Azioni e gli Interventi previsti dal </a:t>
            </a:r>
            <a:r>
              <a:rPr lang="it-IT" sz="1600" b="1" dirty="0">
                <a:latin typeface="Avenir LT 65 Medium" panose="02000603020000020003" pitchFamily="2" charset="0"/>
                <a:cs typeface="Calibri" panose="020F0502020204030204" pitchFamily="34" charset="0"/>
              </a:rPr>
              <a:t>PSR PUGLIA 2014/2020 </a:t>
            </a:r>
            <a:r>
              <a:rPr lang="it-IT" sz="1600" dirty="0">
                <a:latin typeface="Avenir LT 65 Medium" panose="02000603020000020003" pitchFamily="2" charset="0"/>
                <a:cs typeface="Calibri" panose="020F0502020204030204" pitchFamily="34" charset="0"/>
              </a:rPr>
              <a:t>e dai Regolamenti Europei </a:t>
            </a:r>
            <a:r>
              <a:rPr lang="it-IT" sz="1600" b="1" dirty="0">
                <a:latin typeface="Avenir LT 65 Medium" panose="02000603020000020003" pitchFamily="2" charset="0"/>
                <a:cs typeface="Calibri" panose="020F0502020204030204" pitchFamily="34" charset="0"/>
              </a:rPr>
              <a:t>FEASR</a:t>
            </a:r>
            <a:r>
              <a:rPr lang="it-IT" sz="1600" dirty="0">
                <a:latin typeface="Avenir LT 65 Medium" panose="02000603020000020003" pitchFamily="2" charset="0"/>
                <a:cs typeface="Calibri" panose="020F0502020204030204" pitchFamily="34" charset="0"/>
              </a:rPr>
              <a:t> (Fondo Europeo Agricolo per lo Sviluppo Rurale) e </a:t>
            </a:r>
            <a:r>
              <a:rPr lang="it-IT" sz="1600" b="1" dirty="0">
                <a:latin typeface="Avenir LT 65 Medium" panose="02000603020000020003" pitchFamily="2" charset="0"/>
                <a:cs typeface="Calibri" panose="020F0502020204030204" pitchFamily="34" charset="0"/>
              </a:rPr>
              <a:t>FEAMP</a:t>
            </a:r>
            <a:r>
              <a:rPr lang="it-IT" sz="1600" dirty="0">
                <a:latin typeface="Avenir LT 65 Medium" panose="02000603020000020003" pitchFamily="2" charset="0"/>
                <a:cs typeface="Calibri" panose="020F0502020204030204" pitchFamily="34" charset="0"/>
              </a:rPr>
              <a:t> (Fondo Europeo per gli Affari Marittimi e per la Pesca).</a:t>
            </a:r>
            <a:endParaRPr lang="it-IT" sz="1600" dirty="0">
              <a:latin typeface="Avenir LT 65 Medium" panose="02000603020000020003" pitchFamily="2" charset="0"/>
            </a:endParaRPr>
          </a:p>
          <a:p>
            <a:endParaRPr lang="it-IT" sz="1050" dirty="0"/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19358F07-0936-41D9-8442-FD31A7E8CB4D}"/>
              </a:ext>
            </a:extLst>
          </p:cNvPr>
          <p:cNvSpPr txBox="1"/>
          <p:nvPr/>
        </p:nvSpPr>
        <p:spPr>
          <a:xfrm>
            <a:off x="38501" y="415795"/>
            <a:ext cx="9339603" cy="405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Il Piano di Azione Locale </a:t>
            </a:r>
            <a:endParaRPr lang="it-IT" b="1" dirty="0">
              <a:solidFill>
                <a:schemeClr val="bg1"/>
              </a:solidFill>
              <a:latin typeface="MuseoSlabW01-900" panose="02000000000000000000" pitchFamily="2" charset="0"/>
            </a:endParaRPr>
          </a:p>
        </p:txBody>
      </p:sp>
      <p:pic>
        <p:nvPicPr>
          <p:cNvPr id="2050" name="Picture 2" descr="https://png.icons8.com/ios/540/receive-cash-filled.png">
            <a:extLst>
              <a:ext uri="{FF2B5EF4-FFF2-40B4-BE49-F238E27FC236}">
                <a16:creationId xmlns="" xmlns:a16="http://schemas.microsoft.com/office/drawing/2014/main" id="{A097C5EE-CD5E-4824-981C-56EC2F33D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0"/>
          <a:stretch/>
        </p:blipFill>
        <p:spPr bwMode="auto">
          <a:xfrm>
            <a:off x="0" y="3484366"/>
            <a:ext cx="2764716" cy="306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2E9CE2AF-2285-4EB2-9B1D-031651227CC7}"/>
              </a:ext>
            </a:extLst>
          </p:cNvPr>
          <p:cNvSpPr/>
          <p:nvPr/>
        </p:nvSpPr>
        <p:spPr>
          <a:xfrm>
            <a:off x="2538805" y="3568662"/>
            <a:ext cx="66051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dirty="0">
                <a:latin typeface="Avenir LT 65 Medium" panose="02000603020000020003" pitchFamily="2" charset="0"/>
              </a:rPr>
              <a:t>Il Piano di Azione Locale, infine, è stato </a:t>
            </a:r>
            <a:r>
              <a:rPr lang="it-IT" sz="1600" dirty="0" smtClean="0">
                <a:latin typeface="Avenir LT 65 Medium" panose="02000603020000020003" pitchFamily="2" charset="0"/>
              </a:rPr>
              <a:t>valutato positivamente </a:t>
            </a:r>
            <a:r>
              <a:rPr lang="it-IT" sz="1600" dirty="0">
                <a:latin typeface="Avenir LT 65 Medium" panose="02000603020000020003" pitchFamily="2" charset="0"/>
              </a:rPr>
              <a:t>dalla Regione </a:t>
            </a:r>
            <a:r>
              <a:rPr lang="it-IT" sz="1600" dirty="0" smtClean="0">
                <a:latin typeface="Avenir LT 65 Medium" panose="02000603020000020003" pitchFamily="2" charset="0"/>
              </a:rPr>
              <a:t>Puglia, </a:t>
            </a:r>
            <a:r>
              <a:rPr lang="it-IT" sz="1600" dirty="0">
                <a:latin typeface="Avenir LT 65 Medium" panose="02000603020000020003" pitchFamily="2" charset="0"/>
              </a:rPr>
              <a:t>con un'allocazione finanziaria di </a:t>
            </a:r>
            <a:r>
              <a:rPr lang="it-IT" sz="1600" b="1" dirty="0">
                <a:latin typeface="Avenir LT 65 Medium" panose="02000603020000020003" pitchFamily="2" charset="0"/>
                <a:ea typeface="Calibri" panose="020F0502020204030204" pitchFamily="34" charset="0"/>
                <a:cs typeface="Calibri" panose="020F0502020204030204" pitchFamily="34" charset="0"/>
              </a:rPr>
              <a:t>€ 8.275.000</a:t>
            </a:r>
            <a:r>
              <a:rPr lang="it-IT" sz="1600" dirty="0">
                <a:latin typeface="Avenir LT 65 Medium" panose="02000603020000020003" pitchFamily="2" charset="0"/>
                <a:ea typeface="Calibri" panose="020F0502020204030204" pitchFamily="34" charset="0"/>
                <a:cs typeface="Calibri" panose="020F0502020204030204" pitchFamily="34" charset="0"/>
              </a:rPr>
              <a:t> (FEASR+FEAMP)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2616012C-1B01-4624-9A72-583826D796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5574">
            <a:off x="5317042" y="4374558"/>
            <a:ext cx="2349025" cy="2341797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685" y="6348532"/>
            <a:ext cx="1045845" cy="398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927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F1EF74AB-F33F-4459-B494-A535F8F3B82A}"/>
              </a:ext>
            </a:extLst>
          </p:cNvPr>
          <p:cNvSpPr/>
          <p:nvPr/>
        </p:nvSpPr>
        <p:spPr>
          <a:xfrm>
            <a:off x="0" y="179424"/>
            <a:ext cx="9144000" cy="879874"/>
          </a:xfrm>
          <a:prstGeom prst="rect">
            <a:avLst/>
          </a:prstGeom>
          <a:solidFill>
            <a:srgbClr val="007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BC8FB759-A5CE-46DB-AAA0-DB2C57B62DB0}"/>
              </a:ext>
            </a:extLst>
          </p:cNvPr>
          <p:cNvSpPr txBox="1"/>
          <p:nvPr/>
        </p:nvSpPr>
        <p:spPr>
          <a:xfrm>
            <a:off x="0" y="305472"/>
            <a:ext cx="9453502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it-IT" sz="1400" b="1" dirty="0" smtClean="0">
                <a:solidFill>
                  <a:schemeClr val="bg1"/>
                </a:solidFill>
                <a:latin typeface="MuseoSlabW01-900" panose="02000000000000000000" pitchFamily="2" charset="0"/>
              </a:rPr>
              <a:t>AZIONE 2 GARGANO IMPATTO ZERO  - INTERVENTO  </a:t>
            </a:r>
            <a:r>
              <a:rPr lang="it-IT" sz="1400" b="1" dirty="0">
                <a:solidFill>
                  <a:schemeClr val="bg1"/>
                </a:solidFill>
                <a:latin typeface="MuseoSlabW01-900" panose="02000000000000000000" pitchFamily="2" charset="0"/>
              </a:rPr>
              <a:t>2.3</a:t>
            </a:r>
          </a:p>
          <a:p>
            <a:pPr>
              <a:lnSpc>
                <a:spcPct val="70000"/>
              </a:lnSpc>
            </a:pPr>
            <a:endParaRPr lang="it-IT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  <a:p>
            <a:pPr>
              <a:lnSpc>
                <a:spcPct val="70000"/>
              </a:lnSpc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Interventi per una 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commercializzazione 2.0 – FEAMP 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D5BC1004-355F-4888-A3B5-B8196FBC11CC}"/>
              </a:ext>
            </a:extLst>
          </p:cNvPr>
          <p:cNvSpPr/>
          <p:nvPr/>
        </p:nvSpPr>
        <p:spPr>
          <a:xfrm>
            <a:off x="75626" y="1118738"/>
            <a:ext cx="9068374" cy="497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70" dirty="0" smtClean="0">
                <a:latin typeface="Avenir LT 65 Medium" panose="02000603020000020003" pitchFamily="2" charset="0"/>
              </a:rPr>
              <a:t>Descrizione: Realizzare UN’AZIONE DI SISTEMA capace di sperimentare un modello di gestione innovativo dei processi produttivi e </a:t>
            </a:r>
            <a:r>
              <a:rPr lang="it-IT" sz="1270" dirty="0">
                <a:latin typeface="Avenir LT 65 Medium" panose="02000603020000020003" pitchFamily="2" charset="0"/>
              </a:rPr>
              <a:t>di commercializzazione in grado di coniugare la tutela delle risorse biologiche ed una loro gestione responsabile unitamente ad una maggiore redditività delle attività di pesca.</a:t>
            </a:r>
          </a:p>
          <a:p>
            <a:endParaRPr lang="it-IT" sz="1270" dirty="0" smtClean="0">
              <a:latin typeface="Avenir LT 65 Medium" panose="02000603020000020003" pitchFamily="2" charset="0"/>
            </a:endParaRPr>
          </a:p>
          <a:p>
            <a:endParaRPr lang="it-IT" sz="1270" dirty="0" smtClean="0">
              <a:latin typeface="Avenir LT 65 Medium" panose="02000603020000020003" pitchFamily="2" charset="0"/>
            </a:endParaRPr>
          </a:p>
          <a:p>
            <a:r>
              <a:rPr lang="it-IT" sz="1270" dirty="0" smtClean="0">
                <a:latin typeface="Avenir LT 65 Medium" panose="02000603020000020003" pitchFamily="2" charset="0"/>
              </a:rPr>
              <a:t>Attuazione</a:t>
            </a:r>
            <a:r>
              <a:rPr lang="it-IT" sz="1270" dirty="0">
                <a:latin typeface="Avenir LT 65 Medium" panose="02000603020000020003" pitchFamily="2" charset="0"/>
              </a:rPr>
              <a:t>: Regia </a:t>
            </a:r>
            <a:r>
              <a:rPr lang="it-IT" sz="1270" dirty="0" smtClean="0">
                <a:latin typeface="Avenir LT 65 Medium" panose="02000603020000020003" pitchFamily="2" charset="0"/>
              </a:rPr>
              <a:t>diretta (Intervento a titolarità)</a:t>
            </a:r>
            <a:endParaRPr lang="it-IT" sz="1270" dirty="0">
              <a:latin typeface="Avenir LT 65 Medium" panose="02000603020000020003" pitchFamily="2" charset="0"/>
            </a:endParaRPr>
          </a:p>
          <a:p>
            <a:r>
              <a:rPr lang="it-IT" sz="1270" b="1" dirty="0" smtClean="0">
                <a:latin typeface="Avenir LT 65 Medium" panose="02000603020000020003" pitchFamily="2" charset="0"/>
              </a:rPr>
              <a:t>Dotazione Finanziaria: </a:t>
            </a:r>
            <a:r>
              <a:rPr lang="it-IT" sz="1270" b="1" dirty="0">
                <a:latin typeface="Avenir LT 65 Medium" panose="02000603020000020003" pitchFamily="2" charset="0"/>
              </a:rPr>
              <a:t>€ </a:t>
            </a:r>
            <a:r>
              <a:rPr lang="it-IT" sz="1270" b="1" dirty="0" smtClean="0">
                <a:latin typeface="Avenir LT 65 Medium" panose="02000603020000020003" pitchFamily="2" charset="0"/>
              </a:rPr>
              <a:t>200.000 </a:t>
            </a:r>
            <a:endParaRPr lang="it-IT" sz="1270" b="1" dirty="0">
              <a:latin typeface="Avenir LT 65 Medium" panose="02000603020000020003" pitchFamily="2" charset="0"/>
            </a:endParaRPr>
          </a:p>
          <a:p>
            <a:r>
              <a:rPr lang="it-IT" sz="1270" dirty="0">
                <a:latin typeface="Avenir LT 65 Medium" panose="02000603020000020003" pitchFamily="2" charset="0"/>
              </a:rPr>
              <a:t>Localizzazione: Comuni area GAL con requisiti FEAMP </a:t>
            </a:r>
            <a:r>
              <a:rPr lang="it-IT" sz="1270" spc="-100" dirty="0">
                <a:latin typeface="Avenir LT 65 Medium" panose="02000603020000020003" pitchFamily="2" charset="0"/>
              </a:rPr>
              <a:t>(</a:t>
            </a:r>
            <a:r>
              <a:rPr lang="it-IT" sz="1270" spc="-100" dirty="0" smtClean="0">
                <a:latin typeface="Avenir LT 65 Medium" panose="02000603020000020003" pitchFamily="2" charset="0"/>
              </a:rPr>
              <a:t>tutti, </a:t>
            </a:r>
            <a:r>
              <a:rPr lang="it-IT" sz="1270" spc="-100" dirty="0">
                <a:latin typeface="Avenir LT 65 Medium" panose="02000603020000020003" pitchFamily="2" charset="0"/>
              </a:rPr>
              <a:t>esclusi Rignano Garganico, San Giovanni Rotondo, San Marco in Lamis)</a:t>
            </a:r>
          </a:p>
          <a:p>
            <a:endParaRPr lang="it-IT" sz="1270" dirty="0">
              <a:latin typeface="Avenir LT 65 Medium" panose="02000603020000020003" pitchFamily="2" charset="0"/>
            </a:endParaRPr>
          </a:p>
          <a:p>
            <a:r>
              <a:rPr lang="it-IT" sz="1270" dirty="0">
                <a:latin typeface="Avenir LT 65 Medium" panose="02000603020000020003" pitchFamily="2" charset="0"/>
              </a:rPr>
              <a:t>Azioni:</a:t>
            </a:r>
          </a:p>
          <a:p>
            <a:r>
              <a:rPr lang="it-IT" sz="1270" dirty="0">
                <a:latin typeface="Avenir LT 65 Medium" panose="02000603020000020003" pitchFamily="2" charset="0"/>
              </a:rPr>
              <a:t>Le attività del progetto a regia GAL consisteranno in: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70" dirty="0">
                <a:latin typeface="Avenir LT 65 Medium" panose="02000603020000020003" pitchFamily="2" charset="0"/>
              </a:rPr>
              <a:t>Ricerca partner tecnico-scientifici e realizzazione di un protocollo di partenariato di Progetto;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70" dirty="0">
                <a:latin typeface="Avenir LT 65 Medium" panose="02000603020000020003" pitchFamily="2" charset="0"/>
              </a:rPr>
              <a:t>Attività informativa rivolta agli operatori della pesca e altri attori della filiera ittica delle opportunità derivanti da processi virtuosi di commercializzazione;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70" dirty="0">
                <a:latin typeface="Avenir LT 65 Medium" panose="02000603020000020003" pitchFamily="2" charset="0"/>
              </a:rPr>
              <a:t>Attività informativa rivolta agli operatori della pesca e altri attori della filiera ittica delle opportunità derivanti dall’adesione </a:t>
            </a:r>
            <a:r>
              <a:rPr lang="it-IT" sz="1270" dirty="0" smtClean="0">
                <a:latin typeface="Avenir LT 65 Medium" panose="02000603020000020003" pitchFamily="2" charset="0"/>
              </a:rPr>
              <a:t>alla </a:t>
            </a:r>
            <a:r>
              <a:rPr lang="it-IT" sz="1270" dirty="0">
                <a:latin typeface="Avenir LT 65 Medium" panose="02000603020000020003" pitchFamily="2" charset="0"/>
              </a:rPr>
              <a:t>certificazione dei processi produttivi e dei prodotti (marchio Prodotti di Puglia);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70" dirty="0">
                <a:latin typeface="Avenir LT 65 Medium" panose="02000603020000020003" pitchFamily="2" charset="0"/>
              </a:rPr>
              <a:t>Individuazione e studi di fattibilità per l’applicazione di innovazioni e buone prassi operative da introdurre nei processi produttivi e di commercializzazione delle imprese di pesca dell’area GAL, tra i seguenti campi: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 sz="1270" dirty="0">
                <a:latin typeface="Avenir LT 65 Medium" panose="02000603020000020003" pitchFamily="2" charset="0"/>
              </a:rPr>
              <a:t>Conservazione dei prodotti ittici (sostenibilità ambientale ed economica),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 sz="1270" dirty="0">
                <a:latin typeface="Avenir LT 65 Medium" panose="02000603020000020003" pitchFamily="2" charset="0"/>
              </a:rPr>
              <a:t>Trasformazione dei prodotti ittici (sostenibilità economica);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70" dirty="0">
                <a:latin typeface="Avenir LT 65 Medium" panose="02000603020000020003" pitchFamily="2" charset="0"/>
              </a:rPr>
              <a:t>Ricerche e analisi sulla domanda di mercato dei prodotti ittici e sull’individuazione di nicchie/sbocchi commerciali interessati all’acquisto di prodotti provenienti da processi produttivi certificati, catture indesiderate e scarti di pesce, rifiuti pescati;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70" dirty="0">
                <a:latin typeface="Avenir LT 65 Medium" panose="02000603020000020003" pitchFamily="2" charset="0"/>
              </a:rPr>
              <a:t>Sviluppo di percorsi di educazione alimentare.</a:t>
            </a:r>
          </a:p>
          <a:p>
            <a:endParaRPr lang="it-IT" sz="1270" dirty="0">
              <a:latin typeface="Avenir LT 65 Medium" panose="02000603020000020003" pitchFamily="2" charset="0"/>
            </a:endParaRPr>
          </a:p>
        </p:txBody>
      </p:sp>
      <p:pic>
        <p:nvPicPr>
          <p:cNvPr id="9" name="Immagin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944" y="6345661"/>
            <a:ext cx="1045845" cy="398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377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magine 28">
            <a:extLst>
              <a:ext uri="{FF2B5EF4-FFF2-40B4-BE49-F238E27FC236}">
                <a16:creationId xmlns="" xmlns:a16="http://schemas.microsoft.com/office/drawing/2014/main" id="{768443AC-C0EE-459D-B798-59A3F8EDD1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0" r="-1" b="20811"/>
          <a:stretch/>
        </p:blipFill>
        <p:spPr>
          <a:xfrm>
            <a:off x="77044" y="3306664"/>
            <a:ext cx="4025348" cy="3516464"/>
          </a:xfrm>
          <a:prstGeom prst="rect">
            <a:avLst/>
          </a:prstGeom>
        </p:spPr>
      </p:pic>
      <p:sp>
        <p:nvSpPr>
          <p:cNvPr id="5" name="CasellaDiTesto 4" hidden="1"/>
          <p:cNvSpPr txBox="1"/>
          <p:nvPr/>
        </p:nvSpPr>
        <p:spPr>
          <a:xfrm rot="20836866">
            <a:off x="-613374" y="-165546"/>
            <a:ext cx="10691117" cy="581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7199" dirty="0">
                <a:solidFill>
                  <a:schemeClr val="accent6">
                    <a:alpha val="10000"/>
                  </a:schemeClr>
                </a:solidFill>
                <a:latin typeface="Berlin Sans FB" panose="020E0602020502020306" pitchFamily="34" charset="0"/>
              </a:rPr>
              <a:t>&gt;&gt;&gt;&gt;&gt;&gt;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0" y="1427337"/>
            <a:ext cx="9144000" cy="260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700" panose="02000000000000000000" pitchFamily="50" charset="0"/>
              </a:rPr>
              <a:t>Grazie per l’attenzione </a:t>
            </a:r>
          </a:p>
          <a:p>
            <a:pPr algn="ctr">
              <a:lnSpc>
                <a:spcPct val="80000"/>
              </a:lnSpc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Museo 700" panose="02000000000000000000" pitchFamily="50" charset="0"/>
            </a:endParaRPr>
          </a:p>
          <a:p>
            <a:pPr algn="ctr">
              <a:lnSpc>
                <a:spcPct val="80000"/>
              </a:lnSpc>
            </a:pPr>
            <a:endParaRPr lang="it-IT" dirty="0" smtClean="0">
              <a:solidFill>
                <a:schemeClr val="tx1">
                  <a:lumMod val="65000"/>
                  <a:lumOff val="35000"/>
                </a:schemeClr>
              </a:solidFill>
              <a:latin typeface="Museo 700" panose="02000000000000000000" pitchFamily="50" charset="0"/>
            </a:endParaRPr>
          </a:p>
          <a:p>
            <a:pPr algn="ctr">
              <a:lnSpc>
                <a:spcPct val="80000"/>
              </a:lnSpc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700" panose="02000000000000000000" pitchFamily="50" charset="0"/>
              </a:rPr>
              <a:t>Segui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Museo 700" panose="02000000000000000000" pitchFamily="50" charset="0"/>
              </a:rPr>
              <a:t>il GAL Gargano Agenzia di Sviluppo su </a:t>
            </a:r>
          </a:p>
          <a:p>
            <a:pPr algn="ctr">
              <a:lnSpc>
                <a:spcPct val="80000"/>
              </a:lnSpc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useo 700" panose="02000000000000000000" pitchFamily="50" charset="0"/>
                <a:hlinkClick r:id="rId3"/>
              </a:rPr>
              <a:t>Facebook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useo 700" panose="02000000000000000000" pitchFamily="50" charset="0"/>
              </a:rPr>
              <a:t> /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useo 700" panose="02000000000000000000" pitchFamily="50" charset="0"/>
                <a:hlinkClick r:id="rId4"/>
              </a:rPr>
              <a:t>Twitter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useo 700" panose="02000000000000000000" pitchFamily="50" charset="0"/>
              </a:rPr>
              <a:t> /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useo 700" panose="02000000000000000000" pitchFamily="50" charset="0"/>
                <a:hlinkClick r:id="rId5"/>
              </a:rPr>
              <a:t>Instagram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useo 700" panose="02000000000000000000" pitchFamily="50" charset="0"/>
              </a:rPr>
              <a:t> </a:t>
            </a:r>
          </a:p>
          <a:p>
            <a:pPr algn="ctr">
              <a:lnSpc>
                <a:spcPct val="80000"/>
              </a:lnSpc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Museo 700" panose="02000000000000000000" pitchFamily="50" charset="0"/>
            </a:endParaRPr>
          </a:p>
          <a:p>
            <a:pPr algn="ctr">
              <a:lnSpc>
                <a:spcPct val="80000"/>
              </a:lnSpc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Museo 700" panose="02000000000000000000" pitchFamily="50" charset="0"/>
              </a:rPr>
              <a:t>Sito ufficiale</a:t>
            </a:r>
          </a:p>
          <a:p>
            <a:pPr algn="ctr">
              <a:lnSpc>
                <a:spcPct val="80000"/>
              </a:lnSpc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useo 700" panose="02000000000000000000" pitchFamily="50" charset="0"/>
                <a:hlinkClick r:id="rId6"/>
              </a:rPr>
              <a:t>www.galgargano.com</a:t>
            </a:r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useo 700" panose="02000000000000000000" pitchFamily="50" charset="0"/>
                <a:hlinkClick r:id="rId6"/>
              </a:rPr>
              <a:t/>
            </a:r>
            <a:b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useo 700" panose="02000000000000000000" pitchFamily="50" charset="0"/>
                <a:hlinkClick r:id="rId6"/>
              </a:rPr>
            </a:br>
            <a:endParaRPr lang="it-IT" sz="2800" dirty="0">
              <a:solidFill>
                <a:schemeClr val="tx1">
                  <a:lumMod val="65000"/>
                  <a:lumOff val="35000"/>
                </a:schemeClr>
              </a:solidFill>
              <a:latin typeface="Museo 700" panose="02000000000000000000" pitchFamily="50" charset="0"/>
            </a:endParaRPr>
          </a:p>
          <a:p>
            <a:pPr algn="ctr">
              <a:lnSpc>
                <a:spcPct val="80000"/>
              </a:lnSpc>
            </a:pPr>
            <a:endParaRPr lang="it-IT" sz="2800" dirty="0">
              <a:solidFill>
                <a:schemeClr val="tx1">
                  <a:lumMod val="65000"/>
                  <a:lumOff val="35000"/>
                </a:schemeClr>
              </a:solidFill>
              <a:latin typeface="Museo 700" panose="02000000000000000000" pitchFamily="50" charset="0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6" r="21070"/>
          <a:stretch/>
        </p:blipFill>
        <p:spPr>
          <a:xfrm rot="380698">
            <a:off x="6769174" y="3220827"/>
            <a:ext cx="2110473" cy="2127272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="" xmlns:a16="http://schemas.microsoft.com/office/drawing/2014/main" id="{969A2B5C-CE03-4D8A-BDA8-8FBBFAB9EC77}"/>
              </a:ext>
            </a:extLst>
          </p:cNvPr>
          <p:cNvSpPr txBox="1"/>
          <p:nvPr/>
        </p:nvSpPr>
        <p:spPr>
          <a:xfrm>
            <a:off x="-3225847" y="6529778"/>
            <a:ext cx="9144000" cy="293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MuseoSlabW01-900" panose="02000000000000000000" pitchFamily="2" charset="0"/>
              </a:rPr>
              <a:t>#FACCIAMOFUTURO</a:t>
            </a:r>
          </a:p>
        </p:txBody>
      </p:sp>
      <p:pic>
        <p:nvPicPr>
          <p:cNvPr id="31" name="Immagine 30">
            <a:extLst>
              <a:ext uri="{FF2B5EF4-FFF2-40B4-BE49-F238E27FC236}">
                <a16:creationId xmlns="" xmlns:a16="http://schemas.microsoft.com/office/drawing/2014/main" id="{2B9E7AFC-D0E1-4BA4-8C63-0905E770C7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8544"/>
            <a:ext cx="9144001" cy="1294675"/>
          </a:xfrm>
          <a:prstGeom prst="rect">
            <a:avLst/>
          </a:prstGeom>
        </p:spPr>
      </p:pic>
      <p:pic>
        <p:nvPicPr>
          <p:cNvPr id="15" name="Immagine 14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998" y="5825127"/>
            <a:ext cx="2238103" cy="851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12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 hidden="1"/>
          <p:cNvSpPr txBox="1"/>
          <p:nvPr/>
        </p:nvSpPr>
        <p:spPr>
          <a:xfrm rot="20836866">
            <a:off x="-613374" y="-165546"/>
            <a:ext cx="10691117" cy="581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7199" dirty="0">
                <a:solidFill>
                  <a:schemeClr val="accent6">
                    <a:alpha val="10000"/>
                  </a:schemeClr>
                </a:solidFill>
                <a:latin typeface="Berlin Sans FB" panose="020E0602020502020306" pitchFamily="34" charset="0"/>
              </a:rPr>
              <a:t>&gt;&gt;&gt;&gt;&gt;&gt;</a:t>
            </a:r>
          </a:p>
        </p:txBody>
      </p:sp>
      <p:pic>
        <p:nvPicPr>
          <p:cNvPr id="11266" name="Picture 2" descr="http://clipart.coolclips.com/480/vectors/tf05050/CoolClips_text0362.png">
            <a:extLst>
              <a:ext uri="{FF2B5EF4-FFF2-40B4-BE49-F238E27FC236}">
                <a16:creationId xmlns="" xmlns:a16="http://schemas.microsoft.com/office/drawing/2014/main" id="{BC9036B8-C50C-4CA4-8F13-CFE7F8ACD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839" y="2703968"/>
            <a:ext cx="3155913" cy="352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tangolo 16"/>
          <p:cNvSpPr/>
          <p:nvPr/>
        </p:nvSpPr>
        <p:spPr>
          <a:xfrm>
            <a:off x="1" y="132426"/>
            <a:ext cx="9143999" cy="875760"/>
          </a:xfrm>
          <a:prstGeom prst="rect">
            <a:avLst/>
          </a:prstGeom>
          <a:solidFill>
            <a:srgbClr val="D86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Gli obiettivi del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Piano di Azione Locale</a:t>
            </a:r>
          </a:p>
        </p:txBody>
      </p:sp>
      <p:sp>
        <p:nvSpPr>
          <p:cNvPr id="3" name="Rettangolo 2"/>
          <p:cNvSpPr/>
          <p:nvPr/>
        </p:nvSpPr>
        <p:spPr>
          <a:xfrm>
            <a:off x="99725" y="1744644"/>
            <a:ext cx="89445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it-IT" sz="1600" dirty="0">
              <a:latin typeface="Avenir LT 65 Medium" panose="02000603020000020003" pitchFamily="2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 smtClean="0">
                <a:latin typeface="Avenir LT 65 Medium" panose="02000603020000020003" pitchFamily="2" charset="0"/>
                <a:cs typeface="Calibri" panose="020F0502020204030204" pitchFamily="34" charset="0"/>
              </a:rPr>
              <a:t>Garantire </a:t>
            </a:r>
            <a:r>
              <a:rPr lang="it-IT" sz="1600" b="1" dirty="0">
                <a:latin typeface="Avenir LT 65 Medium" panose="02000603020000020003" pitchFamily="2" charset="0"/>
                <a:cs typeface="Calibri" panose="020F0502020204030204" pitchFamily="34" charset="0"/>
              </a:rPr>
              <a:t>lo sviluppo sociale ed economico </a:t>
            </a:r>
            <a:r>
              <a:rPr lang="it-IT" sz="1600" dirty="0">
                <a:latin typeface="Avenir LT 65 Medium" panose="02000603020000020003" pitchFamily="2" charset="0"/>
                <a:cs typeface="Calibri" panose="020F0502020204030204" pitchFamily="34" charset="0"/>
              </a:rPr>
              <a:t>dei territori attraverso il sostegno ad attività economiche e sociali e di servizio, legati agli elementi delle filiere produttive, ambientali, paesaggistiche, sociali e turistiche dei singoli territori;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>
                <a:latin typeface="Avenir LT 65 Medium" panose="02000603020000020003" pitchFamily="2" charset="0"/>
                <a:cs typeface="Calibri" panose="020F0502020204030204" pitchFamily="34" charset="0"/>
              </a:rPr>
              <a:t>Accrescere le opportunità di occupazione e di sviluppo di nuove imprese</a:t>
            </a:r>
            <a:r>
              <a:rPr lang="it-IT" sz="1600" dirty="0">
                <a:latin typeface="Avenir LT 65 Medium" panose="02000603020000020003" pitchFamily="2" charset="0"/>
                <a:cs typeface="Calibri" panose="020F0502020204030204" pitchFamily="34" charset="0"/>
              </a:rPr>
              <a:t>, favorire la permanenza della popolazione, migliorare la redditività delle aziende, assicurare alle popolazioni locali una qualità della vita adeguata;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>
                <a:latin typeface="Avenir LT 65 Medium" panose="02000603020000020003" pitchFamily="2" charset="0"/>
                <a:cs typeface="Calibri" panose="020F0502020204030204" pitchFamily="34" charset="0"/>
              </a:rPr>
              <a:t>Costituire e rafforzare i partenariati locali</a:t>
            </a:r>
            <a:r>
              <a:rPr lang="it-IT" sz="1600" dirty="0">
                <a:latin typeface="Avenir LT 65 Medium" panose="02000603020000020003" pitchFamily="2" charset="0"/>
                <a:cs typeface="Calibri" panose="020F0502020204030204" pitchFamily="34" charset="0"/>
              </a:rPr>
              <a:t>, capaci di implementare piani e progetti integrati di sviluppo socio-economico e territoriale e favorire allo stesso tempo la partecipazione degli stakeholder locali.</a:t>
            </a:r>
          </a:p>
        </p:txBody>
      </p:sp>
      <p:pic>
        <p:nvPicPr>
          <p:cNvPr id="6" name="Immagin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277" y="6290547"/>
            <a:ext cx="1045845" cy="398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973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iunione, Parere, Persone, Parlare, Discussioni">
            <a:extLst>
              <a:ext uri="{FF2B5EF4-FFF2-40B4-BE49-F238E27FC236}">
                <a16:creationId xmlns="" xmlns:a16="http://schemas.microsoft.com/office/drawing/2014/main" id="{4228078F-869D-4C3D-A23F-868D6FB07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61686" y="3694544"/>
            <a:ext cx="3875234" cy="316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 hidden="1"/>
          <p:cNvSpPr txBox="1"/>
          <p:nvPr/>
        </p:nvSpPr>
        <p:spPr>
          <a:xfrm rot="20836866">
            <a:off x="-613374" y="-165546"/>
            <a:ext cx="10691117" cy="581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7199" dirty="0">
                <a:solidFill>
                  <a:schemeClr val="accent6">
                    <a:alpha val="10000"/>
                  </a:schemeClr>
                </a:solidFill>
                <a:latin typeface="Berlin Sans FB" panose="020E0602020502020306" pitchFamily="34" charset="0"/>
              </a:rPr>
              <a:t>&gt;&gt;&gt;&gt;&gt;&gt;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1" y="142052"/>
            <a:ext cx="9143999" cy="875760"/>
          </a:xfrm>
          <a:prstGeom prst="rect">
            <a:avLst/>
          </a:prstGeom>
          <a:solidFill>
            <a:srgbClr val="EFC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Come si è arrivati al Piano di Azione Locale</a:t>
            </a:r>
          </a:p>
        </p:txBody>
      </p:sp>
      <p:sp>
        <p:nvSpPr>
          <p:cNvPr id="3" name="Rettangolo 2"/>
          <p:cNvSpPr/>
          <p:nvPr/>
        </p:nvSpPr>
        <p:spPr>
          <a:xfrm>
            <a:off x="199451" y="1217595"/>
            <a:ext cx="894455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dirty="0">
                <a:latin typeface="Avenir LT 65 Medium" panose="02000603020000020003" pitchFamily="2" charset="0"/>
              </a:rPr>
              <a:t>La redazione del Piano di Azione Locale è stata possibile in seguito ad un dettagliato studio del contesto territoriale e dall’elaborazione degli input emersi </a:t>
            </a:r>
            <a:r>
              <a:rPr lang="it-IT" sz="1600" b="1" dirty="0">
                <a:latin typeface="Avenir LT 65 Medium" panose="02000603020000020003" pitchFamily="2" charset="0"/>
              </a:rPr>
              <a:t>in fase di consultazione ed animazione territoriale con le comunità locali </a:t>
            </a:r>
            <a:r>
              <a:rPr lang="it-IT" sz="1600" dirty="0">
                <a:latin typeface="Avenir LT 65 Medium" panose="02000603020000020003" pitchFamily="2" charset="0"/>
              </a:rPr>
              <a:t>(oltre 30 incontri).</a:t>
            </a:r>
          </a:p>
          <a:p>
            <a:pPr>
              <a:lnSpc>
                <a:spcPct val="150000"/>
              </a:lnSpc>
            </a:pPr>
            <a:endParaRPr lang="it-IT" sz="1600" dirty="0">
              <a:latin typeface="Avenir LT 65 Medium" panose="02000603020000020003" pitchFamily="2" charset="0"/>
            </a:endParaRPr>
          </a:p>
          <a:p>
            <a:pPr>
              <a:lnSpc>
                <a:spcPct val="150000"/>
              </a:lnSpc>
            </a:pPr>
            <a:r>
              <a:rPr lang="it-IT" sz="1600" dirty="0">
                <a:latin typeface="Avenir LT 65 Medium" panose="02000603020000020003" pitchFamily="2" charset="0"/>
              </a:rPr>
              <a:t>Nello specifico sono state analizzate: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latin typeface="Avenir LT 65 Medium" panose="02000603020000020003" pitchFamily="2" charset="0"/>
              </a:rPr>
              <a:t>Caratteristiche fisiche, infrastrutturali e strutturali della zona GAL;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latin typeface="Avenir LT 65 Medium" panose="02000603020000020003" pitchFamily="2" charset="0"/>
              </a:rPr>
              <a:t>Contesto </a:t>
            </a:r>
            <a:r>
              <a:rPr lang="it-IT" sz="1600" dirty="0" smtClean="0">
                <a:latin typeface="Avenir LT 65 Medium" panose="02000603020000020003" pitchFamily="2" charset="0"/>
              </a:rPr>
              <a:t>socio-economico </a:t>
            </a:r>
            <a:r>
              <a:rPr lang="it-IT" sz="1600" dirty="0">
                <a:latin typeface="Avenir LT 65 Medium" panose="02000603020000020003" pitchFamily="2" charset="0"/>
              </a:rPr>
              <a:t>generale;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latin typeface="Avenir LT 65 Medium" panose="02000603020000020003" pitchFamily="2" charset="0"/>
              </a:rPr>
              <a:t>Analisi SWOT dei punti di forza e delle criticità del territorio.</a:t>
            </a:r>
          </a:p>
          <a:p>
            <a:pPr>
              <a:lnSpc>
                <a:spcPct val="150000"/>
              </a:lnSpc>
            </a:pPr>
            <a:endParaRPr lang="it-IT" sz="1600" dirty="0">
              <a:latin typeface="Avenir LT 65 Medium" panose="02000603020000020003" pitchFamily="2" charset="0"/>
            </a:endParaRPr>
          </a:p>
          <a:p>
            <a:pPr>
              <a:lnSpc>
                <a:spcPct val="150000"/>
              </a:lnSpc>
            </a:pPr>
            <a:r>
              <a:rPr lang="it-IT" sz="1600" dirty="0">
                <a:latin typeface="Avenir LT 65 Medium" panose="02000603020000020003" pitchFamily="2" charset="0"/>
              </a:rPr>
              <a:t>Tale analisi ha permesso di definire due ambiti tematici di intervento:</a:t>
            </a:r>
            <a:endParaRPr lang="it-IT" sz="1600" b="1" dirty="0">
              <a:latin typeface="Avenir LT 65 Medium" panose="02000603020000020003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b="1" dirty="0">
                <a:latin typeface="Avenir LT 65 Medium" panose="02000603020000020003" pitchFamily="2" charset="0"/>
              </a:rPr>
              <a:t>AMBITO TEMATICO 1: VALORIZZAZIONE E GESTIONE DELLE RISORSE AMBIENTALI E NATURALI </a:t>
            </a:r>
            <a:r>
              <a:rPr lang="it-IT" sz="1400" dirty="0">
                <a:latin typeface="Avenir LT 65 Medium" panose="02000603020000020003" pitchFamily="2" charset="0"/>
              </a:rPr>
              <a:t>(tematismo prioritario)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b="1" dirty="0">
                <a:latin typeface="Avenir LT 65 Medium" panose="02000603020000020003" pitchFamily="2" charset="0"/>
              </a:rPr>
              <a:t>AMBITO TEMATICO 2: SVILUPPO E INNOVAZIONE DELLE FILIERE E DEI SISTEMI PRODUTTIVI LOCALI </a:t>
            </a:r>
            <a:r>
              <a:rPr lang="it-IT" sz="1400" dirty="0">
                <a:latin typeface="Avenir LT 65 Medium" panose="02000603020000020003" pitchFamily="2" charset="0"/>
              </a:rPr>
              <a:t>(agro-alimentari, artigianali, manifatturieri, produzioni ittiche).</a:t>
            </a:r>
          </a:p>
        </p:txBody>
      </p:sp>
      <p:pic>
        <p:nvPicPr>
          <p:cNvPr id="6" name="Immagin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677" y="6351883"/>
            <a:ext cx="1045845" cy="398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30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 hidden="1"/>
          <p:cNvSpPr txBox="1"/>
          <p:nvPr/>
        </p:nvSpPr>
        <p:spPr>
          <a:xfrm rot="20836866">
            <a:off x="-613374" y="-165546"/>
            <a:ext cx="10691117" cy="581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7199" dirty="0">
                <a:solidFill>
                  <a:schemeClr val="accent6">
                    <a:alpha val="10000"/>
                  </a:schemeClr>
                </a:solidFill>
                <a:latin typeface="Berlin Sans FB" panose="020E0602020502020306" pitchFamily="34" charset="0"/>
              </a:rPr>
              <a:t>&gt;&gt;&gt;&gt;&gt;&gt;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0" y="132426"/>
            <a:ext cx="9143999" cy="875760"/>
          </a:xfrm>
          <a:prstGeom prst="rect">
            <a:avLst/>
          </a:prstGeom>
          <a:solidFill>
            <a:srgbClr val="007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Un approccio integrato</a:t>
            </a:r>
          </a:p>
        </p:txBody>
      </p:sp>
      <p:pic>
        <p:nvPicPr>
          <p:cNvPr id="15362" name="Picture 2" descr="https://png.icons8.com/metro/540/merge-files.png">
            <a:extLst>
              <a:ext uri="{FF2B5EF4-FFF2-40B4-BE49-F238E27FC236}">
                <a16:creationId xmlns="" xmlns:a16="http://schemas.microsoft.com/office/drawing/2014/main" id="{AD18E4F3-C3A8-4AE6-AE5A-9211EC12C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1" y="3019880"/>
            <a:ext cx="2829934" cy="282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99451" y="1562007"/>
            <a:ext cx="879299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it-IT" sz="2400" dirty="0">
                <a:latin typeface="Avenir LT 65 Medium" panose="02000603020000020003" pitchFamily="2" charset="0"/>
              </a:rPr>
              <a:t>La Strategia di Sviluppo promossa dal GAL si basa sull’utilizzo di un </a:t>
            </a:r>
            <a:r>
              <a:rPr lang="it-IT" sz="2400" b="1" dirty="0">
                <a:latin typeface="Avenir LT 65 Medium" panose="02000603020000020003" pitchFamily="2" charset="0"/>
              </a:rPr>
              <a:t>approccio integrato </a:t>
            </a:r>
            <a:r>
              <a:rPr lang="it-IT" sz="2400" dirty="0">
                <a:latin typeface="Avenir LT 65 Medium" panose="02000603020000020003" pitchFamily="2" charset="0"/>
              </a:rPr>
              <a:t>dei due ambiti tematici, fortemente connessi tra loro per creare un circuito virtuoso che leghi le principali filiere produttive alla rivalorizzazione delle risorse ambientali generando </a:t>
            </a:r>
            <a:r>
              <a:rPr lang="it-IT" sz="2400" b="1" dirty="0">
                <a:latin typeface="Avenir LT 65 Medium" panose="02000603020000020003" pitchFamily="2" charset="0"/>
              </a:rPr>
              <a:t>un modello economico teso alla sostenibilità economica, ambientale e sociale</a:t>
            </a:r>
            <a:r>
              <a:rPr lang="it-IT" sz="2400" dirty="0">
                <a:latin typeface="Avenir LT 65 Medium" panose="02000603020000020003" pitchFamily="2" charset="0"/>
              </a:rPr>
              <a:t>.</a:t>
            </a:r>
          </a:p>
          <a:p>
            <a:pPr lvl="0">
              <a:lnSpc>
                <a:spcPct val="150000"/>
              </a:lnSpc>
            </a:pPr>
            <a:endParaRPr lang="it-IT" sz="2400" dirty="0">
              <a:latin typeface="Avenir LT 65 Medium" panose="02000603020000020003" pitchFamily="2" charset="0"/>
            </a:endParaRPr>
          </a:p>
          <a:p>
            <a:pPr lvl="0">
              <a:lnSpc>
                <a:spcPct val="150000"/>
              </a:lnSpc>
            </a:pPr>
            <a:endParaRPr lang="it-IT" sz="2400" dirty="0">
              <a:latin typeface="Avenir LT 65 Medium" panose="02000603020000020003" pitchFamily="2" charset="0"/>
            </a:endParaRPr>
          </a:p>
          <a:p>
            <a:pPr lvl="0">
              <a:lnSpc>
                <a:spcPct val="150000"/>
              </a:lnSpc>
            </a:pPr>
            <a:endParaRPr lang="it-IT" sz="1600" dirty="0">
              <a:latin typeface="Avenir LT 65 Medium" panose="02000603020000020003" pitchFamily="2" charset="0"/>
            </a:endParaRPr>
          </a:p>
          <a:p>
            <a:pPr lvl="0">
              <a:lnSpc>
                <a:spcPct val="150000"/>
              </a:lnSpc>
            </a:pPr>
            <a:endParaRPr lang="it-IT" sz="1600" dirty="0">
              <a:latin typeface="Avenir LT 65 Medium" panose="02000603020000020003" pitchFamily="2" charset="0"/>
            </a:endParaRPr>
          </a:p>
          <a:p>
            <a:pPr lvl="0">
              <a:lnSpc>
                <a:spcPct val="150000"/>
              </a:lnSpc>
            </a:pPr>
            <a:endParaRPr lang="it-IT" sz="1600" dirty="0">
              <a:latin typeface="Avenir LT 65 Medium" panose="02000603020000020003" pitchFamily="2" charset="0"/>
            </a:endParaRPr>
          </a:p>
          <a:p>
            <a:pPr lvl="0">
              <a:lnSpc>
                <a:spcPct val="150000"/>
              </a:lnSpc>
            </a:pPr>
            <a:endParaRPr lang="it-IT" sz="1600" dirty="0">
              <a:latin typeface="Avenir LT 65 Medium" panose="02000603020000020003" pitchFamily="2" charset="0"/>
            </a:endParaRPr>
          </a:p>
          <a:p>
            <a:pPr lvl="0">
              <a:lnSpc>
                <a:spcPct val="150000"/>
              </a:lnSpc>
            </a:pPr>
            <a:endParaRPr lang="it-IT" sz="1600" dirty="0"/>
          </a:p>
        </p:txBody>
      </p:sp>
      <p:pic>
        <p:nvPicPr>
          <p:cNvPr id="7" name="Immagin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677" y="6348532"/>
            <a:ext cx="1045845" cy="398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022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 hidden="1"/>
          <p:cNvSpPr txBox="1"/>
          <p:nvPr/>
        </p:nvSpPr>
        <p:spPr>
          <a:xfrm rot="20836866">
            <a:off x="-613374" y="-165546"/>
            <a:ext cx="10691117" cy="581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7199" dirty="0">
                <a:solidFill>
                  <a:schemeClr val="accent6">
                    <a:alpha val="10000"/>
                  </a:schemeClr>
                </a:solidFill>
                <a:latin typeface="Berlin Sans FB" panose="020E0602020502020306" pitchFamily="34" charset="0"/>
              </a:rPr>
              <a:t>&gt;&gt;&gt;&gt;&gt;&gt;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1" y="132426"/>
            <a:ext cx="9143999" cy="875760"/>
          </a:xfrm>
          <a:prstGeom prst="rect">
            <a:avLst/>
          </a:prstGeom>
          <a:solidFill>
            <a:srgbClr val="769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bg1"/>
                </a:solidFill>
                <a:latin typeface="MuseoSlabW01-900" panose="02000000000000000000" pitchFamily="2" charset="0"/>
              </a:rPr>
              <a:t>Ambito tematico 1 </a:t>
            </a:r>
          </a:p>
          <a:p>
            <a:r>
              <a:rPr lang="it-IT" sz="24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Valorizzazione e gestione delle risorse ambientali e naturali</a:t>
            </a:r>
          </a:p>
        </p:txBody>
      </p:sp>
      <p:sp>
        <p:nvSpPr>
          <p:cNvPr id="2" name="Rettangolo 1"/>
          <p:cNvSpPr/>
          <p:nvPr/>
        </p:nvSpPr>
        <p:spPr>
          <a:xfrm>
            <a:off x="199451" y="1236846"/>
            <a:ext cx="87929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dirty="0" smtClean="0">
                <a:latin typeface="Avenir LT 65 Medium" panose="02000603020000020003" pitchFamily="2" charset="0"/>
              </a:rPr>
              <a:t>Obiettivi:</a:t>
            </a:r>
            <a:endParaRPr lang="it-IT" sz="1600" dirty="0">
              <a:latin typeface="Avenir LT 65 Medium" panose="02000603020000020003" pitchFamily="2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latin typeface="Avenir LT 65 Medium" panose="02000603020000020003" pitchFamily="2" charset="0"/>
              </a:rPr>
              <a:t>Valorizzare le risorse ambientali e paesaggistiche attraverso la creazione di un nuovo modello di gestione secondo le nuove logiche dell’economia circolare;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latin typeface="Avenir LT 65 Medium" panose="02000603020000020003" pitchFamily="2" charset="0"/>
              </a:rPr>
              <a:t>Promuovere pratiche ambientali sostenibili ed attività di pesca innovative, competitive e basate sulle conoscenze;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latin typeface="Avenir LT 65 Medium" panose="02000603020000020003" pitchFamily="2" charset="0"/>
              </a:rPr>
              <a:t>Creare opportunità di carattere economico e occupazionale,  incrementando l’inclusione sociale e valorizzando il capitale umano presente;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it-IT" sz="1600" dirty="0">
              <a:latin typeface="Avenir LT 65 Medium" panose="02000603020000020003" pitchFamily="2" charset="0"/>
            </a:endParaRPr>
          </a:p>
          <a:p>
            <a:pPr lvl="0"/>
            <a:endParaRPr lang="it-IT" sz="1600" dirty="0">
              <a:latin typeface="Avenir LT 65 Medium" panose="02000603020000020003" pitchFamily="2" charset="0"/>
            </a:endParaRPr>
          </a:p>
          <a:p>
            <a:pPr lvl="0"/>
            <a:endParaRPr lang="it-IT" sz="1600" dirty="0">
              <a:latin typeface="Avenir LT 65 Medium" panose="02000603020000020003" pitchFamily="2" charset="0"/>
            </a:endParaRPr>
          </a:p>
          <a:p>
            <a:pPr lvl="0"/>
            <a:endParaRPr lang="it-IT" sz="1600" dirty="0">
              <a:latin typeface="Avenir LT 65 Medium" panose="02000603020000020003" pitchFamily="2" charset="0"/>
            </a:endParaRPr>
          </a:p>
          <a:p>
            <a:pPr lvl="0"/>
            <a:endParaRPr lang="it-IT" sz="1600" dirty="0">
              <a:latin typeface="Avenir LT 65 Medium" panose="02000603020000020003" pitchFamily="2" charset="0"/>
            </a:endParaRPr>
          </a:p>
          <a:p>
            <a:pPr lvl="0"/>
            <a:endParaRPr lang="it-IT" sz="1600" dirty="0">
              <a:latin typeface="Avenir LT 65 Medium" panose="02000603020000020003" pitchFamily="2" charset="0"/>
            </a:endParaRPr>
          </a:p>
          <a:p>
            <a:pPr lvl="0"/>
            <a:endParaRPr lang="it-IT" sz="1600" dirty="0">
              <a:latin typeface="Avenir LT 65 Medium" panose="02000603020000020003" pitchFamily="2" charset="0"/>
            </a:endParaRPr>
          </a:p>
          <a:p>
            <a:r>
              <a:rPr lang="it-IT" sz="1600" dirty="0">
                <a:latin typeface="Avenir LT 65 Medium" panose="02000603020000020003" pitchFamily="2" charset="0"/>
              </a:rPr>
              <a:t>Per il raggiungimento di questi  obiettivi  sarà realizzata la seguente azione:</a:t>
            </a:r>
          </a:p>
          <a:p>
            <a:pPr lvl="0">
              <a:lnSpc>
                <a:spcPct val="150000"/>
              </a:lnSpc>
            </a:pPr>
            <a:r>
              <a:rPr lang="it-IT" sz="1600" b="1" dirty="0">
                <a:latin typeface="Avenir LT 65 Medium" panose="02000603020000020003" pitchFamily="2" charset="0"/>
              </a:rPr>
              <a:t>Azione 1:  SISTEMA GARGANO MARE E MONTI</a:t>
            </a:r>
            <a:endParaRPr lang="it-IT" sz="1600" dirty="0">
              <a:latin typeface="Avenir LT 65 Medium" panose="02000603020000020003" pitchFamily="2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775141" y="4066347"/>
            <a:ext cx="2391777" cy="1295868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="" xmlns:a16="http://schemas.microsoft.com/office/drawing/2014/main" id="{0DBD3025-A1E0-413F-82AA-28025315A728}"/>
              </a:ext>
            </a:extLst>
          </p:cNvPr>
          <p:cNvSpPr/>
          <p:nvPr/>
        </p:nvSpPr>
        <p:spPr>
          <a:xfrm>
            <a:off x="6137933" y="4079493"/>
            <a:ext cx="2391777" cy="1295868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856022" y="4311929"/>
            <a:ext cx="2230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603020000020003" pitchFamily="2" charset="0"/>
              </a:rPr>
              <a:t>Migliore gestione                   delle risorse ambientali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998839" y="4402584"/>
            <a:ext cx="2669967" cy="584775"/>
          </a:xfrm>
          <a:prstGeom prst="rect">
            <a:avLst/>
          </a:prstGeom>
          <a:gradFill>
            <a:gsLst>
              <a:gs pos="6000">
                <a:srgbClr val="FBFAFA"/>
              </a:gs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603020000020003" pitchFamily="2" charset="0"/>
              </a:rPr>
              <a:t>Sviluppo </a:t>
            </a:r>
          </a:p>
          <a:p>
            <a:pPr algn="ctr"/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603020000020003" pitchFamily="2" charset="0"/>
              </a:rPr>
              <a:t>socio-economico</a:t>
            </a:r>
          </a:p>
        </p:txBody>
      </p:sp>
      <p:sp>
        <p:nvSpPr>
          <p:cNvPr id="14" name="Freccia bidirezionale orizzontale 13"/>
          <p:cNvSpPr/>
          <p:nvPr/>
        </p:nvSpPr>
        <p:spPr>
          <a:xfrm>
            <a:off x="3486567" y="4341030"/>
            <a:ext cx="2250908" cy="707886"/>
          </a:xfrm>
          <a:prstGeom prst="leftRightArrow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4288919" y="4510306"/>
            <a:ext cx="64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603020000020003" pitchFamily="2" charset="0"/>
              </a:rPr>
              <a:t>SSL</a:t>
            </a:r>
          </a:p>
        </p:txBody>
      </p:sp>
      <p:pic>
        <p:nvPicPr>
          <p:cNvPr id="11" name="Immagin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600" y="6377622"/>
            <a:ext cx="1045845" cy="398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19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 hidden="1"/>
          <p:cNvSpPr txBox="1"/>
          <p:nvPr/>
        </p:nvSpPr>
        <p:spPr>
          <a:xfrm rot="20836866">
            <a:off x="-613374" y="-165546"/>
            <a:ext cx="10691117" cy="581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7199" dirty="0">
                <a:solidFill>
                  <a:schemeClr val="accent6">
                    <a:alpha val="10000"/>
                  </a:schemeClr>
                </a:solidFill>
                <a:latin typeface="Berlin Sans FB" panose="020E0602020502020306" pitchFamily="34" charset="0"/>
              </a:rPr>
              <a:t>&gt;&gt;&gt;&gt;&gt;&gt;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D09725B9-3F8A-4923-A70A-B1EA3247C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243" y="1941755"/>
            <a:ext cx="7712279" cy="5784209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1" y="132426"/>
            <a:ext cx="9143999" cy="875760"/>
          </a:xfrm>
          <a:prstGeom prst="rect">
            <a:avLst/>
          </a:prstGeom>
          <a:solidFill>
            <a:srgbClr val="769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bg1"/>
                </a:solidFill>
                <a:latin typeface="MuseoSlabW01-900" panose="02000000000000000000" pitchFamily="2" charset="0"/>
              </a:rPr>
              <a:t>Ambito tematico 1 </a:t>
            </a:r>
          </a:p>
          <a:p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Azione 1: Gargano mari e monti</a:t>
            </a:r>
          </a:p>
        </p:txBody>
      </p:sp>
      <p:sp>
        <p:nvSpPr>
          <p:cNvPr id="3" name="Rettangolo 2"/>
          <p:cNvSpPr/>
          <p:nvPr/>
        </p:nvSpPr>
        <p:spPr>
          <a:xfrm>
            <a:off x="199451" y="1227220"/>
            <a:ext cx="86460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b="1" dirty="0" smtClean="0">
                <a:latin typeface="Avenir LT 65 Medium" panose="02000603020000020003" pitchFamily="2" charset="0"/>
              </a:rPr>
              <a:t>Gli </a:t>
            </a:r>
            <a:r>
              <a:rPr lang="it-IT" sz="2000" b="1" dirty="0">
                <a:latin typeface="Avenir LT 65 Medium" panose="02000603020000020003" pitchFamily="2" charset="0"/>
              </a:rPr>
              <a:t>interventi </a:t>
            </a:r>
            <a:endParaRPr lang="it-IT" sz="2000" b="1" dirty="0" smtClean="0">
              <a:latin typeface="Avenir LT 65 Medium" panose="02000603020000020003" pitchFamily="2" charset="0"/>
            </a:endParaRPr>
          </a:p>
          <a:p>
            <a:pPr>
              <a:lnSpc>
                <a:spcPct val="150000"/>
              </a:lnSpc>
            </a:pPr>
            <a:endParaRPr lang="it-IT" sz="1600" dirty="0" smtClean="0">
              <a:latin typeface="Avenir LT 65 Medium" panose="02000603020000020003" pitchFamily="2" charset="0"/>
            </a:endParaRPr>
          </a:p>
          <a:p>
            <a:pPr>
              <a:lnSpc>
                <a:spcPct val="150000"/>
              </a:lnSpc>
            </a:pPr>
            <a:r>
              <a:rPr lang="it-IT" sz="2400" b="1" dirty="0" smtClean="0">
                <a:latin typeface="Avenir LT 65 Medium" panose="02000603020000020003" pitchFamily="2" charset="0"/>
              </a:rPr>
              <a:t>- 1.1 Elaborazione dei piani di gestione locali delle attività connesse alla pesca in siti natura 2000 e in zone soggette a misure di protezione speciale – 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Avenir LT 65 Medium" panose="02000603020000020003" pitchFamily="2" charset="0"/>
              </a:rPr>
              <a:t>FONDO FEAMP</a:t>
            </a:r>
          </a:p>
          <a:p>
            <a:pPr>
              <a:lnSpc>
                <a:spcPct val="150000"/>
              </a:lnSpc>
            </a:pPr>
            <a:r>
              <a:rPr lang="it-IT" sz="2400" b="1" dirty="0" smtClean="0">
                <a:latin typeface="Avenir LT 65 Medium" panose="02000603020000020003" pitchFamily="2" charset="0"/>
              </a:rPr>
              <a:t>- 1.2 Intervento integrato di informazione e management ambientale – </a:t>
            </a: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  <a:latin typeface="Avenir LT 65 Medium" panose="02000603020000020003" pitchFamily="2" charset="0"/>
              </a:rPr>
              <a:t>FONDO FEASR</a:t>
            </a:r>
          </a:p>
          <a:p>
            <a:pPr>
              <a:lnSpc>
                <a:spcPct val="150000"/>
              </a:lnSpc>
            </a:pPr>
            <a:r>
              <a:rPr lang="it-IT" sz="2400" b="1" dirty="0" smtClean="0">
                <a:latin typeface="Avenir LT 65 Medium" panose="02000603020000020003" pitchFamily="2" charset="0"/>
              </a:rPr>
              <a:t>- 1.3 L’Anello Mancante un piano di azione garganico per l’economia circolare – </a:t>
            </a: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  <a:latin typeface="Avenir LT 65 Medium" panose="02000603020000020003" pitchFamily="2" charset="0"/>
              </a:rPr>
              <a:t>FONDO FEASR</a:t>
            </a:r>
          </a:p>
        </p:txBody>
      </p:sp>
      <p:pic>
        <p:nvPicPr>
          <p:cNvPr id="6" name="Immagin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011" y="6326198"/>
            <a:ext cx="1045845" cy="398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416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 hidden="1"/>
          <p:cNvSpPr txBox="1"/>
          <p:nvPr/>
        </p:nvSpPr>
        <p:spPr>
          <a:xfrm rot="20836866">
            <a:off x="-613374" y="-165546"/>
            <a:ext cx="10691117" cy="581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7199" dirty="0">
                <a:solidFill>
                  <a:schemeClr val="accent6">
                    <a:alpha val="10000"/>
                  </a:schemeClr>
                </a:solidFill>
                <a:latin typeface="Berlin Sans FB" panose="020E0602020502020306" pitchFamily="34" charset="0"/>
              </a:rPr>
              <a:t>&gt;&gt;&gt;&gt;&gt;&gt;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1" y="132426"/>
            <a:ext cx="9143999" cy="875760"/>
          </a:xfrm>
          <a:prstGeom prst="rect">
            <a:avLst/>
          </a:prstGeom>
          <a:solidFill>
            <a:srgbClr val="D86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bg1"/>
                </a:solidFill>
                <a:latin typeface="MuseoSlabW01-900" panose="02000000000000000000" pitchFamily="2" charset="0"/>
              </a:rPr>
              <a:t>Ambito tematico 2</a:t>
            </a:r>
          </a:p>
          <a:p>
            <a:r>
              <a:rPr lang="it-IT" sz="24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labW01-900" panose="02000000000000000000" pitchFamily="2" charset="0"/>
              </a:rPr>
              <a:t>Sviluppo e innovazione delle filiere e dei sistemi produttivi locali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50D0888C-DF35-47D8-A2FF-72D2D170BFF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87" y="1008186"/>
            <a:ext cx="6963857" cy="5849814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99451" y="1236846"/>
            <a:ext cx="804960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dirty="0" smtClean="0">
                <a:latin typeface="Avenir LT 65 Medium" panose="02000603020000020003" pitchFamily="2" charset="0"/>
              </a:rPr>
              <a:t>Obiettivi:</a:t>
            </a:r>
            <a:endParaRPr lang="it-IT" sz="1600" dirty="0">
              <a:latin typeface="Avenir LT 65 Medium" panose="02000603020000020003" pitchFamily="2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latin typeface="Avenir LT 65 Medium" panose="02000603020000020003" pitchFamily="2" charset="0"/>
              </a:rPr>
              <a:t>Sviluppare e favorire l’innovazione all’interno del sistema produttivo locale;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latin typeface="Avenir LT 65 Medium" panose="02000603020000020003" pitchFamily="2" charset="0"/>
              </a:rPr>
              <a:t>Incentivare lo sviluppo di filiere “ terra/mare”;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latin typeface="Avenir LT 65 Medium" panose="02000603020000020003" pitchFamily="2" charset="0"/>
              </a:rPr>
              <a:t>Favorire le interconnessioni fra gli operatori e lo sviluppo di filiere innovative che valorizzino i prodotti garganici, sia agricoli che artigianali;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latin typeface="Avenir LT 65 Medium" panose="02000603020000020003" pitchFamily="2" charset="0"/>
              </a:rPr>
              <a:t>Rafforzare le competenze  per uno sviluppo sostenibile.</a:t>
            </a:r>
          </a:p>
          <a:p>
            <a:r>
              <a:rPr lang="it-IT" sz="1600" dirty="0">
                <a:latin typeface="Avenir LT 65 Medium" panose="02000603020000020003" pitchFamily="2" charset="0"/>
              </a:rPr>
              <a:t> </a:t>
            </a:r>
          </a:p>
          <a:p>
            <a:endParaRPr lang="it-IT" sz="1600" dirty="0">
              <a:latin typeface="Avenir LT 65 Medium" panose="02000603020000020003" pitchFamily="2" charset="0"/>
            </a:endParaRPr>
          </a:p>
          <a:p>
            <a:pPr>
              <a:lnSpc>
                <a:spcPct val="150000"/>
              </a:lnSpc>
            </a:pPr>
            <a:r>
              <a:rPr lang="it-IT" sz="1600" dirty="0">
                <a:latin typeface="Avenir LT 65 Medium" panose="02000603020000020003" pitchFamily="2" charset="0"/>
              </a:rPr>
              <a:t>Per il raggiungimento di questi obiettivi  saranno </a:t>
            </a:r>
            <a:r>
              <a:rPr lang="it-IT" sz="1600" dirty="0" smtClean="0">
                <a:latin typeface="Avenir LT 65 Medium" panose="02000603020000020003" pitchFamily="2" charset="0"/>
              </a:rPr>
              <a:t>realizzate </a:t>
            </a:r>
            <a:r>
              <a:rPr lang="it-IT" sz="1600" dirty="0">
                <a:latin typeface="Avenir LT 65 Medium" panose="02000603020000020003" pitchFamily="2" charset="0"/>
              </a:rPr>
              <a:t>le seguenti azioni: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>
                <a:latin typeface="Avenir LT 65 Medium" panose="02000603020000020003" pitchFamily="2" charset="0"/>
              </a:rPr>
              <a:t>Azione 2: GARGANO IMPATTO ZERO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>
                <a:latin typeface="Avenir LT 65 Medium" panose="02000603020000020003" pitchFamily="2" charset="0"/>
              </a:rPr>
              <a:t>Azione 3: RAFFORZAMENTO DELLE FILIERE</a:t>
            </a:r>
            <a:endParaRPr lang="it-IT" sz="1600" dirty="0">
              <a:latin typeface="Avenir LT 65 Medium" panose="02000603020000020003" pitchFamily="2" charset="0"/>
            </a:endParaRPr>
          </a:p>
        </p:txBody>
      </p:sp>
      <p:pic>
        <p:nvPicPr>
          <p:cNvPr id="6" name="Immagin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877" y="6362594"/>
            <a:ext cx="1045845" cy="398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675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4445</TotalTime>
  <Words>4259</Words>
  <Application>Microsoft Office PowerPoint</Application>
  <PresentationFormat>Presentazione su schermo (4:3)</PresentationFormat>
  <Paragraphs>508</Paragraphs>
  <Slides>31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41" baseType="lpstr">
      <vt:lpstr>Arial</vt:lpstr>
      <vt:lpstr>Avenir LT 65 Medium</vt:lpstr>
      <vt:lpstr>Berlin Sans FB</vt:lpstr>
      <vt:lpstr>Calibri</vt:lpstr>
      <vt:lpstr>Calibri Light</vt:lpstr>
      <vt:lpstr>Museo 700</vt:lpstr>
      <vt:lpstr>MuseoSlabW01-900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Domenico S. Antonacci</dc:creator>
  <cp:lastModifiedBy>Tommaso Pio dell'Aquila</cp:lastModifiedBy>
  <cp:revision>646</cp:revision>
  <cp:lastPrinted>2019-06-10T10:05:24Z</cp:lastPrinted>
  <dcterms:created xsi:type="dcterms:W3CDTF">2016-05-11T08:26:32Z</dcterms:created>
  <dcterms:modified xsi:type="dcterms:W3CDTF">2020-06-19T15:56:53Z</dcterms:modified>
</cp:coreProperties>
</file>