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8" r:id="rId3"/>
    <p:sldId id="277" r:id="rId4"/>
    <p:sldId id="273" r:id="rId5"/>
    <p:sldId id="261" r:id="rId6"/>
    <p:sldId id="272" r:id="rId7"/>
    <p:sldId id="263" r:id="rId8"/>
    <p:sldId id="262" r:id="rId9"/>
    <p:sldId id="274" r:id="rId10"/>
    <p:sldId id="265" r:id="rId11"/>
    <p:sldId id="276" r:id="rId12"/>
    <p:sldId id="278" r:id="rId13"/>
    <p:sldId id="279" r:id="rId14"/>
    <p:sldId id="275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14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6A0CD-9603-48B3-BDA0-66554BACF47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857DE-F967-43FA-96D2-4FCFE32C0B0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2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34C32-B4B3-4225-AE1E-06466240E1BD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50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02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38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3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4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71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57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0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0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1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849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77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93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26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89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075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31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36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71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176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8C08B-2EA5-4445-B780-F56BC334AC23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CDB1-72A0-4F20-838B-FB7951110A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31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A3763-D718-46AD-9098-3186D4569F4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8E606-591E-465B-868E-3D14C5FFB8A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esponsabilefeamp@galgargan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5C59CE8C-426E-4E83-873D-C740055810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06960" y="2019300"/>
            <a:ext cx="6686550" cy="4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marL="0" indent="0" algn="ctr">
              <a:lnSpc>
                <a:spcPct val="70000"/>
              </a:lnSpc>
              <a:buNone/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8" y="0"/>
            <a:ext cx="915651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lc="http://schemas.openxmlformats.org/drawingml/2006/lockedCanvas" id="{6500682D-895D-4241-A323-55BE4CC0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69" y="6038296"/>
            <a:ext cx="1841865" cy="705725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extLst/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2A5568A6-8F47-4A2A-8116-AF19176E6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098" y="6258368"/>
            <a:ext cx="1332547" cy="46762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80176" y="6331297"/>
            <a:ext cx="3254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www.galgargano.com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71632" y="4531683"/>
            <a:ext cx="822121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PESCA E ACQUACOLTURA, ATTIVITA’ SOSTENIBILI NELLA LAGUNA DI VARANO E IN AREE NATURA 2000 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56372" y="147723"/>
            <a:ext cx="6706997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CAGNANO VARANO 18 OTTOBRE 2019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LOCALITÀ BAGNO - MUSEO DEL TERRITORIO E DELLE TRADIZIONI POPOLARI   </a:t>
            </a:r>
          </a:p>
        </p:txBody>
      </p:sp>
    </p:spTree>
    <p:extLst>
      <p:ext uri="{BB962C8B-B14F-4D97-AF65-F5344CB8AC3E}">
        <p14:creationId xmlns:p14="http://schemas.microsoft.com/office/powerpoint/2010/main" val="1488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8"/>
            <a:ext cx="5363361" cy="40225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68" y="3489058"/>
            <a:ext cx="5192785" cy="389458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363361" y="556943"/>
            <a:ext cx="378063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/>
              <a:t>MO 3.4 Promozione di un’acquacoltura che garantisca un </a:t>
            </a:r>
            <a:r>
              <a:rPr lang="it-IT" sz="1200" b="1" dirty="0" smtClean="0"/>
              <a:t>livello elevato </a:t>
            </a:r>
            <a:r>
              <a:rPr lang="it-IT" sz="1200" b="1" dirty="0"/>
              <a:t>di tutela ambientale, salute e benessere </a:t>
            </a:r>
            <a:r>
              <a:rPr lang="it-IT" sz="1200" b="1" dirty="0" smtClean="0"/>
              <a:t>degli </a:t>
            </a:r>
            <a:r>
              <a:rPr lang="it-IT" sz="1200" b="1" dirty="0"/>
              <a:t>animali, </a:t>
            </a:r>
            <a:r>
              <a:rPr lang="it-IT" sz="1200" b="1" dirty="0" smtClean="0"/>
              <a:t>salute e </a:t>
            </a:r>
            <a:r>
              <a:rPr lang="it-IT" sz="1200" b="1" dirty="0"/>
              <a:t>sicurezza pubblica</a:t>
            </a:r>
          </a:p>
          <a:p>
            <a:r>
              <a:rPr lang="it-IT" sz="1100" b="1" dirty="0">
                <a:solidFill>
                  <a:srgbClr val="00B0F0"/>
                </a:solidFill>
              </a:rPr>
              <a:t>S 3.9 PROMOZIONE DI METODI DI PRODUZIONE SOSTENIBILI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363361" y="1721469"/>
            <a:ext cx="23695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/>
              <a:t>FEAMP- artt. 47, 48 (1.e), 53, 54 (1. c)</a:t>
            </a:r>
          </a:p>
        </p:txBody>
      </p:sp>
      <p:sp>
        <p:nvSpPr>
          <p:cNvPr id="8" name="Rettangolo 7"/>
          <p:cNvSpPr/>
          <p:nvPr/>
        </p:nvSpPr>
        <p:spPr>
          <a:xfrm>
            <a:off x="7616017" y="1734102"/>
            <a:ext cx="1527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b="1" dirty="0"/>
              <a:t>Soggetti attuatori: PMI</a:t>
            </a:r>
          </a:p>
        </p:txBody>
      </p:sp>
      <p:sp>
        <p:nvSpPr>
          <p:cNvPr id="9" name="Rettangolo 8"/>
          <p:cNvSpPr/>
          <p:nvPr/>
        </p:nvSpPr>
        <p:spPr>
          <a:xfrm>
            <a:off x="5363361" y="2018709"/>
            <a:ext cx="3780638" cy="1277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r>
              <a:rPr lang="it-IT" sz="1100" b="1" i="1" dirty="0"/>
              <a:t>Art.47 Innovazione </a:t>
            </a:r>
          </a:p>
          <a:p>
            <a:r>
              <a:rPr lang="it-IT" sz="1100" b="1" i="1" dirty="0"/>
              <a:t>Art.48-e) investimenti per ridurre impatti su ambiente e uso efficiente risorse</a:t>
            </a:r>
          </a:p>
          <a:p>
            <a:r>
              <a:rPr lang="it-IT" sz="1100" b="1" i="1" dirty="0"/>
              <a:t>Art.53 Conversione ai sistemi di </a:t>
            </a:r>
            <a:r>
              <a:rPr lang="it-IT" sz="1100" b="1" i="1" dirty="0" err="1">
                <a:solidFill>
                  <a:srgbClr val="FF0000"/>
                </a:solidFill>
              </a:rPr>
              <a:t>ecogestione</a:t>
            </a:r>
            <a:r>
              <a:rPr lang="it-IT" sz="1100" b="1" i="1" dirty="0">
                <a:solidFill>
                  <a:srgbClr val="FF0000"/>
                </a:solidFill>
              </a:rPr>
              <a:t> e audit e </a:t>
            </a:r>
            <a:r>
              <a:rPr lang="it-IT" sz="1100" b="1" i="1" u="sng" dirty="0">
                <a:solidFill>
                  <a:srgbClr val="FF0000"/>
                </a:solidFill>
              </a:rPr>
              <a:t>all'acquacoltura biologica</a:t>
            </a:r>
          </a:p>
          <a:p>
            <a:r>
              <a:rPr lang="it-IT" sz="1100" b="1" i="1" dirty="0"/>
              <a:t>Art.54  Prestazione di servizi ambientali da parte dell'acquacoltura	</a:t>
            </a:r>
          </a:p>
        </p:txBody>
      </p:sp>
      <p:sp>
        <p:nvSpPr>
          <p:cNvPr id="10" name="Rettangolo 9"/>
          <p:cNvSpPr/>
          <p:nvPr/>
        </p:nvSpPr>
        <p:spPr>
          <a:xfrm>
            <a:off x="96386" y="7386970"/>
            <a:ext cx="7210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/>
              <a:t>Risultati </a:t>
            </a:r>
            <a:r>
              <a:rPr lang="it-IT" sz="1100" b="1" dirty="0" smtClean="0"/>
              <a:t>attesi - Incremento </a:t>
            </a:r>
            <a:r>
              <a:rPr lang="it-IT" sz="1100" b="1" dirty="0"/>
              <a:t>del numero di aziende </a:t>
            </a:r>
            <a:r>
              <a:rPr lang="it-IT" sz="1100" b="1" dirty="0" smtClean="0"/>
              <a:t>aderenti ai </a:t>
            </a:r>
            <a:r>
              <a:rPr lang="it-IT" sz="1100" b="1" dirty="0"/>
              <a:t>sistemi di certificazione </a:t>
            </a:r>
            <a:r>
              <a:rPr lang="it-IT" sz="1100" b="1" dirty="0" smtClean="0"/>
              <a:t>ambientale e </a:t>
            </a:r>
            <a:r>
              <a:rPr lang="it-IT" sz="1100" b="1" dirty="0"/>
              <a:t>di produzione biologica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44454" y="1315847"/>
            <a:ext cx="3590489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2000" b="1" i="1">
                <a:solidFill>
                  <a:srgbClr val="0099CC"/>
                </a:solidFill>
              </a:defRPr>
            </a:lvl1pPr>
          </a:lstStyle>
          <a:p>
            <a:pPr algn="ctr"/>
            <a:r>
              <a:rPr lang="it-IT" sz="1100" i="0" dirty="0" smtClean="0">
                <a:solidFill>
                  <a:schemeClr val="tx1"/>
                </a:solidFill>
              </a:rPr>
              <a:t>Misure </a:t>
            </a:r>
            <a:r>
              <a:rPr lang="it-IT" sz="1100" i="0" dirty="0">
                <a:solidFill>
                  <a:schemeClr val="tx1"/>
                </a:solidFill>
              </a:rPr>
              <a:t>a gestione condivisa tra OOII e Stato</a:t>
            </a:r>
          </a:p>
          <a:p>
            <a:pPr algn="ctr"/>
            <a:r>
              <a:rPr lang="it-IT" sz="1100" i="0" dirty="0">
                <a:solidFill>
                  <a:schemeClr val="tx1"/>
                </a:solidFill>
              </a:rPr>
              <a:t>Art. 47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363361" y="52462"/>
            <a:ext cx="3780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rgbClr val="000099"/>
                </a:solidFill>
              </a:rPr>
              <a:t>PIANO STRATEGICO PER L’ACQUACOLTURA IN ITALIA </a:t>
            </a:r>
            <a:endParaRPr lang="it-IT" sz="1200" b="1" dirty="0" smtClean="0">
              <a:solidFill>
                <a:srgbClr val="000099"/>
              </a:solidFill>
            </a:endParaRPr>
          </a:p>
          <a:p>
            <a:pPr algn="ctr"/>
            <a:r>
              <a:rPr lang="it-IT" sz="1200" b="1" dirty="0" smtClean="0">
                <a:solidFill>
                  <a:srgbClr val="000099"/>
                </a:solidFill>
              </a:rPr>
              <a:t>2014-2020 – MACROOBIETTIVO 3</a:t>
            </a:r>
            <a:endParaRPr lang="it-IT" sz="1200" b="1" dirty="0">
              <a:solidFill>
                <a:srgbClr val="000099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59391" y="4212777"/>
            <a:ext cx="3951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>
                <a:solidFill>
                  <a:srgbClr val="007D98"/>
                </a:solidFill>
              </a:rPr>
              <a:t>S. 3.14 BUONE </a:t>
            </a:r>
            <a:r>
              <a:rPr lang="it-IT" sz="1200" b="1" dirty="0">
                <a:solidFill>
                  <a:srgbClr val="007D98"/>
                </a:solidFill>
              </a:rPr>
              <a:t>PRATICHE IN MATERIA DI BIOSICUREZZA</a:t>
            </a:r>
            <a:r>
              <a:rPr lang="it-IT" sz="1200" b="1" dirty="0" smtClean="0">
                <a:solidFill>
                  <a:srgbClr val="007D98"/>
                </a:solidFill>
              </a:rPr>
              <a:t>, SALUTE </a:t>
            </a:r>
            <a:r>
              <a:rPr lang="it-IT" sz="1200" b="1" dirty="0">
                <a:solidFill>
                  <a:srgbClr val="007D98"/>
                </a:solidFill>
              </a:rPr>
              <a:t>E BENESSERE DEGLI ANIMALI IN ACQUACOLTURA</a:t>
            </a:r>
            <a:endParaRPr lang="it-IT" sz="1200" dirty="0"/>
          </a:p>
        </p:txBody>
      </p:sp>
      <p:sp>
        <p:nvSpPr>
          <p:cNvPr id="14" name="Rettangolo 13"/>
          <p:cNvSpPr/>
          <p:nvPr/>
        </p:nvSpPr>
        <p:spPr>
          <a:xfrm>
            <a:off x="0" y="4700877"/>
            <a:ext cx="17940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FEAMP - </a:t>
            </a:r>
            <a:r>
              <a:rPr lang="en-US" sz="1050" b="1" dirty="0" err="1"/>
              <a:t>artt</a:t>
            </a:r>
            <a:r>
              <a:rPr lang="en-US" sz="1050" b="1" dirty="0"/>
              <a:t>. 47, 48 (1.d), 56</a:t>
            </a:r>
            <a:endParaRPr lang="it-IT" sz="1050" b="1" dirty="0"/>
          </a:p>
        </p:txBody>
      </p:sp>
      <p:sp>
        <p:nvSpPr>
          <p:cNvPr id="15" name="Rettangolo 14"/>
          <p:cNvSpPr/>
          <p:nvPr/>
        </p:nvSpPr>
        <p:spPr>
          <a:xfrm>
            <a:off x="1705369" y="4697030"/>
            <a:ext cx="32392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dirty="0"/>
              <a:t>Soggetti attuatori - </a:t>
            </a:r>
            <a:r>
              <a:rPr lang="it-IT" sz="1050" b="1" dirty="0" err="1"/>
              <a:t>MiPAAF</a:t>
            </a:r>
            <a:r>
              <a:rPr lang="it-IT" sz="1050" b="1" dirty="0"/>
              <a:t>, MIS, Regioni</a:t>
            </a:r>
            <a:r>
              <a:rPr lang="it-IT" sz="1050" b="1" dirty="0" smtClean="0"/>
              <a:t>, PMI</a:t>
            </a:r>
            <a:r>
              <a:rPr lang="it-IT" sz="1050" b="1" dirty="0"/>
              <a:t>, Ricerca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0" y="5021323"/>
            <a:ext cx="4847875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rgbClr val="0099CC"/>
                </a:solidFill>
              </a:rPr>
              <a:t>Art.47 Innovazione </a:t>
            </a:r>
          </a:p>
          <a:p>
            <a:r>
              <a:rPr lang="it-IT" sz="1200" b="1" i="1" dirty="0">
                <a:solidFill>
                  <a:srgbClr val="0099CC"/>
                </a:solidFill>
              </a:rPr>
              <a:t>Art.48-d) miglioramenti e ammodernamenti connessi a salute e benessere animali</a:t>
            </a:r>
          </a:p>
          <a:p>
            <a:r>
              <a:rPr lang="it-IT" sz="1200" b="1" i="1" dirty="0">
                <a:solidFill>
                  <a:srgbClr val="0099CC"/>
                </a:solidFill>
              </a:rPr>
              <a:t>Art.56 Misure relative alla salute e al benessere degli animali	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-13983" y="5915003"/>
            <a:ext cx="4875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Risultati attesi - Progetti di investimenti e innovazione su aspetti di salute e benessere animale.</a:t>
            </a:r>
          </a:p>
          <a:p>
            <a:r>
              <a:rPr lang="it-IT" sz="1100" b="1" dirty="0">
                <a:solidFill>
                  <a:srgbClr val="FF0000"/>
                </a:solidFill>
              </a:rPr>
              <a:t>Adozione di Buone Pratiche per la Bio-sicurezza e il Benessere animale. Certificazioni volontarie per la salute e il benessere animale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-80988" y="3461261"/>
            <a:ext cx="91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IL SISTEMA LONG-LINE OFF SHORE NELLE ACQUE DEL MARE ANTISTANTE LE DUE LAGUNE  </a:t>
            </a:r>
          </a:p>
          <a:p>
            <a:pPr algn="ctr"/>
            <a:r>
              <a:rPr lang="it-IT" b="1" dirty="0" smtClean="0">
                <a:solidFill>
                  <a:srgbClr val="C00000"/>
                </a:solidFill>
              </a:rPr>
              <a:t>DA RISORSA PRODUTTIVA DIVENTA ORA UN’AREA DI ACRISI AMBIENTALE 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4054293"/>
            <a:ext cx="9144000" cy="2677656"/>
          </a:xfrm>
          <a:prstGeom prst="rect">
            <a:avLst/>
          </a:prstGeom>
          <a:solidFill>
            <a:schemeClr val="accent1">
              <a:lumMod val="75000"/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“PESCAMIA</a:t>
            </a:r>
            <a:r>
              <a:rPr lang="it-IT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”</a:t>
            </a: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: una</a:t>
            </a: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 APP </a:t>
            </a: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pensata </a:t>
            </a: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per mettere in contatto il pescatore direttamente con il consumatore e le pescherie locali, accorciando la filiera ittica e guidando i pescatori artigianali verso l’innovazione tecnologica e nuove forme di vendita innovative</a:t>
            </a:r>
            <a:r>
              <a:rPr lang="it-IT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. L’applicazione verrà presentata in occasione dell’evento conclusivo «</a:t>
            </a:r>
            <a:r>
              <a:rPr lang="it-IT" sz="24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diLagoinMare</a:t>
            </a:r>
            <a:r>
              <a:rPr lang="it-IT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» che si terrà a Lesina Domenica 27 ottobre</a:t>
            </a:r>
            <a:endParaRPr lang="it-IT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03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95902" y="6560048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b="1" i="1" dirty="0" smtClean="0">
                <a:solidFill>
                  <a:srgbClr val="1F497D">
                    <a:lumMod val="75000"/>
                  </a:srgbClr>
                </a:solidFill>
              </a:rPr>
              <a:t>Gianfranco Pazienza – Responsabile Misura FEAMP – GAL  Gargano  - </a:t>
            </a:r>
            <a:r>
              <a:rPr lang="it-IT" sz="1200" b="1" i="1" dirty="0" smtClean="0">
                <a:solidFill>
                  <a:srgbClr val="1F497D">
                    <a:lumMod val="75000"/>
                  </a:srgbClr>
                </a:solidFill>
                <a:hlinkClick r:id="rId3"/>
              </a:rPr>
              <a:t>responsabilefeamp@galgargano.com</a:t>
            </a:r>
            <a:r>
              <a:rPr lang="it-IT" sz="1200" b="1" i="1" dirty="0" smtClean="0">
                <a:solidFill>
                  <a:srgbClr val="1F497D">
                    <a:lumMod val="75000"/>
                  </a:srgbClr>
                </a:solidFill>
              </a:rPr>
              <a:t> info@galgargano.com</a:t>
            </a:r>
            <a:endParaRPr lang="it-IT" sz="1200" b="1" i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2" name="Immagine 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83" y="180985"/>
            <a:ext cx="2498797" cy="8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17442"/>
            <a:ext cx="2304256" cy="9539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92716"/>
            <a:ext cx="4836054" cy="54460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4210" y="117442"/>
            <a:ext cx="3037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C000"/>
                </a:solidFill>
              </a:rPr>
              <a:t>Informazioni sul sito</a:t>
            </a:r>
          </a:p>
          <a:p>
            <a:r>
              <a:rPr lang="it-IT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www.galgargano.com</a:t>
            </a:r>
            <a:endParaRPr lang="it-IT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2107561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70C0"/>
                </a:solidFill>
              </a:rPr>
              <a:t>Ricognizione operatori commerciali (pescherie ristoranti – gastronomie) al fine di realizzare una </a:t>
            </a:r>
            <a:r>
              <a:rPr lang="it-IT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sz="2000" b="1" i="1" dirty="0" err="1" smtClean="0">
                <a:solidFill>
                  <a:srgbClr val="0070C0"/>
                </a:solidFill>
              </a:rPr>
              <a:t>georeferenziata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dirty="0" smtClean="0">
                <a:solidFill>
                  <a:srgbClr val="0070C0"/>
                </a:solidFill>
              </a:rPr>
              <a:t>per rintracciare tali attività, promuovere le aziende e il consumo di prodotti ittici locali. </a:t>
            </a:r>
          </a:p>
          <a:p>
            <a:pPr algn="just"/>
            <a:r>
              <a:rPr lang="it-IT" dirty="0" smtClean="0">
                <a:solidFill>
                  <a:srgbClr val="0070C0"/>
                </a:solidFill>
              </a:rPr>
              <a:t>Gli interessati possono rispondere all’Avviso pubblico a partire dal </a:t>
            </a:r>
            <a:r>
              <a:rPr lang="it-IT" b="1" dirty="0" smtClean="0">
                <a:solidFill>
                  <a:srgbClr val="0070C0"/>
                </a:solidFill>
              </a:rPr>
              <a:t>14 di ottobre 2019</a:t>
            </a:r>
            <a:endParaRPr lang="it-I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t="-358" r="3711" b="17387"/>
          <a:stretch/>
        </p:blipFill>
        <p:spPr>
          <a:xfrm>
            <a:off x="3778426" y="2928848"/>
            <a:ext cx="5222961" cy="3929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28" y="-132671"/>
            <a:ext cx="3944454" cy="54015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3"/>
          <a:stretch/>
        </p:blipFill>
        <p:spPr>
          <a:xfrm>
            <a:off x="3699138" y="0"/>
            <a:ext cx="5389926" cy="418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92279" y="5450872"/>
            <a:ext cx="49187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i vostri contributi</a:t>
            </a:r>
          </a:p>
          <a:p>
            <a:r>
              <a:rPr lang="it-IT" sz="32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per il vostro lavoro!</a:t>
            </a:r>
            <a:endParaRPr lang="it-IT" sz="32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223" y="5920711"/>
            <a:ext cx="184115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5C59CE8C-426E-4E83-873D-C740055810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06960" y="2019300"/>
            <a:ext cx="6686550" cy="4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marL="0" indent="0" algn="ctr">
              <a:lnSpc>
                <a:spcPct val="70000"/>
              </a:lnSpc>
              <a:buNone/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</p:txBody>
      </p:sp>
      <p:sp>
        <p:nvSpPr>
          <p:cNvPr id="14" name="Titolo 13"/>
          <p:cNvSpPr>
            <a:spLocks noGrp="1"/>
          </p:cNvSpPr>
          <p:nvPr>
            <p:ph type="title"/>
          </p:nvPr>
        </p:nvSpPr>
        <p:spPr>
          <a:xfrm>
            <a:off x="0" y="952167"/>
            <a:ext cx="9144000" cy="809522"/>
          </a:xfrm>
          <a:solidFill>
            <a:schemeClr val="tx1">
              <a:alpha val="3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7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EFFETTI INDOTTI DEGLI  INCONTRI </a:t>
            </a:r>
            <a:r>
              <a:rPr lang="it-IT" sz="2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FOTMATIVI E INFORMATIVI DELL’INTERVENTO </a:t>
            </a:r>
            <a:r>
              <a:rPr lang="it-IT" sz="27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GAL GARGANO A </a:t>
            </a:r>
            <a:r>
              <a:rPr lang="it-IT" sz="2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TITOLARITÀ 2.3</a:t>
            </a:r>
            <a:br>
              <a:rPr lang="it-IT" sz="2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</a:br>
            <a:r>
              <a:rPr lang="it-IT" sz="2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/>
            </a:r>
            <a:br>
              <a:rPr lang="it-IT" sz="27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</a:br>
            <a:endParaRPr lang="it-IT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535826"/>
            <a:ext cx="9144000" cy="232217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CREARE LE CONDIZIONI DI SISTEMA PER IL RAGGIUNGIMENTO DEGLI OBIETTIVI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AIUTARE LE IMPRESE NELLA COMPLESSA MACCHINA AUTORIZZATIVA E NEI DIFFICILI ITER PROCEDURALI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STIMOLARE LE IMPRESE ATTRAVERSO LA FORMAZIONE E LO SVILUPPO DI NUOVE COMPETENZE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FAVORIRE IL RICAMBIO GENERAZIONALE </a:t>
            </a:r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 </a:t>
            </a: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L’INSERIMENTO DELLE </a:t>
            </a:r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DONNE E </a:t>
            </a: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DEI </a:t>
            </a:r>
            <a:r>
              <a:rPr lang="it-IT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GIOVANI </a:t>
            </a:r>
            <a:r>
              <a:rPr lang="it-IT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NEI PROCESI DECISIONALI E LAVORATIVI.</a:t>
            </a:r>
            <a:endParaRPr lang="it-IT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24E5685D-AB02-4BFC-BC4C-E7BAF6614321}"/>
              </a:ext>
            </a:extLst>
          </p:cNvPr>
          <p:cNvSpPr/>
          <p:nvPr/>
        </p:nvSpPr>
        <p:spPr>
          <a:xfrm>
            <a:off x="199451" y="75391"/>
            <a:ext cx="8829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fa Slab One" panose="02000507050000020004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746" cy="685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1991">
            <a:off x="2665495" y="3236139"/>
            <a:ext cx="6088654" cy="348182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99449" y="2341877"/>
            <a:ext cx="759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SIC/ZPS ISOLE TREMITI 360 Ha – AREA MARINA PROTETTA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99449" y="5990269"/>
            <a:ext cx="9217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FF00"/>
                </a:solidFill>
              </a:rPr>
              <a:t>SIC-ZCS DUNE E LAGUNA DI LESINA IT 91100015 – 9823 HA (</a:t>
            </a:r>
            <a:r>
              <a:rPr lang="it-IT" sz="1600" b="1" dirty="0" err="1" smtClean="0">
                <a:solidFill>
                  <a:srgbClr val="FFFF00"/>
                </a:solidFill>
              </a:rPr>
              <a:t>oggeto</a:t>
            </a:r>
            <a:r>
              <a:rPr lang="it-IT" sz="1600" b="1" dirty="0" smtClean="0">
                <a:solidFill>
                  <a:srgbClr val="FFFF00"/>
                </a:solidFill>
              </a:rPr>
              <a:t> finanziamento acque interne)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99449" y="2828573"/>
            <a:ext cx="826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SIC-ZCS ISOLA E LAGUNA DI VARANO IT 9110001 – 8156 HA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25891" y="5428694"/>
            <a:ext cx="574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F0"/>
                </a:solidFill>
              </a:rPr>
              <a:t>SIC-ZCS TORRE MILETO IT 9110036 </a:t>
            </a:r>
            <a:r>
              <a:rPr lang="it-IT" sz="2000" b="1" dirty="0" smtClean="0">
                <a:solidFill>
                  <a:srgbClr val="00B0F0"/>
                </a:solidFill>
              </a:rPr>
              <a:t>- </a:t>
            </a:r>
            <a:endParaRPr lang="it-IT" sz="2000" b="1" dirty="0">
              <a:solidFill>
                <a:srgbClr val="00B0F0"/>
              </a:solidFill>
            </a:endParaRPr>
          </a:p>
        </p:txBody>
      </p:sp>
      <p:sp>
        <p:nvSpPr>
          <p:cNvPr id="20" name="Ovale 19"/>
          <p:cNvSpPr/>
          <p:nvPr/>
        </p:nvSpPr>
        <p:spPr>
          <a:xfrm rot="20896526">
            <a:off x="3404720" y="3531692"/>
            <a:ext cx="1593908" cy="68935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5581759" y="3315270"/>
            <a:ext cx="1006680" cy="945908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5052041" y="3376936"/>
            <a:ext cx="443029" cy="29524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199449" y="6359867"/>
            <a:ext cx="8944551" cy="369332"/>
          </a:xfrm>
          <a:prstGeom prst="rect">
            <a:avLst/>
          </a:prstGeom>
          <a:solidFill>
            <a:srgbClr val="0070C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285750" indent="-285750"/>
            <a:r>
              <a:rPr lang="it-IT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SIC-ZCS TESTA DEL GARGANO RACCOMANDAZIONE CASO EU “PILOT” 8348/16/ENVI </a:t>
            </a:r>
            <a:r>
              <a:rPr lang="it-IT" b="1" dirty="0" smtClean="0">
                <a:solidFill>
                  <a:schemeClr val="bg1"/>
                </a:solidFill>
              </a:rPr>
              <a:t>?</a:t>
            </a:r>
            <a:r>
              <a:rPr lang="it-IT" sz="1400" b="1" dirty="0" smtClean="0">
                <a:solidFill>
                  <a:srgbClr val="00B0F0"/>
                </a:solidFill>
              </a:rPr>
              <a:t> </a:t>
            </a:r>
            <a:endParaRPr lang="it-IT" sz="1400" b="1" dirty="0">
              <a:solidFill>
                <a:srgbClr val="00B0F0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99449" y="88039"/>
            <a:ext cx="8755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</a:rPr>
              <a:t>Obiettivo Tematico (O.T. 6) Tutelare l'ambiente e promuovere l'uso efficiente delle risorse - </a:t>
            </a:r>
            <a:r>
              <a:rPr lang="it-IT" b="1" dirty="0">
                <a:solidFill>
                  <a:srgbClr val="FFFF00"/>
                </a:solidFill>
              </a:rPr>
              <a:t>Quadro Strategico Programmazione 2014/2020. Art. 40 Reg. (UE) n. 508/2014</a:t>
            </a:r>
            <a:r>
              <a:rPr lang="it-IT" b="1" dirty="0">
                <a:solidFill>
                  <a:schemeClr val="bg1"/>
                </a:solidFill>
              </a:rPr>
              <a:t>: Proteggere e ripristinare la biodiversità e gli ecosistemi marini nell'ambito di attività di pesca </a:t>
            </a:r>
            <a:r>
              <a:rPr lang="it-IT" b="1" dirty="0" smtClean="0">
                <a:solidFill>
                  <a:schemeClr val="bg1"/>
                </a:solidFill>
              </a:rPr>
              <a:t>sostenibili.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7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/>
          <a:srcRect l="21134" r="2542" b="1390"/>
          <a:stretch/>
        </p:blipFill>
        <p:spPr>
          <a:xfrm>
            <a:off x="0" y="1484541"/>
            <a:ext cx="9144000" cy="5373459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5C59CE8C-426E-4E83-873D-C740055810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06960" y="2019300"/>
            <a:ext cx="6686550" cy="4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algn="ctr">
              <a:lnSpc>
                <a:spcPct val="70000"/>
              </a:lnSpc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  <a:p>
            <a:pPr marL="0" indent="0" algn="ctr">
              <a:lnSpc>
                <a:spcPct val="70000"/>
              </a:lnSpc>
              <a:buNone/>
            </a:pPr>
            <a:endParaRPr lang="it-IT" sz="172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SlabW01-900" panose="02000000000000000000" pitchFamily="2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4051883" y="2600587"/>
            <a:ext cx="1483787" cy="1003563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</a:rPr>
              <a:t>Lago di Varano</a:t>
            </a:r>
            <a:endParaRPr lang="it-IT" b="1" dirty="0">
              <a:solidFill>
                <a:srgbClr val="FFFF00"/>
              </a:solidFill>
            </a:endParaRPr>
          </a:p>
          <a:p>
            <a:pPr algn="ctr"/>
            <a:endParaRPr lang="it-IT" sz="1350" dirty="0"/>
          </a:p>
        </p:txBody>
      </p:sp>
      <p:sp>
        <p:nvSpPr>
          <p:cNvPr id="14" name="Titolo 1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84540"/>
          </a:xfrm>
          <a:solidFill>
            <a:schemeClr val="accent1">
              <a:lumMod val="50000"/>
              <a:alpha val="31000"/>
            </a:schemeClr>
          </a:solidFill>
        </p:spPr>
        <p:txBody>
          <a:bodyPr>
            <a:normAutofit fontScale="90000"/>
          </a:bodyPr>
          <a:lstStyle/>
          <a:p>
            <a:pPr algn="just"/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Intervento 1.1 del PAL - FLAG GARGANO: Elaborazione di piani di gestione locali</a:t>
            </a:r>
            <a:r>
              <a:rPr lang="it-IT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connesse alla pesca e all’acquacoltura in siti natura 2000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zone soggette a misure protezione speciale.</a:t>
            </a:r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it-IT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1706960" y="1767732"/>
            <a:ext cx="1064953" cy="565510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b="1" dirty="0" smtClean="0">
                <a:solidFill>
                  <a:srgbClr val="FFFF00"/>
                </a:solidFill>
              </a:rPr>
              <a:t>AMP TREMITI</a:t>
            </a:r>
            <a:endParaRPr lang="it-IT" sz="1200" b="1" dirty="0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4131504"/>
            <a:ext cx="9144000" cy="1015663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%* del FLAG/GAL opera nel territorio del PARCO NAZIONALE GARGANO – 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 Isole Tremiti, </a:t>
            </a: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zone di  tutela 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quali: riserve naturali dello stato, zone a protezione speciale (ZPS) e siti di importanza comunitaria (SIC</a:t>
            </a:r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5780782"/>
            <a:ext cx="6434356" cy="1077218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*CASO </a:t>
            </a: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- Nei confronti dello Stato italiano: (…) in particolare, la CE e ha evidenziato il fatto che la rete Natura 2000 risulta particolarmente carente nell'ambiente marino e, pertanto, ha sollecitato gli Stati membri a individuare nuovi siti per alcune specie o habitat di particolare rilievo</a:t>
            </a:r>
          </a:p>
        </p:txBody>
      </p:sp>
    </p:spTree>
    <p:extLst>
      <p:ext uri="{BB962C8B-B14F-4D97-AF65-F5344CB8AC3E}">
        <p14:creationId xmlns:p14="http://schemas.microsoft.com/office/powerpoint/2010/main" val="4308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4F833CBD-6653-4679-B91F-40CEC8E6317D}"/>
              </a:ext>
            </a:extLst>
          </p:cNvPr>
          <p:cNvSpPr/>
          <p:nvPr/>
        </p:nvSpPr>
        <p:spPr>
          <a:xfrm>
            <a:off x="0" y="1973828"/>
            <a:ext cx="85242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b="1" dirty="0">
              <a:latin typeface="Nixie One" panose="02000503080000020004" pitchFamily="2" charset="0"/>
            </a:endParaRPr>
          </a:p>
          <a:p>
            <a:pPr>
              <a:lnSpc>
                <a:spcPct val="150000"/>
              </a:lnSpc>
            </a:pPr>
            <a:endParaRPr lang="it-IT" b="1" dirty="0">
              <a:latin typeface="Nixie One" panose="02000503080000020004" pitchFamily="2" charset="0"/>
            </a:endParaRPr>
          </a:p>
          <a:p>
            <a:r>
              <a:rPr lang="it-IT" b="1" dirty="0">
                <a:latin typeface="Nixie One" panose="02000503080000020004" pitchFamily="2" charset="0"/>
              </a:rPr>
              <a:t/>
            </a:r>
            <a:br>
              <a:rPr lang="it-IT" b="1" dirty="0">
                <a:latin typeface="Nixie One" panose="02000503080000020004" pitchFamily="2" charset="0"/>
              </a:rPr>
            </a:br>
            <a:endParaRPr lang="it-IT" b="1" dirty="0"/>
          </a:p>
          <a:p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  <a:p>
            <a:endParaRPr lang="it-IT" b="1" dirty="0"/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30623"/>
              </p:ext>
            </p:extLst>
          </p:nvPr>
        </p:nvGraphicFramePr>
        <p:xfrm>
          <a:off x="5143500" y="3617748"/>
          <a:ext cx="4000499" cy="32402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10624"/>
                <a:gridCol w="2189875"/>
              </a:tblGrid>
              <a:tr h="3240251">
                <a:tc>
                  <a:txBody>
                    <a:bodyPr/>
                    <a:lstStyle/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400" dirty="0" smtClean="0">
                        <a:effectLst/>
                      </a:endParaRP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6 </a:t>
                      </a:r>
                      <a:r>
                        <a:rPr lang="it-IT" sz="1400" dirty="0">
                          <a:effectLst/>
                        </a:rPr>
                        <a:t>– Preservare e tutelare l’ambiente e promuovere l’uso efficiente delle </a:t>
                      </a:r>
                      <a:r>
                        <a:rPr lang="it-IT" sz="1400" dirty="0" smtClean="0">
                          <a:effectLst/>
                        </a:rPr>
                        <a:t>risorse</a:t>
                      </a: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05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 PER LE AREE SIC - ZCS</a:t>
                      </a: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400" b="1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AMP</a:t>
                      </a:r>
                      <a:r>
                        <a:rPr lang="it-IT" sz="1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TREMITI</a:t>
                      </a: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400" b="1" baseline="0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LAGUNA DI LESINA</a:t>
                      </a: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it-IT" sz="1400" b="1" baseline="0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marR="116840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400" b="1" baseline="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LAGUNA DI VARANO</a:t>
                      </a:r>
                      <a:endParaRPr lang="it-IT" sz="1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marR="11684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FFFF00"/>
                          </a:solidFill>
                          <a:effectLst/>
                        </a:rPr>
                        <a:t>1.1 – Elaborazione di piani di gestione locali delle attività connesse alla pesca e all’acquacoltura in siti natura 2000 e in zone soggette a misure protezione speciale</a:t>
                      </a:r>
                      <a:r>
                        <a:rPr lang="it-IT" sz="1400" dirty="0" smtClean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</a:p>
                    <a:p>
                      <a:pPr marL="63500" marR="11684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250.000,00 euro</a:t>
                      </a:r>
                    </a:p>
                    <a:p>
                      <a:pPr marL="63500" marR="11684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PAL-GAL GARGANO</a:t>
                      </a:r>
                      <a:endParaRPr lang="it-IT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061" y="-521722"/>
            <a:ext cx="4588778" cy="4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11531" y="165532"/>
            <a:ext cx="82787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rgbClr val="FFFF00"/>
                </a:solidFill>
              </a:rPr>
              <a:t>QUALI BENEFICI SI ATTENDONO PER I PESCATORI DA UN PIANO DI GESTIONE LOCALE, DA UN SISTEMA DI AREE DI PROTEZIONE DELLA PESCA, DA GESTIRE CON L’AUSILIO E LE CONOSCENZE SCIENTIFICHE E LE ABILITA’ DEI PESCATORI LOCALI? 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305" y="3642214"/>
            <a:ext cx="91440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 AMBIENTALI PER LA TUTELA DEGLI ECOSISTEMI MARINO COSTIERI: SORGENTI, HABITAT E FISHING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LITTER; MANTENIMENTO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E/O INCREMENTO DELLA RISORSA ITTICA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AIUTARE LE IMPRESE  A DIFENDERSI  LA PESCA ILLEGALE NON DICHIARATA E NON REGOLAMENTATA – INN (IL CONSORZIO PESCATORI DEL POLESINE RIUNISCE 140 PESCATORI, GESTISCE 6.000 ETTARI E INVESTE 1,5 MILIONI DI EURO/ANNO PER LA VIGILANZA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SVILUPPARE LE ATTIVITÀ DI PESCATURISMO E ITTITURISMO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CERTIFICAZIONE QUALITÀ E TRACCIABILITÀ, VENDITA DIRETTA  PRODOTTI DELLA PICCOLA PESCA  E VALORIZZAZIONE ACQUACOLTURA TRADIZIONALE (MARCHIO DI QUALITÀ)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b="34679"/>
          <a:stretch/>
        </p:blipFill>
        <p:spPr>
          <a:xfrm>
            <a:off x="0" y="0"/>
            <a:ext cx="5318619" cy="36588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-2711" r="-4160" b="19732"/>
          <a:stretch/>
        </p:blipFill>
        <p:spPr>
          <a:xfrm>
            <a:off x="-1" y="3594682"/>
            <a:ext cx="5536735" cy="326331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318619" y="182881"/>
            <a:ext cx="38253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0000"/>
                </a:solidFill>
              </a:rPr>
              <a:t>MO 3.4 Promozione di un’acquacoltura che garantisca un </a:t>
            </a:r>
            <a:r>
              <a:rPr lang="it-IT" sz="1400" b="1" dirty="0" smtClean="0">
                <a:solidFill>
                  <a:srgbClr val="000000"/>
                </a:solidFill>
              </a:rPr>
              <a:t>livello elevato </a:t>
            </a:r>
            <a:r>
              <a:rPr lang="it-IT" sz="1400" b="1" dirty="0">
                <a:solidFill>
                  <a:srgbClr val="000000"/>
                </a:solidFill>
              </a:rPr>
              <a:t>di tutela ambientale, salute e </a:t>
            </a:r>
            <a:r>
              <a:rPr lang="it-IT" sz="1400" b="1" dirty="0" smtClean="0">
                <a:solidFill>
                  <a:srgbClr val="000000"/>
                </a:solidFill>
              </a:rPr>
              <a:t>benessere degli </a:t>
            </a:r>
            <a:r>
              <a:rPr lang="it-IT" sz="1400" b="1" dirty="0">
                <a:solidFill>
                  <a:srgbClr val="000000"/>
                </a:solidFill>
              </a:rPr>
              <a:t>animali, </a:t>
            </a:r>
            <a:r>
              <a:rPr lang="it-IT" sz="1400" b="1" dirty="0" smtClean="0">
                <a:solidFill>
                  <a:srgbClr val="000000"/>
                </a:solidFill>
              </a:rPr>
              <a:t>salute e </a:t>
            </a:r>
            <a:r>
              <a:rPr lang="it-IT" sz="1400" b="1" dirty="0">
                <a:solidFill>
                  <a:srgbClr val="000000"/>
                </a:solidFill>
              </a:rPr>
              <a:t>sicurezza pubblica</a:t>
            </a:r>
          </a:p>
          <a:p>
            <a:r>
              <a:rPr lang="it-IT" sz="1400" b="1" dirty="0">
                <a:solidFill>
                  <a:srgbClr val="000000"/>
                </a:solidFill>
              </a:rPr>
              <a:t>S 3.8 </a:t>
            </a:r>
            <a:r>
              <a:rPr lang="it-IT" sz="1400" b="1" dirty="0">
                <a:solidFill>
                  <a:srgbClr val="007D98"/>
                </a:solidFill>
              </a:rPr>
              <a:t>SVILUPPO DI NUOVI SISTEMI ACQUICOLI AD </a:t>
            </a:r>
            <a:r>
              <a:rPr lang="it-IT" sz="1400" b="1" dirty="0" smtClean="0">
                <a:solidFill>
                  <a:srgbClr val="007D98"/>
                </a:solidFill>
              </a:rPr>
              <a:t>ELEVATA COMPATIBILITÀ </a:t>
            </a:r>
            <a:r>
              <a:rPr lang="it-IT" sz="1400" b="1" dirty="0">
                <a:solidFill>
                  <a:srgbClr val="007D98"/>
                </a:solidFill>
              </a:rPr>
              <a:t>AMBIENTALE</a:t>
            </a:r>
            <a:endParaRPr lang="it-IT" sz="1400" b="1" dirty="0"/>
          </a:p>
        </p:txBody>
      </p:sp>
      <p:sp>
        <p:nvSpPr>
          <p:cNvPr id="9" name="Rettangolo 8"/>
          <p:cNvSpPr/>
          <p:nvPr/>
        </p:nvSpPr>
        <p:spPr>
          <a:xfrm>
            <a:off x="5427456" y="1670383"/>
            <a:ext cx="3481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FEAMP - </a:t>
            </a:r>
            <a:r>
              <a:rPr lang="it-IT" sz="1400" b="1" dirty="0"/>
              <a:t>artt. 47, 48 (1.e), 54 (1. a, c)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318619" y="2526422"/>
            <a:ext cx="3825381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r>
              <a:rPr lang="it-IT" sz="1400" b="1" i="1" dirty="0">
                <a:solidFill>
                  <a:srgbClr val="0099CC"/>
                </a:solidFill>
              </a:rPr>
              <a:t>Art.47 Innovazione </a:t>
            </a:r>
          </a:p>
          <a:p>
            <a:endParaRPr lang="it-IT" sz="1400" b="1" i="1" dirty="0" smtClean="0">
              <a:solidFill>
                <a:srgbClr val="0099CC"/>
              </a:solidFill>
            </a:endParaRPr>
          </a:p>
          <a:p>
            <a:r>
              <a:rPr lang="it-IT" sz="1400" b="1" i="1" dirty="0" smtClean="0">
                <a:solidFill>
                  <a:srgbClr val="0099CC"/>
                </a:solidFill>
              </a:rPr>
              <a:t>Art.48-e</a:t>
            </a:r>
            <a:r>
              <a:rPr lang="it-IT" sz="1400" b="1" i="1" dirty="0">
                <a:solidFill>
                  <a:srgbClr val="0099CC"/>
                </a:solidFill>
              </a:rPr>
              <a:t>) investimenti per ridurre impatti su ambiente e uso efficiente delle risorse (NATURA 2000, </a:t>
            </a:r>
            <a:r>
              <a:rPr lang="it-IT" sz="1400" b="1" i="1" dirty="0" smtClean="0">
                <a:solidFill>
                  <a:srgbClr val="0099CC"/>
                </a:solidFill>
              </a:rPr>
              <a:t> </a:t>
            </a:r>
            <a:r>
              <a:rPr lang="it-IT" sz="1400" b="1" i="1" dirty="0">
                <a:solidFill>
                  <a:srgbClr val="0099CC"/>
                </a:solidFill>
              </a:rPr>
              <a:t>gestione del paesaggio e delle caratteristiche tradizionali delle zone dedite all’acquacoltura)</a:t>
            </a:r>
          </a:p>
          <a:p>
            <a:endParaRPr lang="it-IT" sz="1400" b="1" i="1" dirty="0" smtClean="0">
              <a:solidFill>
                <a:srgbClr val="0099CC"/>
              </a:solidFill>
            </a:endParaRPr>
          </a:p>
          <a:p>
            <a:r>
              <a:rPr lang="it-IT" sz="1400" b="1" i="1" dirty="0" smtClean="0">
                <a:solidFill>
                  <a:srgbClr val="0099CC"/>
                </a:solidFill>
              </a:rPr>
              <a:t>Art.54 </a:t>
            </a:r>
            <a:r>
              <a:rPr lang="it-IT" sz="1400" b="1" i="1" dirty="0">
                <a:solidFill>
                  <a:srgbClr val="0099CC"/>
                </a:solidFill>
              </a:rPr>
              <a:t>Prestazione di servizi ambientali da parte dell'acquacoltura	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415766" y="5841451"/>
            <a:ext cx="3631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Risultati </a:t>
            </a:r>
            <a:r>
              <a:rPr lang="it-IT" sz="1200" b="1" dirty="0" smtClean="0">
                <a:solidFill>
                  <a:srgbClr val="FF0000"/>
                </a:solidFill>
              </a:rPr>
              <a:t>attesi - progetti e azioni </a:t>
            </a:r>
            <a:r>
              <a:rPr lang="it-IT" sz="1200" b="1" dirty="0">
                <a:solidFill>
                  <a:srgbClr val="FF0000"/>
                </a:solidFill>
              </a:rPr>
              <a:t>pilota innovativi per lo sviluppo </a:t>
            </a:r>
            <a:r>
              <a:rPr lang="it-IT" sz="1200" b="1" dirty="0" smtClean="0">
                <a:solidFill>
                  <a:srgbClr val="FF0000"/>
                </a:solidFill>
              </a:rPr>
              <a:t>di sistemi </a:t>
            </a:r>
            <a:r>
              <a:rPr lang="it-IT" sz="1200" b="1" dirty="0">
                <a:solidFill>
                  <a:srgbClr val="FF0000"/>
                </a:solidFill>
              </a:rPr>
              <a:t>d’acquacoltura ad elevata </a:t>
            </a:r>
            <a:r>
              <a:rPr lang="it-IT" sz="1200" b="1" dirty="0" smtClean="0">
                <a:solidFill>
                  <a:srgbClr val="FF0000"/>
                </a:solidFill>
              </a:rPr>
              <a:t>compatibilità ambientale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427456" y="2011737"/>
            <a:ext cx="28708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Soggetti attuatori - PMI, Ricerca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17445" y="3658897"/>
            <a:ext cx="508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Acque produttive e ambienti ecologici della  Laguna di Varano: una opportunità, da problema a risorsa.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</TotalTime>
  <Words>932</Words>
  <Application>Microsoft Office PowerPoint</Application>
  <PresentationFormat>Presentazione su schermo (4:3)</PresentationFormat>
  <Paragraphs>124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5" baseType="lpstr">
      <vt:lpstr>Alfa Slab One</vt:lpstr>
      <vt:lpstr>Arial</vt:lpstr>
      <vt:lpstr>Calibri</vt:lpstr>
      <vt:lpstr>Calibri Light</vt:lpstr>
      <vt:lpstr>Century Gothic</vt:lpstr>
      <vt:lpstr>Helvetica</vt:lpstr>
      <vt:lpstr>MuseoSlabW01-900</vt:lpstr>
      <vt:lpstr>Nixie One</vt:lpstr>
      <vt:lpstr>Times New Roman</vt:lpstr>
      <vt:lpstr>Wingdings</vt:lpstr>
      <vt:lpstr>Tema di Office</vt:lpstr>
      <vt:lpstr>1_Tema di Office</vt:lpstr>
      <vt:lpstr>Presentazione standard di PowerPoint</vt:lpstr>
      <vt:lpstr>Presentazione standard di PowerPoint</vt:lpstr>
      <vt:lpstr>  EFFETTI INDOTTI DEGLI  INCONTRI FOTMATIVI E INFORMATIVI DELL’INTERVENTO GAL GARGANO A TITOLARITÀ 2.3  </vt:lpstr>
      <vt:lpstr>Presentazione standard di PowerPoint</vt:lpstr>
      <vt:lpstr>   Intervento 1.1 del PAL - FLAG GARGANO: Elaborazione di piani di gestione locali attività connesse alla pesca e all’acquacoltura in siti natura 2000 e zone soggette a misure protezione speciale.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_</dc:creator>
  <cp:lastModifiedBy>User</cp:lastModifiedBy>
  <cp:revision>64</cp:revision>
  <dcterms:created xsi:type="dcterms:W3CDTF">2019-04-26T16:29:03Z</dcterms:created>
  <dcterms:modified xsi:type="dcterms:W3CDTF">2019-10-18T08:44:11Z</dcterms:modified>
</cp:coreProperties>
</file>